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4" autoAdjust="0"/>
    <p:restoredTop sz="94660"/>
  </p:normalViewPr>
  <p:slideViewPr>
    <p:cSldViewPr>
      <p:cViewPr>
        <p:scale>
          <a:sx n="66" d="100"/>
          <a:sy n="66" d="100"/>
        </p:scale>
        <p:origin x="3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ownloads\map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214422"/>
            <a:ext cx="6247026" cy="301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16632"/>
            <a:ext cx="8303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  <a:cs typeface="Aparajita" pitchFamily="34" charset="0"/>
              </a:rPr>
              <a:t> </a:t>
            </a:r>
          </a:p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  <a:cs typeface="Aparajita" pitchFamily="34" charset="0"/>
              </a:rPr>
              <a:t>«Разнообразие природы родного края»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Franklin Gothic Demi" pitchFamily="34" charset="0"/>
              <a:cs typeface="Aparajit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4286256"/>
            <a:ext cx="8303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  <a:cs typeface="Aparajita" pitchFamily="34" charset="0"/>
              </a:rPr>
              <a:t>Выполнила: ученица 5 «А» класса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  <a:cs typeface="Aparajita" pitchFamily="34" charset="0"/>
              </a:rPr>
              <a:t>Гарькина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  <a:cs typeface="Aparajita" pitchFamily="34" charset="0"/>
              </a:rPr>
              <a:t> Юлия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Franklin Gothic Demi" pitchFamily="34" charset="0"/>
              <a:cs typeface="Aparajit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5143512"/>
            <a:ext cx="8001056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Мишина Елена Александровна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05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0d09b4c8e513ddad63f4f1d80b947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57"/>
            <a:ext cx="9144000" cy="685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23528" y="18864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300" dirty="0" smtClean="0">
                <a:latin typeface="Comic Sans MS" pitchFamily="66" charset="0"/>
              </a:rPr>
              <a:t>Насекомые</a:t>
            </a:r>
            <a:endParaRPr lang="ru-RU" sz="3600" b="1" spc="300" dirty="0">
              <a:latin typeface="Comic Sans MS" pitchFamily="66" charset="0"/>
            </a:endParaRPr>
          </a:p>
        </p:txBody>
      </p:sp>
      <p:pic>
        <p:nvPicPr>
          <p:cNvPr id="4098" name="Picture 2" descr="C:\Users\1\Downloads\207905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49837" y="832312"/>
            <a:ext cx="3834132" cy="2615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04318" y="3231331"/>
            <a:ext cx="269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Боярышница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4099" name="Picture 3" descr="C:\Users\1\Downloads\Melolontha_melolontha_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5425" y="834971"/>
            <a:ext cx="3487996" cy="2615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91455" y="3231331"/>
            <a:ext cx="3217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Майский жук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4100" name="Picture 4" descr="C:\Users\1\Downloads\1024px-Beetle_June_2008-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49837" y="3667092"/>
            <a:ext cx="3834132" cy="2469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4105" y="6021288"/>
            <a:ext cx="2995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Усач сосновый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4102" name="Picture 6" descr="C:\Users\1\Downloads\640px-Braune_Mosaikjungfer_(Aeshna_grandis)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05425" y="3906685"/>
            <a:ext cx="3487996" cy="2229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52597" y="5922830"/>
            <a:ext cx="1581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Стрекоза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15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0d09b4c8e513ddad63f4f1d80b947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57"/>
            <a:ext cx="9144000" cy="685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23528" y="18864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300" dirty="0" smtClean="0">
                <a:latin typeface="Comic Sans MS" pitchFamily="66" charset="0"/>
              </a:rPr>
              <a:t>Птицы</a:t>
            </a:r>
            <a:endParaRPr lang="ru-RU" sz="3600" b="1" spc="3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3078926"/>
            <a:ext cx="2001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Коноплянка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9487" y="3078926"/>
            <a:ext cx="1581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Зяблик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7562" y="5979722"/>
            <a:ext cx="1987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Чиж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2080" y="5949560"/>
            <a:ext cx="298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Воробей полевой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5122" name="Picture 2" descr="C:\Users\1\Downloads\398px-Linotte_mélodieus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501" y="786134"/>
            <a:ext cx="3672408" cy="2445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ownloads\398px-Fringilla_coelebs_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32040" y="786134"/>
            <a:ext cx="3675178" cy="2440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s://upload.wikimedia.org/wikipedia/commons/3/3a/Carduelis_spinus_femal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501" y="3700551"/>
            <a:ext cx="3672408" cy="2453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s://upload.wikimedia.org/wikipedia/commons/thumb/9/98/Tree_Sparrow_August_2007_Osaka_Japan.jpg/1024px-Tree_Sparrow_August_2007_Osaka_Japa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2" y="3692996"/>
            <a:ext cx="3710252" cy="24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18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0d09b4c8e513ddad63f4f1d80b947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57"/>
            <a:ext cx="9144000" cy="685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23528" y="18864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300" dirty="0" smtClean="0">
                <a:latin typeface="Comic Sans MS" pitchFamily="66" charset="0"/>
              </a:rPr>
              <a:t>Животные</a:t>
            </a:r>
            <a:endParaRPr lang="ru-RU" sz="3200" b="1" spc="3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3242" y="3183359"/>
            <a:ext cx="1581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Кабан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8724" y="3095021"/>
            <a:ext cx="2350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Заяц-беляк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7562" y="5952012"/>
            <a:ext cx="1987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Рысь 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14099" y="5929198"/>
            <a:ext cx="2007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Лось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7170" name="Picture 2" descr="https://upload.wikimedia.org/wikipedia/commons/thumb/3/3d/Ausgewachsenes_Wildschwein_beim_Suhlen.JPG/800px-Ausgewachsenes_Wildschwein_beim_Suhle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735" y="879516"/>
            <a:ext cx="3418514" cy="24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upload.wikimedia.org/wikipedia/commons/9/96/Mountain_Hare_Scotlan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4971"/>
            <a:ext cx="3166862" cy="24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upload.wikimedia.org/wikipedia/commons/thumb/c/c7/Iparkatamotzaranuan.jpg/640px-Iparkatamotzaranuan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32866" y="3626265"/>
            <a:ext cx="3202249" cy="24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upload.wikimedia.org/wikipedia/commons/thumb/8/8b/Moose_superior.jpg/640px-Moose_superior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35144" y="3626265"/>
            <a:ext cx="3225002" cy="24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85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0d09b4c8e513ddad63f4f1d80b947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57"/>
            <a:ext cx="9144000" cy="685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23528" y="18864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300" dirty="0" smtClean="0">
                <a:latin typeface="Comic Sans MS" pitchFamily="66" charset="0"/>
              </a:rPr>
              <a:t>Рыбы</a:t>
            </a:r>
            <a:endParaRPr lang="ru-RU" sz="3200" b="1" spc="3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4586" y="3183359"/>
            <a:ext cx="1581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Плотва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4837" y="3172906"/>
            <a:ext cx="1581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Уклейка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5964889"/>
            <a:ext cx="3227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Карась обыкновенный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9585" y="5909210"/>
            <a:ext cx="2007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Щука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8194" name="Picture 2" descr="NewKolhoz - Рыбалка на озере Чаны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4971"/>
            <a:ext cx="4183616" cy="2410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Мой Мир@Mail.Ru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4971"/>
            <a:ext cx="3888432" cy="241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upload.wikimedia.org/wikipedia/commons/thumb/1/1b/CarassiusCarassius8.JPG/1024px-CarassiusCarassius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455" y="3624777"/>
            <a:ext cx="4207634" cy="241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upload.wikimedia.org/wikipedia/commons/thumb/f/f0/Esox_lucius_ZOO_2.jpg/800px-Esox_lucius_ZOO_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4232" y="3609288"/>
            <a:ext cx="3698208" cy="241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32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0d09b4c8e513ddad63f4f1d80b947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57"/>
            <a:ext cx="9144000" cy="685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1476067"/>
            <a:ext cx="63367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omic Sans MS" pitchFamily="66" charset="0"/>
              </a:rPr>
              <a:t>      Список </a:t>
            </a:r>
            <a:r>
              <a:rPr lang="ru-RU" sz="2000" b="1" dirty="0">
                <a:latin typeface="Comic Sans MS" pitchFamily="66" charset="0"/>
              </a:rPr>
              <a:t>животных Мордовии, занесенных в "Красную книгу" России, состоит из 32 видов: выхухоль, байбак, европейский, зубр, чернозобая гагара, черный аист, скопа, беркут, змееяд, сапсан (сокол), 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>
                <a:latin typeface="Comic Sans MS" pitchFamily="66" charset="0"/>
              </a:rPr>
              <a:t>белоглазый </a:t>
            </a:r>
            <a:r>
              <a:rPr lang="ru-RU" sz="2000" b="1" dirty="0" smtClean="0">
                <a:latin typeface="Comic Sans MS" pitchFamily="66" charset="0"/>
              </a:rPr>
              <a:t>нырок, орлан-белохвост</a:t>
            </a:r>
            <a:r>
              <a:rPr lang="ru-RU" sz="2000" b="1" dirty="0">
                <a:latin typeface="Comic Sans MS" pitchFamily="66" charset="0"/>
              </a:rPr>
              <a:t>, </a:t>
            </a:r>
            <a:r>
              <a:rPr lang="ru-RU" sz="2000" b="1" dirty="0" smtClean="0">
                <a:latin typeface="Comic Sans MS" pitchFamily="66" charset="0"/>
              </a:rPr>
              <a:t>балобан</a:t>
            </a:r>
            <a:r>
              <a:rPr lang="ru-RU" sz="2000" b="1" dirty="0">
                <a:latin typeface="Comic Sans MS" pitchFamily="66" charset="0"/>
              </a:rPr>
              <a:t>, </a:t>
            </a:r>
            <a:r>
              <a:rPr lang="ru-RU" sz="2000" b="1" dirty="0" smtClean="0">
                <a:latin typeface="Comic Sans MS" pitchFamily="66" charset="0"/>
              </a:rPr>
              <a:t>пустельга</a:t>
            </a:r>
            <a:r>
              <a:rPr lang="ru-RU" sz="2000" b="1" dirty="0">
                <a:latin typeface="Comic Sans MS" pitchFamily="66" charset="0"/>
              </a:rPr>
              <a:t>, белая куропатка, </a:t>
            </a:r>
            <a:r>
              <a:rPr lang="ru-RU" sz="2000" b="1" dirty="0" smtClean="0">
                <a:latin typeface="Comic Sans MS" pitchFamily="66" charset="0"/>
              </a:rPr>
              <a:t>кулик-сорока</a:t>
            </a:r>
            <a:r>
              <a:rPr lang="ru-RU" sz="2000" b="1" dirty="0">
                <a:latin typeface="Comic Sans MS" pitchFamily="66" charset="0"/>
              </a:rPr>
              <a:t>, малая крачка, </a:t>
            </a:r>
            <a:r>
              <a:rPr lang="ru-RU" sz="2000" b="1" dirty="0" smtClean="0">
                <a:latin typeface="Comic Sans MS" pitchFamily="66" charset="0"/>
              </a:rPr>
              <a:t>малая </a:t>
            </a:r>
            <a:r>
              <a:rPr lang="ru-RU" sz="2000" b="1" dirty="0">
                <a:latin typeface="Comic Sans MS" pitchFamily="66" charset="0"/>
              </a:rPr>
              <a:t>крачка, филин, серый сорокопут, </a:t>
            </a:r>
            <a:r>
              <a:rPr lang="ru-RU" sz="2000" b="1" dirty="0" smtClean="0">
                <a:latin typeface="Comic Sans MS" pitchFamily="66" charset="0"/>
              </a:rPr>
              <a:t>белая </a:t>
            </a:r>
            <a:r>
              <a:rPr lang="ru-RU" sz="2000" b="1" dirty="0">
                <a:latin typeface="Comic Sans MS" pitchFamily="66" charset="0"/>
              </a:rPr>
              <a:t>лазоревка, </a:t>
            </a:r>
            <a:r>
              <a:rPr lang="ru-RU" sz="2000" b="1" dirty="0" smtClean="0">
                <a:latin typeface="Comic Sans MS" pitchFamily="66" charset="0"/>
              </a:rPr>
              <a:t>обыкновенный подкаменщик и др.</a:t>
            </a:r>
            <a:r>
              <a:rPr lang="ru-RU" sz="2000" b="1" dirty="0">
                <a:latin typeface="Comic Sans MS" pitchFamily="66" charset="0"/>
              </a:rPr>
              <a:t> </a:t>
            </a:r>
            <a:br>
              <a:rPr lang="ru-RU" sz="2000" b="1" dirty="0">
                <a:latin typeface="Comic Sans MS" pitchFamily="66" charset="0"/>
              </a:rPr>
            </a:br>
            <a:r>
              <a:rPr lang="ru-RU" sz="2000" b="1" dirty="0">
                <a:latin typeface="Comic Sans MS" pitchFamily="66" charset="0"/>
              </a:rPr>
              <a:t>     Из пресмыкающихся 4 вида считаются практически потерянными для природы Мордовии: веретенница ломкая, </a:t>
            </a:r>
            <a:r>
              <a:rPr lang="ru-RU" sz="2000" b="1" dirty="0" smtClean="0">
                <a:latin typeface="Comic Sans MS" pitchFamily="66" charset="0"/>
              </a:rPr>
              <a:t>обыкновенная медянка</a:t>
            </a:r>
            <a:r>
              <a:rPr lang="ru-RU" sz="2000" b="1" dirty="0">
                <a:latin typeface="Comic Sans MS" pitchFamily="66" charset="0"/>
              </a:rPr>
              <a:t>, степная гадюка, ящерица живородящая.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09105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300" dirty="0" smtClean="0">
                <a:latin typeface="Comic Sans MS" pitchFamily="66" charset="0"/>
              </a:rPr>
              <a:t>6.Охрана природы в Республике Мордовия</a:t>
            </a:r>
            <a:endParaRPr lang="ru-RU" sz="3200" b="1" spc="300" dirty="0">
              <a:latin typeface="Comic Sans MS" pitchFamily="66" charset="0"/>
            </a:endParaRPr>
          </a:p>
        </p:txBody>
      </p:sp>
      <p:pic>
        <p:nvPicPr>
          <p:cNvPr id="1028" name="Picture 4" descr="Список птиц, занесённых в Красную книгу Росси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02" y="1793281"/>
            <a:ext cx="2296754" cy="324036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705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0d09b4c8e513ddad63f4f1d80b947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404664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omic Sans MS" pitchFamily="66" charset="0"/>
              </a:rPr>
              <a:t>     </a:t>
            </a:r>
            <a:r>
              <a:rPr lang="ru-RU" sz="2400" b="1" dirty="0" smtClean="0">
                <a:latin typeface="Comic Sans MS" pitchFamily="66" charset="0"/>
              </a:rPr>
              <a:t>На </a:t>
            </a:r>
            <a:r>
              <a:rPr lang="ru-RU" sz="2400" b="1" dirty="0">
                <a:latin typeface="Comic Sans MS" pitchFamily="66" charset="0"/>
              </a:rPr>
              <a:t>территории республики располагаются Мордовский </a:t>
            </a:r>
            <a:r>
              <a:rPr lang="ru-RU" sz="2400" b="1" dirty="0" smtClean="0">
                <a:latin typeface="Comic Sans MS" pitchFamily="66" charset="0"/>
              </a:rPr>
              <a:t>государственный природный заповедник им. П.Г. Смидовича и </a:t>
            </a:r>
            <a:r>
              <a:rPr lang="ru-RU" sz="2400" b="1" dirty="0">
                <a:latin typeface="Comic Sans MS" pitchFamily="66" charset="0"/>
              </a:rPr>
              <a:t>национальный парк "Смольный</a:t>
            </a:r>
            <a:r>
              <a:rPr lang="ru-RU" sz="2400" b="1" dirty="0" smtClean="0">
                <a:latin typeface="Comic Sans MS" pitchFamily="66" charset="0"/>
              </a:rPr>
              <a:t>".</a:t>
            </a:r>
          </a:p>
        </p:txBody>
      </p:sp>
      <p:pic>
        <p:nvPicPr>
          <p:cNvPr id="18" name="Picture 4" descr="Птиродный комплекс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5715" y="2196344"/>
            <a:ext cx="3960000" cy="3968960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Реферат Тема конкурса для 9-11 класс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96344"/>
            <a:ext cx="3940682" cy="3960000"/>
          </a:xfrm>
          <a:prstGeom prst="ellipse">
            <a:avLst/>
          </a:prstGeom>
          <a:ln w="63500" cap="rnd">
            <a:solidFill>
              <a:schemeClr val="accent3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73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0d09b4c8e513ddad63f4f1d80b947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404664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atin typeface="Comic Sans MS" pitchFamily="66" charset="0"/>
              </a:rPr>
              <a:t>Мордовский государственный природный заповедник </a:t>
            </a:r>
            <a:endParaRPr lang="ru-RU" sz="2000" b="1" u="sng" dirty="0" smtClean="0">
              <a:latin typeface="Comic Sans MS" pitchFamily="66" charset="0"/>
            </a:endParaRPr>
          </a:p>
          <a:p>
            <a:pPr algn="ctr"/>
            <a:r>
              <a:rPr lang="ru-RU" sz="2000" b="1" u="sng" dirty="0" smtClean="0">
                <a:latin typeface="Comic Sans MS" pitchFamily="66" charset="0"/>
              </a:rPr>
              <a:t>им</a:t>
            </a:r>
            <a:r>
              <a:rPr lang="ru-RU" sz="2000" b="1" u="sng" dirty="0">
                <a:latin typeface="Comic Sans MS" pitchFamily="66" charset="0"/>
              </a:rPr>
              <a:t>. П.Г. Смидовича</a:t>
            </a:r>
            <a:r>
              <a:rPr lang="ru-RU" sz="1600" b="1" u="sng" dirty="0" smtClean="0">
                <a:latin typeface="Comic Sans MS" pitchFamily="66" charset="0"/>
              </a:rPr>
              <a:t>     </a:t>
            </a:r>
          </a:p>
          <a:p>
            <a:pPr algn="just"/>
            <a:r>
              <a:rPr lang="ru-RU" sz="2000" b="1" dirty="0" smtClean="0">
                <a:latin typeface="Comic Sans MS" pitchFamily="66" charset="0"/>
              </a:rPr>
              <a:t>    Заповедник </a:t>
            </a:r>
            <a:r>
              <a:rPr lang="ru-RU" sz="2000" b="1" dirty="0">
                <a:latin typeface="Comic Sans MS" pitchFamily="66" charset="0"/>
              </a:rPr>
              <a:t>расположен на лесистом правобережье реки Мокши, левого притока Оки, на территории Темниковского района Республики Мордовия. Основными задачами заповедника на момент создания являлись сохранение и восстановление лесного </a:t>
            </a:r>
            <a:r>
              <a:rPr lang="ru-RU" sz="2000" b="1" dirty="0" smtClean="0">
                <a:latin typeface="Comic Sans MS" pitchFamily="66" charset="0"/>
              </a:rPr>
              <a:t>массива, </a:t>
            </a:r>
            <a:r>
              <a:rPr lang="ru-RU" sz="2000" b="1" dirty="0">
                <a:latin typeface="Comic Sans MS" pitchFamily="66" charset="0"/>
              </a:rPr>
              <a:t>сохранение и обогащение животного </a:t>
            </a:r>
            <a:r>
              <a:rPr lang="ru-RU" sz="2000" b="1" dirty="0" smtClean="0">
                <a:latin typeface="Comic Sans MS" pitchFamily="66" charset="0"/>
              </a:rPr>
              <a:t>мира.</a:t>
            </a:r>
          </a:p>
        </p:txBody>
      </p:sp>
      <p:pic>
        <p:nvPicPr>
          <p:cNvPr id="2052" name="Picture 4" descr="https://upload.wikimedia.org/wikipedia/commons/7/71/Ciconia_nigra_3_%28Marek_Szczepanek%2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5536" y="2997416"/>
            <a:ext cx="1656184" cy="1533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2/26/Bison_bonasus_%28Linnaeus_1758%2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063924" y="2997416"/>
            <a:ext cx="2105078" cy="1533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Чё в мире творится. - Страница 117 - k-9 Форум. О собаках, дрессировке и жизни - разумно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211960" y="2997416"/>
            <a:ext cx="2424966" cy="1533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upload.wikimedia.org/wikipedia/commons/thumb/9/9e/Cervus_nippon_dybowski_nbg.jpg/1024px-Cervus_nippon_dybowski_nbg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51255" y="2996952"/>
            <a:ext cx="2169217" cy="153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Бобры - умелые строители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5536" y="4671597"/>
            <a:ext cx="2542267" cy="1572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sirenevoeoblako.ucoz.ru/_fr/0/2588825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980165" y="4671597"/>
            <a:ext cx="1231795" cy="1572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upload.wikimedia.org/wikipedia/commons/thumb/b/ba/David_Palmer_Capercaillie.jpg/1024px-David_Palmer_Capercaillie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304537" y="4671597"/>
            <a:ext cx="2239811" cy="1572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upload.wikimedia.org/wikipedia/commons/thumb/0/0a/Nyctereutes_procyonoides_4_%28Piotr_Kuczynski%29.jpg/800px-Nyctereutes_procyonoides_4_%28Piotr_Kuczynski%29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6926" y="4646102"/>
            <a:ext cx="2130109" cy="1597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71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0d09b4c8e513ddad63f4f1d80b947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404664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Gabriola" pitchFamily="82" charset="0"/>
              </a:rPr>
              <a:t>     </a:t>
            </a:r>
            <a:endParaRPr lang="ru-RU" sz="2400" b="1" dirty="0" smtClean="0">
              <a:latin typeface="Gabriola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6632"/>
            <a:ext cx="86409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atin typeface="Comic Sans MS" pitchFamily="66" charset="0"/>
              </a:rPr>
              <a:t>Национальный парк </a:t>
            </a:r>
            <a:r>
              <a:rPr lang="ru-RU" sz="2000" b="1" u="sng" dirty="0" smtClean="0">
                <a:latin typeface="Comic Sans MS" pitchFamily="66" charset="0"/>
              </a:rPr>
              <a:t>«Смольный».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     Природный </a:t>
            </a:r>
            <a:r>
              <a:rPr lang="ru-RU" b="1" dirty="0">
                <a:latin typeface="Comic Sans MS" pitchFamily="66" charset="0"/>
              </a:rPr>
              <a:t>парк Смольный расположен на территории Ичалковского и </a:t>
            </a:r>
            <a:r>
              <a:rPr lang="ru-RU" b="1" dirty="0" smtClean="0">
                <a:latin typeface="Comic Sans MS" pitchFamily="66" charset="0"/>
              </a:rPr>
              <a:t>Больше-Игнатовского </a:t>
            </a:r>
            <a:r>
              <a:rPr lang="ru-RU" b="1" dirty="0">
                <a:latin typeface="Comic Sans MS" pitchFamily="66" charset="0"/>
              </a:rPr>
              <a:t>районов Республики Мордовия. Создан с целью сохранения природного комплекса, </a:t>
            </a:r>
            <a:r>
              <a:rPr lang="ru-RU" b="1" dirty="0" smtClean="0">
                <a:latin typeface="Comic Sans MS" pitchFamily="66" charset="0"/>
              </a:rPr>
              <a:t>имеющего </a:t>
            </a:r>
            <a:r>
              <a:rPr lang="ru-RU" b="1" dirty="0">
                <a:latin typeface="Comic Sans MS" pitchFamily="66" charset="0"/>
              </a:rPr>
              <a:t>особую экологическую и эстетическую </a:t>
            </a:r>
            <a:r>
              <a:rPr lang="ru-RU" b="1" dirty="0" smtClean="0">
                <a:latin typeface="Comic Sans MS" pitchFamily="66" charset="0"/>
              </a:rPr>
              <a:t>ценность.</a:t>
            </a:r>
            <a:endParaRPr lang="ru-RU" b="1" dirty="0">
              <a:latin typeface="Comic Sans MS" pitchFamily="66" charset="0"/>
            </a:endParaRPr>
          </a:p>
          <a:p>
            <a:pPr algn="just"/>
            <a:r>
              <a:rPr lang="ru-RU" b="1" dirty="0" smtClean="0">
                <a:latin typeface="Comic Sans MS" pitchFamily="66" charset="0"/>
              </a:rPr>
              <a:t>    Множество </a:t>
            </a:r>
            <a:r>
              <a:rPr lang="ru-RU" b="1" dirty="0">
                <a:latin typeface="Comic Sans MS" pitchFamily="66" charset="0"/>
              </a:rPr>
              <a:t>живописных ландшафтов, таких </a:t>
            </a:r>
            <a:r>
              <a:rPr lang="ru-RU" b="1" dirty="0" smtClean="0">
                <a:latin typeface="Comic Sans MS" pitchFamily="66" charset="0"/>
              </a:rPr>
              <a:t>как </a:t>
            </a:r>
            <a:r>
              <a:rPr lang="ru-RU" b="1" dirty="0">
                <a:latin typeface="Comic Sans MS" pitchFamily="66" charset="0"/>
              </a:rPr>
              <a:t>пойменные озера, целебные родники, богатые леса делают парк перспективным для развития научного, экологического </a:t>
            </a:r>
            <a:r>
              <a:rPr lang="ru-RU" b="1" dirty="0" smtClean="0">
                <a:latin typeface="Comic Sans MS" pitchFamily="66" charset="0"/>
              </a:rPr>
              <a:t>туризма. </a:t>
            </a:r>
            <a:r>
              <a:rPr lang="ru-RU" b="1" dirty="0">
                <a:latin typeface="Comic Sans MS" pitchFamily="66" charset="0"/>
              </a:rPr>
              <a:t>На территории национального парка действуют четыре детских летних лагеря, функционирует санаторий-профилакторий "Смольный" .</a:t>
            </a:r>
          </a:p>
        </p:txBody>
      </p:sp>
      <p:pic>
        <p:nvPicPr>
          <p:cNvPr id="3074" name="Picture 2" descr="Поволжь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3680" y="3068960"/>
            <a:ext cx="6976712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414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04664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Gabriola" pitchFamily="82" charset="0"/>
              </a:rPr>
              <a:t>     </a:t>
            </a:r>
            <a:endParaRPr lang="ru-RU" sz="2400" b="1" dirty="0" smtClean="0">
              <a:latin typeface="Gabriola" pitchFamily="82" charset="0"/>
            </a:endParaRPr>
          </a:p>
        </p:txBody>
      </p:sp>
      <p:pic>
        <p:nvPicPr>
          <p:cNvPr id="5122" name="Picture 2" descr="Последние новост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979712" y="478920"/>
            <a:ext cx="5040560" cy="639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3360" y="204609"/>
            <a:ext cx="77012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БЕРЕГИТЕ ПРИРОДУ!</a:t>
            </a:r>
            <a:endParaRPr lang="ru-RU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94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70497757893184_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620688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300" dirty="0" smtClean="0">
                <a:latin typeface="Comic Sans MS" pitchFamily="66" charset="0"/>
              </a:rPr>
              <a:t>ПЛАН:</a:t>
            </a:r>
          </a:p>
          <a:p>
            <a:pPr marL="514350" indent="-514350">
              <a:buAutoNum type="arabicPeriod"/>
            </a:pPr>
            <a:r>
              <a:rPr lang="ru-RU" sz="2400" b="1" spc="300" dirty="0" smtClean="0">
                <a:latin typeface="Comic Sans MS" pitchFamily="66" charset="0"/>
              </a:rPr>
              <a:t>Географическое </a:t>
            </a:r>
            <a:r>
              <a:rPr lang="ru-RU" sz="2400" b="1" spc="300" dirty="0">
                <a:latin typeface="Comic Sans MS" pitchFamily="66" charset="0"/>
              </a:rPr>
              <a:t>положение </a:t>
            </a:r>
            <a:r>
              <a:rPr lang="ru-RU" sz="2400" b="1" spc="300" dirty="0" smtClean="0">
                <a:latin typeface="Comic Sans MS" pitchFamily="66" charset="0"/>
              </a:rPr>
              <a:t>Республики Мордовия.</a:t>
            </a:r>
            <a:endParaRPr lang="ru-RU" sz="2400" b="1" spc="300" dirty="0"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ru-RU" sz="2400" b="1" spc="300" dirty="0">
                <a:latin typeface="Comic Sans MS" pitchFamily="66" charset="0"/>
              </a:rPr>
              <a:t>Климат в нашем </a:t>
            </a:r>
            <a:r>
              <a:rPr lang="ru-RU" sz="2400" b="1" spc="300" dirty="0" smtClean="0">
                <a:latin typeface="Comic Sans MS" pitchFamily="66" charset="0"/>
              </a:rPr>
              <a:t>крае.</a:t>
            </a:r>
            <a:endParaRPr lang="ru-RU" sz="2400" b="1" spc="300" dirty="0"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ru-RU" sz="2400" b="1" spc="300" dirty="0">
                <a:latin typeface="Comic Sans MS" pitchFamily="66" charset="0"/>
              </a:rPr>
              <a:t>Водные </a:t>
            </a:r>
            <a:r>
              <a:rPr lang="ru-RU" sz="2400" b="1" spc="300" dirty="0" smtClean="0">
                <a:latin typeface="Comic Sans MS" pitchFamily="66" charset="0"/>
              </a:rPr>
              <a:t>ресурсы.</a:t>
            </a:r>
            <a:endParaRPr lang="ru-RU" sz="2400" b="1" spc="300" dirty="0"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ru-RU" sz="2400" b="1" spc="300" dirty="0">
                <a:latin typeface="Comic Sans MS" pitchFamily="66" charset="0"/>
              </a:rPr>
              <a:t>Растительный мир </a:t>
            </a:r>
            <a:r>
              <a:rPr lang="ru-RU" sz="2400" b="1" spc="300" dirty="0" smtClean="0">
                <a:latin typeface="Comic Sans MS" pitchFamily="66" charset="0"/>
              </a:rPr>
              <a:t>Республики Мордовия.</a:t>
            </a:r>
            <a:endParaRPr lang="ru-RU" sz="2400" b="1" spc="300" dirty="0"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ru-RU" sz="2400" b="1" spc="300" dirty="0">
                <a:latin typeface="Comic Sans MS" pitchFamily="66" charset="0"/>
              </a:rPr>
              <a:t>Животный мир Республики Мордовия. </a:t>
            </a:r>
            <a:endParaRPr lang="ru-RU" sz="2400" b="1" spc="300" dirty="0" smtClean="0"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ru-RU" sz="2400" b="1" spc="300" dirty="0" smtClean="0">
                <a:latin typeface="Comic Sans MS" pitchFamily="66" charset="0"/>
              </a:rPr>
              <a:t>Охрана </a:t>
            </a:r>
            <a:r>
              <a:rPr lang="ru-RU" sz="2400" b="1" spc="300" dirty="0">
                <a:latin typeface="Comic Sans MS" pitchFamily="66" charset="0"/>
              </a:rPr>
              <a:t>природы в </a:t>
            </a:r>
            <a:r>
              <a:rPr lang="ru-RU" sz="2400" b="1" spc="300" dirty="0" smtClean="0">
                <a:latin typeface="Comic Sans MS" pitchFamily="66" charset="0"/>
              </a:rPr>
              <a:t>Республике </a:t>
            </a:r>
            <a:r>
              <a:rPr lang="ru-RU" sz="2400" b="1" spc="300" dirty="0">
                <a:latin typeface="Comic Sans MS" pitchFamily="66" charset="0"/>
              </a:rPr>
              <a:t>Мордовия.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6970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wnloads\water-drop-600x4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861048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omic Sans MS" pitchFamily="66" charset="0"/>
              </a:rPr>
              <a:t>   Республика </a:t>
            </a:r>
            <a:r>
              <a:rPr lang="ru-RU" sz="2000" b="1" dirty="0">
                <a:latin typeface="Comic Sans MS" pitchFamily="66" charset="0"/>
              </a:rPr>
              <a:t>Мордовия входит в состав Приволжского Федерального округа Российской Федерации, расположена в центре европейской части России, в бассейне реки Волги. Граничит с Нижегородской, Ульяновской, Пензенской, Рязанской областями и Чувашской Республикой. Территория составляет 26,1 тыс.кв.км. Столица - г</a:t>
            </a:r>
            <a:r>
              <a:rPr lang="ru-RU" sz="2000" b="1" dirty="0" smtClean="0">
                <a:latin typeface="Comic Sans MS" pitchFamily="66" charset="0"/>
              </a:rPr>
              <a:t>. Саранск</a:t>
            </a:r>
            <a:r>
              <a:rPr lang="ru-RU" sz="2000" b="1" dirty="0">
                <a:latin typeface="Comic Sans MS" pitchFamily="66" charset="0"/>
              </a:rPr>
              <a:t>, находится в 600 километрах от Москвы.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ru-RU" b="1" spc="300" dirty="0">
                <a:latin typeface="Comic Sans MS" pitchFamily="66" charset="0"/>
              </a:rPr>
              <a:t>Географическое положение Республики Мордовия.</a:t>
            </a:r>
          </a:p>
        </p:txBody>
      </p:sp>
      <p:pic>
        <p:nvPicPr>
          <p:cNvPr id="2052" name="Picture 4" descr="C:\Users\1\Downloads\n_4413561987638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9552" y="692696"/>
            <a:ext cx="3816424" cy="2756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ownloads\img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11099"/>
            <a:ext cx="3888432" cy="2738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14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70497757893184_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8684" y="325533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300" dirty="0" smtClean="0">
                <a:latin typeface="Comic Sans MS" pitchFamily="66" charset="0"/>
              </a:rPr>
              <a:t>2. Климат </a:t>
            </a:r>
            <a:r>
              <a:rPr lang="ru-RU" sz="2400" b="1" spc="300" dirty="0">
                <a:latin typeface="Comic Sans MS" pitchFamily="66" charset="0"/>
              </a:rPr>
              <a:t>в нашем </a:t>
            </a:r>
            <a:r>
              <a:rPr lang="ru-RU" sz="2400" b="1" spc="300" dirty="0" smtClean="0">
                <a:latin typeface="Comic Sans MS" pitchFamily="66" charset="0"/>
              </a:rPr>
              <a:t>крае.</a:t>
            </a:r>
            <a:endParaRPr lang="ru-RU" sz="2400" b="1" spc="300" dirty="0"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6534" y="4586352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Comic Sans MS" pitchFamily="66" charset="0"/>
              </a:rPr>
              <a:t>    Мордовия </a:t>
            </a:r>
            <a:r>
              <a:rPr lang="ru-RU" sz="2400" b="1" dirty="0">
                <a:latin typeface="Comic Sans MS" pitchFamily="66" charset="0"/>
              </a:rPr>
              <a:t>расположена в зоне континентального климата с холодной снежной зимой и теплым летом. Температура воздуха летом колеблется от +15 до +25 градусов. Зимой - от -8 до -18 градусов. Среднегодовое количество осадков ~ 450-500 мм. </a:t>
            </a:r>
          </a:p>
        </p:txBody>
      </p:sp>
      <p:pic>
        <p:nvPicPr>
          <p:cNvPr id="4099" name="Picture 3" descr="C:\Users\1\Downloads\0919613b7060bb1599083ebab9ae09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62" y="910308"/>
            <a:ext cx="2726808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ownloads\004863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595"/>
            <a:ext cx="2611103" cy="2008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1\Downloads\4071183-024d26e7a846103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5128" y="2540320"/>
            <a:ext cx="2721294" cy="2038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ownloads\77696602_0_aa662_cef8113_XL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064"/>
          <a:stretch/>
        </p:blipFill>
        <p:spPr bwMode="auto">
          <a:xfrm>
            <a:off x="6084168" y="910308"/>
            <a:ext cx="2793326" cy="2016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56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\Downloads\image_mid_27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300" dirty="0" smtClean="0">
                <a:latin typeface="Comic Sans MS" pitchFamily="66" charset="0"/>
              </a:rPr>
              <a:t>3. Водные </a:t>
            </a:r>
            <a:r>
              <a:rPr lang="ru-RU" sz="2800" b="1" spc="300" dirty="0">
                <a:latin typeface="Comic Sans MS" pitchFamily="66" charset="0"/>
              </a:rPr>
              <a:t>ресурсы.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365104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Comic Sans MS" pitchFamily="66" charset="0"/>
                <a:cs typeface="Tunga" pitchFamily="34" charset="0"/>
              </a:rPr>
              <a:t>   Основными </a:t>
            </a:r>
            <a:r>
              <a:rPr lang="ru-RU" sz="2400" b="1" dirty="0">
                <a:latin typeface="Comic Sans MS" pitchFamily="66" charset="0"/>
                <a:cs typeface="Tunga" pitchFamily="34" charset="0"/>
              </a:rPr>
              <a:t>реками </a:t>
            </a:r>
            <a:r>
              <a:rPr lang="ru-RU" sz="2400" b="1" dirty="0" smtClean="0">
                <a:latin typeface="Comic Sans MS" pitchFamily="66" charset="0"/>
                <a:cs typeface="Tunga" pitchFamily="34" charset="0"/>
              </a:rPr>
              <a:t>Мордовии являются</a:t>
            </a:r>
            <a:r>
              <a:rPr lang="ru-RU" sz="2400" b="1" dirty="0">
                <a:latin typeface="Comic Sans MS" pitchFamily="66" charset="0"/>
                <a:cs typeface="Tunga" pitchFamily="34" charset="0"/>
              </a:rPr>
              <a:t>: Сура, Алатырь, Инсар, Пьяна, Мокша, Сивинь, Исса, Вад, Парца, Выша.</a:t>
            </a:r>
            <a:endParaRPr lang="ru-RU" sz="2400" b="1" dirty="0" smtClean="0">
              <a:latin typeface="Comic Sans MS" pitchFamily="66" charset="0"/>
              <a:cs typeface="Tunga" pitchFamily="34" charset="0"/>
            </a:endParaRPr>
          </a:p>
          <a:p>
            <a:pPr algn="just"/>
            <a:r>
              <a:rPr lang="ru-RU" sz="2400" b="1" dirty="0" smtClean="0">
                <a:latin typeface="Comic Sans MS" pitchFamily="66" charset="0"/>
                <a:cs typeface="Tunga" pitchFamily="34" charset="0"/>
              </a:rPr>
              <a:t>В </a:t>
            </a:r>
            <a:r>
              <a:rPr lang="ru-RU" sz="2400" b="1" dirty="0">
                <a:latin typeface="Comic Sans MS" pitchFamily="66" charset="0"/>
                <a:cs typeface="Tunga" pitchFamily="34" charset="0"/>
              </a:rPr>
              <a:t>Мордовии насчитывается несколько тысяч озёр, прудов и водохранилищ. </a:t>
            </a:r>
            <a:r>
              <a:rPr lang="ru-RU" sz="2400" b="1" dirty="0" smtClean="0">
                <a:latin typeface="Comic Sans MS" pitchFamily="66" charset="0"/>
                <a:cs typeface="Tunga" pitchFamily="34" charset="0"/>
              </a:rPr>
              <a:t>Крупнейшие </a:t>
            </a:r>
            <a:r>
              <a:rPr lang="ru-RU" sz="2400" b="1" dirty="0">
                <a:latin typeface="Comic Sans MS" pitchFamily="66" charset="0"/>
                <a:cs typeface="Tunga" pitchFamily="34" charset="0"/>
              </a:rPr>
              <a:t>из них — Вячкишево (близ </a:t>
            </a:r>
            <a:r>
              <a:rPr lang="ru-RU" sz="2400" b="1" dirty="0" smtClean="0">
                <a:latin typeface="Comic Sans MS" pitchFamily="66" charset="0"/>
                <a:cs typeface="Tunga" pitchFamily="34" charset="0"/>
              </a:rPr>
              <a:t>Темникова) </a:t>
            </a:r>
            <a:r>
              <a:rPr lang="ru-RU" sz="2400" b="1" dirty="0">
                <a:latin typeface="Comic Sans MS" pitchFamily="66" charset="0"/>
                <a:cs typeface="Tunga" pitchFamily="34" charset="0"/>
              </a:rPr>
              <a:t>и </a:t>
            </a:r>
            <a:r>
              <a:rPr lang="ru-RU" sz="2400" b="1" dirty="0" smtClean="0">
                <a:latin typeface="Comic Sans MS" pitchFamily="66" charset="0"/>
                <a:cs typeface="Tunga" pitchFamily="34" charset="0"/>
              </a:rPr>
              <a:t>Инерка.</a:t>
            </a:r>
            <a:endParaRPr lang="ru-RU" sz="2400" b="1" dirty="0">
              <a:latin typeface="Comic Sans MS" pitchFamily="66" charset="0"/>
              <a:cs typeface="Tunga" pitchFamily="34" charset="0"/>
            </a:endParaRPr>
          </a:p>
        </p:txBody>
      </p:sp>
      <p:pic>
        <p:nvPicPr>
          <p:cNvPr id="5124" name="Picture 4" descr="C:\Users\1\Downloads\IMG_01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8953"/>
            <a:ext cx="4286250" cy="3214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1\Downloads\media-89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4769" y="980728"/>
            <a:ext cx="4297711" cy="3214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8622" y="1095127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Мокша 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03464" y="1059885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Парца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8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0d09b4c8e513ddad63f4f1d80b947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57"/>
            <a:ext cx="9144000" cy="685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300" dirty="0" smtClean="0">
                <a:latin typeface="Comic Sans MS" pitchFamily="66" charset="0"/>
              </a:rPr>
              <a:t>4. Растительный мир Мордовии</a:t>
            </a:r>
            <a:endParaRPr lang="ru-RU" sz="2800" b="1" spc="300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874262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omic Sans MS" pitchFamily="66" charset="0"/>
              </a:rPr>
              <a:t>    </a:t>
            </a:r>
            <a:r>
              <a:rPr lang="ru-RU" sz="2400" b="1" dirty="0">
                <a:latin typeface="Comic Sans MS" pitchFamily="66" charset="0"/>
              </a:rPr>
              <a:t>Преобладают травянистые растения, число видов деревьев и кустарников невелико. Основные лесообразующие породы: сосна, ель, лиственница, дуб черешчатый, ясень, клён платановидный, вяз, берёза бородавчатая и пушистая, ольха, липа мелколиственная, тополь чёрный. </a:t>
            </a:r>
            <a:r>
              <a:rPr lang="ru-RU" sz="2400" b="1" dirty="0" smtClean="0">
                <a:latin typeface="Comic Sans MS" pitchFamily="66" charset="0"/>
              </a:rPr>
              <a:t>Леса </a:t>
            </a:r>
            <a:r>
              <a:rPr lang="ru-RU" sz="2400" b="1" dirty="0">
                <a:latin typeface="Comic Sans MS" pitchFamily="66" charset="0"/>
              </a:rPr>
              <a:t>занимают 24,2% территории Мордовии. Лесные массивы располагаются на западе и востоке территории республики, в долинах рек Мокша, Вад и Алатырь. </a:t>
            </a:r>
            <a:r>
              <a:rPr lang="ru-RU" sz="2400" b="1" dirty="0" smtClean="0">
                <a:latin typeface="Comic Sans MS" pitchFamily="66" charset="0"/>
              </a:rPr>
              <a:t>Степные </a:t>
            </a:r>
            <a:r>
              <a:rPr lang="ru-RU" sz="2400" b="1" dirty="0">
                <a:latin typeface="Comic Sans MS" pitchFamily="66" charset="0"/>
              </a:rPr>
              <a:t>участки в Мордовии полностью распаханы. </a:t>
            </a:r>
            <a:endParaRPr lang="ru-RU" sz="2400" b="1" dirty="0" smtClean="0">
              <a:latin typeface="Comic Sans MS" pitchFamily="66" charset="0"/>
            </a:endParaRPr>
          </a:p>
          <a:p>
            <a:pPr algn="just"/>
            <a:r>
              <a:rPr lang="ru-RU" sz="2000" b="1" dirty="0" smtClean="0">
                <a:latin typeface="Comic Sans MS" pitchFamily="66" charset="0"/>
              </a:rPr>
              <a:t>    </a:t>
            </a:r>
            <a:endParaRPr lang="ru-RU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68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0d09b4c8e513ddad63f4f1d80b947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030" y="1457"/>
            <a:ext cx="9144000" cy="685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300" dirty="0" smtClean="0">
                <a:latin typeface="Comic Sans MS" pitchFamily="66" charset="0"/>
              </a:rPr>
              <a:t>Деревья</a:t>
            </a:r>
            <a:endParaRPr lang="ru-RU" sz="3200" b="1" spc="300" dirty="0">
              <a:latin typeface="Comic Sans MS" pitchFamily="66" charset="0"/>
            </a:endParaRPr>
          </a:p>
        </p:txBody>
      </p:sp>
      <p:pic>
        <p:nvPicPr>
          <p:cNvPr id="2050" name="Picture 2" descr="C:\Users\1\Downloads\Pinus_sylvestris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485"/>
          <a:stretch/>
        </p:blipFill>
        <p:spPr bwMode="auto">
          <a:xfrm>
            <a:off x="1046029" y="896078"/>
            <a:ext cx="2329295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6029" y="3096406"/>
            <a:ext cx="2293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300" dirty="0" smtClean="0">
                <a:latin typeface="Comic Sans MS" pitchFamily="66" charset="0"/>
              </a:rPr>
              <a:t> </a:t>
            </a:r>
            <a:r>
              <a:rPr lang="ru-RU" sz="2000" b="1" spc="300" dirty="0" smtClean="0">
                <a:latin typeface="Comic Sans MS" pitchFamily="66" charset="0"/>
              </a:rPr>
              <a:t>Сосна</a:t>
            </a:r>
            <a:endParaRPr lang="ru-RU" sz="3200" b="1" spc="300" dirty="0">
              <a:latin typeface="Comic Sans MS" pitchFamily="66" charset="0"/>
            </a:endParaRPr>
          </a:p>
        </p:txBody>
      </p:sp>
      <p:pic>
        <p:nvPicPr>
          <p:cNvPr id="2051" name="Picture 3" descr="C:\Users\1\Downloads\Larch1-520x8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1828" y="834971"/>
            <a:ext cx="1918697" cy="266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50285" y="2780928"/>
            <a:ext cx="22937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300" dirty="0" smtClean="0">
                <a:latin typeface="Comic Sans MS" pitchFamily="66" charset="0"/>
              </a:rPr>
              <a:t> </a:t>
            </a:r>
            <a:r>
              <a:rPr lang="ru-RU" sz="2000" b="1" spc="300" dirty="0" smtClean="0">
                <a:latin typeface="Comic Sans MS" pitchFamily="66" charset="0"/>
              </a:rPr>
              <a:t>Лиственница</a:t>
            </a:r>
            <a:endParaRPr lang="ru-RU" sz="3200" b="1" spc="300" dirty="0">
              <a:latin typeface="Comic Sans MS" pitchFamily="66" charset="0"/>
            </a:endParaRPr>
          </a:p>
        </p:txBody>
      </p:sp>
      <p:pic>
        <p:nvPicPr>
          <p:cNvPr id="2052" name="Picture 4" descr="C:\Users\1\Downloads\398px-Fraxinus_excelsior_tre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8557" y="896078"/>
            <a:ext cx="2021840" cy="2697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662577" y="3277323"/>
            <a:ext cx="2293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300" dirty="0" smtClean="0">
                <a:latin typeface="Comic Sans MS" pitchFamily="66" charset="0"/>
              </a:rPr>
              <a:t>Ясень</a:t>
            </a:r>
            <a:endParaRPr lang="ru-RU" sz="3200" b="1" spc="300" dirty="0">
              <a:latin typeface="Comic Sans MS" pitchFamily="66" charset="0"/>
            </a:endParaRPr>
          </a:p>
        </p:txBody>
      </p:sp>
      <p:pic>
        <p:nvPicPr>
          <p:cNvPr id="2053" name="Picture 5" descr="C:\Users\1\Downloads\Grote_oude_zwarte_el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6029" y="3699195"/>
            <a:ext cx="2140007" cy="2599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46028" y="5975973"/>
            <a:ext cx="2293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300" dirty="0" smtClean="0">
                <a:latin typeface="Comic Sans MS" pitchFamily="66" charset="0"/>
              </a:rPr>
              <a:t>Ольха</a:t>
            </a:r>
            <a:endParaRPr lang="ru-RU" sz="3200" b="1" spc="300" dirty="0">
              <a:latin typeface="Comic Sans MS" pitchFamily="66" charset="0"/>
            </a:endParaRPr>
          </a:p>
        </p:txBody>
      </p:sp>
      <p:pic>
        <p:nvPicPr>
          <p:cNvPr id="2054" name="Picture 6" descr="C:\Users\1\Downloads\398px-PopulusNigra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322" y="3699195"/>
            <a:ext cx="1970203" cy="2599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059832" y="6111848"/>
            <a:ext cx="31105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300" dirty="0" smtClean="0">
                <a:latin typeface="Comic Sans MS" pitchFamily="66" charset="0"/>
              </a:rPr>
              <a:t>Тополь черный</a:t>
            </a:r>
            <a:endParaRPr lang="ru-RU" sz="3200" b="1" spc="300" dirty="0">
              <a:latin typeface="Comic Sans MS" pitchFamily="66" charset="0"/>
            </a:endParaRPr>
          </a:p>
        </p:txBody>
      </p:sp>
      <p:pic>
        <p:nvPicPr>
          <p:cNvPr id="2055" name="Picture 7" descr="C:\Users\1\Downloads\398px-Betula_pubescens_-_Burgwald_00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2755" y="3682988"/>
            <a:ext cx="1913441" cy="2552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604587" y="6075003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300" dirty="0" smtClean="0">
                <a:latin typeface="Comic Sans MS" pitchFamily="66" charset="0"/>
              </a:rPr>
              <a:t>Береза пушистая</a:t>
            </a:r>
            <a:endParaRPr lang="ru-RU" sz="3200" b="1" spc="3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98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0d09b4c8e513ddad63f4f1d80b947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57"/>
            <a:ext cx="9144000" cy="685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300" dirty="0" smtClean="0">
                <a:latin typeface="Comic Sans MS" pitchFamily="66" charset="0"/>
              </a:rPr>
              <a:t>Цветы</a:t>
            </a:r>
            <a:endParaRPr lang="ru-RU" sz="2800" b="1" spc="3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8373" y="3046716"/>
            <a:ext cx="115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Ландыш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01388" y="3088281"/>
            <a:ext cx="165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Колокольчик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1680" y="6033792"/>
            <a:ext cx="130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Васильки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73610" y="60337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Кувшинка</a:t>
            </a:r>
            <a:endParaRPr lang="ru-RU" sz="1200" b="1" dirty="0">
              <a:latin typeface="Comic Sans MS" pitchFamily="66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369" y="901208"/>
            <a:ext cx="3278614" cy="2231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8808" y="918013"/>
            <a:ext cx="3423591" cy="2214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370" y="3551530"/>
            <a:ext cx="3278614" cy="256040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6269" y="3551530"/>
            <a:ext cx="3406129" cy="2554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14109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0d09b4c8e513ddad63f4f1d80b947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57"/>
            <a:ext cx="9144000" cy="685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23528" y="18864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300" dirty="0" smtClean="0">
                <a:latin typeface="Comic Sans MS" pitchFamily="66" charset="0"/>
              </a:rPr>
              <a:t>5. Животный мир Мордовии</a:t>
            </a:r>
            <a:endParaRPr lang="ru-RU" sz="2800" b="1" spc="300" dirty="0"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612" y="980728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Comic Sans MS" pitchFamily="66" charset="0"/>
              </a:rPr>
              <a:t>    В </a:t>
            </a:r>
            <a:r>
              <a:rPr lang="ru-RU" sz="2400" b="1" dirty="0">
                <a:latin typeface="Comic Sans MS" pitchFamily="66" charset="0"/>
              </a:rPr>
              <a:t>Мордовии </a:t>
            </a:r>
            <a:r>
              <a:rPr lang="ru-RU" sz="2400" b="1" dirty="0" smtClean="0">
                <a:latin typeface="Comic Sans MS" pitchFamily="66" charset="0"/>
              </a:rPr>
              <a:t>зарегистрировано 63 </a:t>
            </a:r>
            <a:r>
              <a:rPr lang="ru-RU" sz="2400" b="1" dirty="0">
                <a:latin typeface="Comic Sans MS" pitchFamily="66" charset="0"/>
              </a:rPr>
              <a:t>вида </a:t>
            </a:r>
            <a:r>
              <a:rPr lang="ru-RU" sz="2400" b="1" dirty="0" smtClean="0">
                <a:latin typeface="Comic Sans MS" pitchFamily="66" charset="0"/>
              </a:rPr>
              <a:t>млекопитающих</a:t>
            </a:r>
            <a:r>
              <a:rPr lang="ru-RU" sz="2400" b="1" dirty="0">
                <a:latin typeface="Comic Sans MS" pitchFamily="66" charset="0"/>
              </a:rPr>
              <a:t> (из них 35 редких), 267 видов птиц (70 редких), в водоёмах республики обитает 44 вида рыб. Очень богат мир насекомых (более 1000 видов), а вот разнообразие </a:t>
            </a:r>
            <a:r>
              <a:rPr lang="ru-RU" sz="2400" b="1" dirty="0" smtClean="0">
                <a:latin typeface="Comic Sans MS" pitchFamily="66" charset="0"/>
              </a:rPr>
              <a:t>рептилий и амфибий</a:t>
            </a:r>
            <a:r>
              <a:rPr lang="ru-RU" sz="2400" b="1" dirty="0">
                <a:latin typeface="Comic Sans MS" pitchFamily="66" charset="0"/>
              </a:rPr>
              <a:t> невелико. Животный мир состоит из представителей лесной фауны (лось, кабан, рысь, куница, заяц-беляк, глухарь, рябчик, дятлы, дрозды, синицы) и, в меньшей степени, степной фауны (крапчатый суслик, степная пеструшка, слепыш </a:t>
            </a:r>
            <a:r>
              <a:rPr lang="ru-RU" sz="2400" b="1" dirty="0" smtClean="0">
                <a:latin typeface="Comic Sans MS" pitchFamily="66" charset="0"/>
              </a:rPr>
              <a:t>обыкновенный).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5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540</Words>
  <Application>Microsoft Office PowerPoint</Application>
  <PresentationFormat>Экран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29</cp:revision>
  <dcterms:created xsi:type="dcterms:W3CDTF">2014-11-16T17:58:54Z</dcterms:created>
  <dcterms:modified xsi:type="dcterms:W3CDTF">2016-04-07T06:23:21Z</dcterms:modified>
</cp:coreProperties>
</file>