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Изменчивость организмов.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_ae__ae_ue_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572428" cy="507207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 реакции.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Пределы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какого- либо признака называют нормой реакции.</a:t>
            </a:r>
          </a:p>
          <a:p>
            <a:r>
              <a:rPr lang="ru-RU" dirty="0" smtClean="0"/>
              <a:t>Норма реакции передается по наследству.</a:t>
            </a:r>
          </a:p>
          <a:p>
            <a:r>
              <a:rPr lang="ru-RU" dirty="0" smtClean="0"/>
              <a:t>Наследуется не сам признак, а способность проявлять этот признак в зависимости от условий среды.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Izmenchivost-organizm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57166"/>
            <a:ext cx="8286776" cy="631351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не передаются по наследству.</a:t>
            </a:r>
          </a:p>
          <a:p>
            <a:r>
              <a:rPr lang="ru-RU" dirty="0" err="1" smtClean="0"/>
              <a:t>Модификационые</a:t>
            </a:r>
            <a:r>
              <a:rPr lang="ru-RU" dirty="0" smtClean="0"/>
              <a:t> изменения возникают у разных организмов и зависят от воздействия среды.</a:t>
            </a:r>
          </a:p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возможны только в пределах нормы реакции.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pic>
        <p:nvPicPr>
          <p:cNvPr id="6" name="Содержимое 5" descr="iCA9ST6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286115" cy="2428892"/>
          </a:xfrm>
        </p:spPr>
      </p:pic>
      <p:pic>
        <p:nvPicPr>
          <p:cNvPr id="7" name="Рисунок 6" descr="iCAMA40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2500330" cy="3319021"/>
          </a:xfrm>
          <a:prstGeom prst="rect">
            <a:avLst/>
          </a:prstGeom>
        </p:spPr>
      </p:pic>
      <p:pic>
        <p:nvPicPr>
          <p:cNvPr id="8" name="Рисунок 7" descr="iCAQJS4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3071802" cy="2714620"/>
          </a:xfrm>
          <a:prstGeom prst="rect">
            <a:avLst/>
          </a:prstGeom>
        </p:spPr>
      </p:pic>
      <p:pic>
        <p:nvPicPr>
          <p:cNvPr id="9" name="Рисунок 8" descr="iCATMPHJ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357562"/>
            <a:ext cx="4357718" cy="3216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такое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изменчивость?</a:t>
            </a:r>
          </a:p>
          <a:p>
            <a:r>
              <a:rPr lang="ru-RU" dirty="0" smtClean="0"/>
              <a:t>2. Приведите примеры фенотипической изменчивости.</a:t>
            </a:r>
          </a:p>
          <a:p>
            <a:r>
              <a:rPr lang="ru-RU" dirty="0" smtClean="0"/>
              <a:t>3. Что такое норма реакции?</a:t>
            </a:r>
          </a:p>
          <a:p>
            <a:r>
              <a:rPr lang="ru-RU" dirty="0" smtClean="0"/>
              <a:t>4. Что передается по наследству: норма реакции или фенотипическая изменчивость?</a:t>
            </a:r>
          </a:p>
          <a:p>
            <a:r>
              <a:rPr lang="ru-RU" dirty="0" smtClean="0"/>
              <a:t>5. Можно ли изменить норму реакции?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Formy-izmenchiv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465" y="0"/>
            <a:ext cx="8349241" cy="69227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Виды изменчивости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ru-RU" dirty="0" smtClean="0"/>
              <a:t>Свойство организмов приобретать новые признаки называется изменчивостью.</a:t>
            </a:r>
          </a:p>
          <a:p>
            <a:r>
              <a:rPr lang="ru-RU" dirty="0" smtClean="0"/>
              <a:t>Различают два вида изменчивости:</a:t>
            </a:r>
          </a:p>
          <a:p>
            <a:r>
              <a:rPr lang="ru-RU" dirty="0" err="1" smtClean="0"/>
              <a:t>модификационную</a:t>
            </a:r>
            <a:r>
              <a:rPr lang="ru-RU" dirty="0" smtClean="0"/>
              <a:t> ( фенотипическую)</a:t>
            </a:r>
          </a:p>
          <a:p>
            <a:r>
              <a:rPr lang="ru-RU" dirty="0" smtClean="0"/>
              <a:t>и наследственную ( генотипическую)</a:t>
            </a:r>
            <a:endParaRPr lang="ru-RU" dirty="0"/>
          </a:p>
        </p:txBody>
      </p:sp>
      <p:pic>
        <p:nvPicPr>
          <p:cNvPr id="4" name="Рисунок 3" descr="100_07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1" y="3857629"/>
            <a:ext cx="4000495" cy="3000372"/>
          </a:xfrm>
          <a:prstGeom prst="rect">
            <a:avLst/>
          </a:prstGeom>
        </p:spPr>
      </p:pic>
      <p:pic>
        <p:nvPicPr>
          <p:cNvPr id="5" name="Рисунок 4" descr="248361-sveti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786166"/>
            <a:ext cx="4095777" cy="30718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признаки организма определяются комбинацией генов, составляющих его генотип. Однако гены постоянно испытывают воздействие со стороны внешней среды и степень проявления действия генов может быть различной.</a:t>
            </a:r>
          </a:p>
          <a:p>
            <a:r>
              <a:rPr lang="ru-RU" dirty="0" smtClean="0"/>
              <a:t>Изменения организма, которые не передаются по наследству, но зависят от окружающей среды – модификации, а вид изменчивости-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/>
          <a:lstStyle/>
          <a:p>
            <a:r>
              <a:rPr lang="ru-RU" dirty="0" smtClean="0"/>
              <a:t>Примеры.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dirty="0" smtClean="0"/>
              <a:t>Классическим примером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является растение стрелолист, которое имеет три вида листьев: листья, растущие под водой- лентовидные, листья, расположенные на воде – овальные, а те, что над водой имеют форму стрелы.</a:t>
            </a:r>
          </a:p>
          <a:p>
            <a:r>
              <a:rPr lang="ru-RU" dirty="0" smtClean="0"/>
              <a:t>Одуванчики, растущие на лугу и на дороге разные по виду и форме, но имеют один генотип.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39000" cy="1285884"/>
          </a:xfrm>
        </p:spPr>
        <p:txBody>
          <a:bodyPr/>
          <a:lstStyle/>
          <a:p>
            <a:r>
              <a:rPr lang="ru-RU" dirty="0" smtClean="0"/>
              <a:t>Стрелолист.</a:t>
            </a:r>
            <a:endParaRPr lang="ru-RU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4176863" cy="4500570"/>
          </a:xfrm>
        </p:spPr>
      </p:pic>
      <p:pic>
        <p:nvPicPr>
          <p:cNvPr id="5" name="Рисунок 4" descr="sagittaria_sagittifolia_schem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1071546"/>
            <a:ext cx="4214842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5328"/>
            <a:ext cx="8143900" cy="69233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ru-RU" dirty="0" smtClean="0"/>
              <a:t>Березовый лес и болото.</a:t>
            </a:r>
            <a:endParaRPr lang="ru-RU" dirty="0"/>
          </a:p>
        </p:txBody>
      </p:sp>
      <p:pic>
        <p:nvPicPr>
          <p:cNvPr id="4" name="Содержимое 3" descr="strelolist-obiknoven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2662" y="1500174"/>
            <a:ext cx="3911213" cy="5357826"/>
          </a:xfrm>
        </p:spPr>
      </p:pic>
      <p:pic>
        <p:nvPicPr>
          <p:cNvPr id="5" name="Рисунок 4" descr="1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52" y="1500174"/>
            <a:ext cx="4015502" cy="5357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Одуванчики.</a:t>
            </a:r>
            <a:endParaRPr lang="ru-RU" dirty="0"/>
          </a:p>
        </p:txBody>
      </p:sp>
      <p:pic>
        <p:nvPicPr>
          <p:cNvPr id="4" name="Содержимое 3" descr="0009-010-Izmenchivost-organizmo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18828" y="1285860"/>
            <a:ext cx="4096510" cy="5572141"/>
          </a:xfrm>
        </p:spPr>
      </p:pic>
      <p:pic>
        <p:nvPicPr>
          <p:cNvPr id="5" name="Рисунок 4" descr="907671012915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6" name="Рисунок 5" descr="iCAIEE6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26076"/>
            <a:ext cx="3357586" cy="21743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262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Изменчивость организмов.</vt:lpstr>
      <vt:lpstr>Слайд 2</vt:lpstr>
      <vt:lpstr>Виды изменчивости</vt:lpstr>
      <vt:lpstr>Модификационная изменчивость.</vt:lpstr>
      <vt:lpstr>Примеры.</vt:lpstr>
      <vt:lpstr>Стрелолист.</vt:lpstr>
      <vt:lpstr>Слайд 7</vt:lpstr>
      <vt:lpstr>Березовый лес и болото.</vt:lpstr>
      <vt:lpstr>Одуванчики.</vt:lpstr>
      <vt:lpstr>Норма реакции.</vt:lpstr>
      <vt:lpstr>Слайд 11</vt:lpstr>
      <vt:lpstr>Выводы:</vt:lpstr>
      <vt:lpstr>Кактусы</vt:lpstr>
      <vt:lpstr>Ответьте на вопросы: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 организмов.</dc:title>
  <dc:creator>Галина</dc:creator>
  <cp:lastModifiedBy>Admin</cp:lastModifiedBy>
  <cp:revision>11</cp:revision>
  <dcterms:created xsi:type="dcterms:W3CDTF">2012-04-16T14:19:47Z</dcterms:created>
  <dcterms:modified xsi:type="dcterms:W3CDTF">2016-04-08T15:44:57Z</dcterms:modified>
</cp:coreProperties>
</file>