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79" autoAdjust="0"/>
    <p:restoredTop sz="94615" autoAdjust="0"/>
  </p:normalViewPr>
  <p:slideViewPr>
    <p:cSldViewPr>
      <p:cViewPr>
        <p:scale>
          <a:sx n="40" d="100"/>
          <a:sy n="40" d="100"/>
        </p:scale>
        <p:origin x="-2442" y="-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Генетические задачи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ая прямоугольная выноска 6"/>
          <p:cNvSpPr/>
          <p:nvPr/>
        </p:nvSpPr>
        <p:spPr>
          <a:xfrm>
            <a:off x="1714480" y="1071546"/>
            <a:ext cx="5715040" cy="5357850"/>
          </a:xfrm>
          <a:prstGeom prst="wedgeRoundRectCallout">
            <a:avLst>
              <a:gd name="adj1" fmla="val 53680"/>
              <a:gd name="adj2" fmla="val -34522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ysClr val="windowText" lastClr="000000"/>
                </a:solidFill>
              </a:rPr>
              <a:t> Здравствуйте! Примите, пожалуйста, мое заявление. Я прошу возбудить дело о взыскании алиментов с  гражданина Иванова Александра Петровича. Он – отец моего ребенка. Ребенок полностью на него похож, ну точная копия своего папочки.</a:t>
            </a:r>
          </a:p>
          <a:p>
            <a:r>
              <a:rPr lang="ru-RU" sz="2400" dirty="0" smtClean="0">
                <a:solidFill>
                  <a:sysClr val="windowText" lastClr="000000"/>
                </a:solidFill>
              </a:rPr>
              <a:t>Но он категорически отказывается мне платить алименты, не признает отцовства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1538" y="71414"/>
            <a:ext cx="713917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Что сказал судья?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2627784" y="2132856"/>
            <a:ext cx="4572032" cy="3929090"/>
          </a:xfrm>
          <a:prstGeom prst="wedgeRectCallout">
            <a:avLst>
              <a:gd name="adj1" fmla="val -65043"/>
              <a:gd name="adj2" fmla="val -34265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Скажите, пожалуйста, какая группа крови у гражданина Иванова?</a:t>
            </a:r>
            <a:endParaRPr lang="ru-RU" sz="3600" dirty="0">
              <a:solidFill>
                <a:sysClr val="windowText" lastClr="000000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691680" y="3356992"/>
            <a:ext cx="5715040" cy="1204922"/>
          </a:xfrm>
          <a:prstGeom prst="wedgeRoundRectCallout">
            <a:avLst>
              <a:gd name="adj1" fmla="val 53680"/>
              <a:gd name="adj2" fmla="val -34522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 Первая.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2195736" y="1628800"/>
            <a:ext cx="4572032" cy="3929090"/>
          </a:xfrm>
          <a:prstGeom prst="wedgeRectCallout">
            <a:avLst>
              <a:gd name="adj1" fmla="val -65043"/>
              <a:gd name="adj2" fmla="val -34265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Итак, у Иванова 1 группа крови, а у вас, женщина, какая?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547664" y="1844824"/>
            <a:ext cx="5715040" cy="4637770"/>
          </a:xfrm>
          <a:prstGeom prst="wedgeRoundRectCallout">
            <a:avLst>
              <a:gd name="adj1" fmla="val 53680"/>
              <a:gd name="adj2" fmla="val -34522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Вот моя карточка, у меня 4 группа крови, а у ребенка тоже 4 группа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2123728" y="2420888"/>
            <a:ext cx="4572032" cy="3929090"/>
          </a:xfrm>
          <a:prstGeom prst="wedgeRectCallout">
            <a:avLst>
              <a:gd name="adj1" fmla="val -65043"/>
              <a:gd name="adj2" fmla="val -34265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 Суд рассмотрит все представленные доказательства и примет решение</a:t>
            </a:r>
            <a:endParaRPr lang="ru-RU" sz="72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072330" y="828657"/>
            <a:ext cx="2000264" cy="6100805"/>
          </a:xfrm>
          <a:prstGeom prst="rect">
            <a:avLst/>
          </a:prstGeom>
        </p:spPr>
      </p:pic>
      <p:pic>
        <p:nvPicPr>
          <p:cNvPr id="13" name="Рисунок 12" descr="_1_~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21423" y="1071546"/>
            <a:ext cx="1807371" cy="4286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1414"/>
            <a:ext cx="713917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Доказательства, </a:t>
            </a:r>
          </a:p>
          <a:p>
            <a:pPr algn="ctr"/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представленные в суде </a:t>
            </a:r>
            <a:endParaRPr lang="ru-RU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" name="Рисунок 2" descr="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1142984"/>
            <a:ext cx="1643074" cy="285752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4" name="TextBox 3"/>
          <p:cNvSpPr txBox="1"/>
          <p:nvPr/>
        </p:nvSpPr>
        <p:spPr>
          <a:xfrm>
            <a:off x="285720" y="3714752"/>
            <a:ext cx="20717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Фотографии, подтверждающие наличие близких отношений</a:t>
            </a:r>
            <a:endParaRPr lang="ru-RU" sz="2400" b="1" dirty="0"/>
          </a:p>
        </p:txBody>
      </p:sp>
      <p:pic>
        <p:nvPicPr>
          <p:cNvPr id="5" name="Рисунок 4" descr="10240-507_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714612" y="1214422"/>
            <a:ext cx="1610202" cy="30003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428860" y="4000504"/>
            <a:ext cx="2071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Фотография ребенка</a:t>
            </a:r>
            <a:endParaRPr lang="ru-RU" sz="2800" b="1" dirty="0"/>
          </a:p>
        </p:txBody>
      </p:sp>
      <p:pic>
        <p:nvPicPr>
          <p:cNvPr id="7" name="Рисунок 6" descr="1258315333_r283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5000628" y="1643050"/>
            <a:ext cx="1821651" cy="121444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0" y="1142984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Результаты медэкспертизы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86314" y="1643050"/>
            <a:ext cx="4071966" cy="483209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4"/>
            <a:r>
              <a:rPr lang="ru-RU" sz="2800" b="1" dirty="0" smtClean="0"/>
              <a:t>Группа крови: </a:t>
            </a:r>
            <a:endParaRPr lang="en-US" sz="2800" b="1" dirty="0" smtClean="0"/>
          </a:p>
          <a:p>
            <a:pPr lvl="4"/>
            <a:r>
              <a:rPr lang="ru-RU" sz="2800" b="1" dirty="0" smtClean="0"/>
              <a:t>АВ (</a:t>
            </a:r>
            <a:r>
              <a:rPr lang="en-US" sz="2800" b="1" dirty="0" smtClean="0"/>
              <a:t>IV</a:t>
            </a:r>
            <a:r>
              <a:rPr lang="ru-RU" sz="2800" b="1" dirty="0" smtClean="0"/>
              <a:t>)</a:t>
            </a:r>
            <a:endParaRPr lang="en-US" sz="2800" b="1" dirty="0" smtClean="0"/>
          </a:p>
          <a:p>
            <a:pPr lvl="4"/>
            <a:endParaRPr lang="en-US" sz="2800" b="1" dirty="0" smtClean="0"/>
          </a:p>
          <a:p>
            <a:pPr lvl="4"/>
            <a:r>
              <a:rPr lang="ru-RU" sz="2800" b="1" dirty="0" smtClean="0"/>
              <a:t>Группа крови: </a:t>
            </a:r>
            <a:endParaRPr lang="en-US" sz="2800" b="1" dirty="0" smtClean="0"/>
          </a:p>
          <a:p>
            <a:pPr lvl="4"/>
            <a:r>
              <a:rPr lang="ru-RU" sz="2800" b="1" dirty="0" smtClean="0"/>
              <a:t>ОО (</a:t>
            </a:r>
            <a:r>
              <a:rPr lang="en-US" sz="2800" b="1" dirty="0" smtClean="0"/>
              <a:t>I)</a:t>
            </a:r>
          </a:p>
          <a:p>
            <a:pPr lvl="4"/>
            <a:endParaRPr lang="en-US" sz="2800" b="1" dirty="0" smtClean="0"/>
          </a:p>
          <a:p>
            <a:pPr lvl="4"/>
            <a:r>
              <a:rPr lang="ru-RU" sz="2800" b="1" dirty="0" smtClean="0"/>
              <a:t>Группа крови: </a:t>
            </a:r>
            <a:endParaRPr lang="en-US" sz="2800" b="1" dirty="0" smtClean="0"/>
          </a:p>
          <a:p>
            <a:pPr lvl="4"/>
            <a:r>
              <a:rPr lang="ru-RU" sz="2800" b="1" dirty="0" smtClean="0"/>
              <a:t>АВ (</a:t>
            </a:r>
            <a:r>
              <a:rPr lang="en-US" sz="2800" b="1" dirty="0" smtClean="0"/>
              <a:t>IV)</a:t>
            </a:r>
            <a:endParaRPr lang="ru-RU" sz="2800" b="1" dirty="0"/>
          </a:p>
        </p:txBody>
      </p:sp>
      <p:pic>
        <p:nvPicPr>
          <p:cNvPr id="10" name="Рисунок 9" descr="image_preview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4857752" y="3214686"/>
            <a:ext cx="1698283" cy="1476372"/>
          </a:xfrm>
          <a:prstGeom prst="rect">
            <a:avLst/>
          </a:prstGeom>
        </p:spPr>
      </p:pic>
      <p:pic>
        <p:nvPicPr>
          <p:cNvPr id="11" name="Рисунок 10" descr="10240-507_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4929190" y="4929198"/>
            <a:ext cx="1747839" cy="142486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85720" y="5643578"/>
            <a:ext cx="713917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Какое решение было вынесено? </a:t>
            </a:r>
          </a:p>
          <a:p>
            <a:pPr algn="ctr"/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Ответ обоснуйте</a:t>
            </a:r>
            <a:endParaRPr lang="ru-RU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1414"/>
            <a:ext cx="713917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Что сказал судья?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071546"/>
            <a:ext cx="764386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Дано:                                                                     Решение</a:t>
            </a:r>
            <a:endParaRPr lang="ru-RU" dirty="0" smtClean="0">
              <a:solidFill>
                <a:sysClr val="windowText" lastClr="000000"/>
              </a:solidFill>
            </a:endParaRPr>
          </a:p>
          <a:p>
            <a:r>
              <a:rPr lang="ru-RU" dirty="0" smtClean="0">
                <a:solidFill>
                  <a:sysClr val="windowText" lastClr="000000"/>
                </a:solidFill>
              </a:rPr>
              <a:t>     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-</a:t>
            </a:r>
            <a:r>
              <a:rPr lang="en-US" sz="2400" dirty="0" smtClean="0"/>
              <a:t>I </a:t>
            </a:r>
            <a:r>
              <a:rPr lang="ru-RU" sz="2400" dirty="0" smtClean="0"/>
              <a:t>группа                          </a:t>
            </a:r>
            <a:r>
              <a:rPr lang="en-US" sz="2400" dirty="0" smtClean="0"/>
              <a:t>IV </a:t>
            </a:r>
            <a:r>
              <a:rPr lang="ru-RU" sz="2400" dirty="0" smtClean="0"/>
              <a:t>гр.                         </a:t>
            </a:r>
            <a:r>
              <a:rPr lang="en-US" sz="2400" dirty="0" smtClean="0"/>
              <a:t>      </a:t>
            </a:r>
            <a:r>
              <a:rPr lang="ru-RU" sz="2400" dirty="0" smtClean="0"/>
              <a:t>  </a:t>
            </a:r>
            <a:r>
              <a:rPr lang="en-US" sz="2400" dirty="0" smtClean="0"/>
              <a:t>I </a:t>
            </a:r>
            <a:r>
              <a:rPr lang="ru-RU" sz="2400" dirty="0" smtClean="0"/>
              <a:t>гр.</a:t>
            </a:r>
            <a:endParaRPr lang="ru-RU" dirty="0" smtClean="0"/>
          </a:p>
          <a:p>
            <a:r>
              <a:rPr lang="ru-RU" sz="2400" dirty="0" smtClean="0"/>
              <a:t>    - </a:t>
            </a:r>
            <a:r>
              <a:rPr lang="en-US" sz="2400" dirty="0" smtClean="0"/>
              <a:t>IV </a:t>
            </a:r>
            <a:r>
              <a:rPr lang="ru-RU" sz="2400" dirty="0" smtClean="0"/>
              <a:t>группа               </a:t>
            </a:r>
            <a:r>
              <a:rPr lang="en-US" sz="3600" dirty="0" smtClean="0"/>
              <a:t>P</a:t>
            </a:r>
            <a:r>
              <a:rPr lang="ru-RU" sz="3600" dirty="0" smtClean="0"/>
              <a:t>:  АВ              </a:t>
            </a:r>
            <a:r>
              <a:rPr lang="en-US" sz="3600" dirty="0" smtClean="0"/>
              <a:t>      </a:t>
            </a:r>
            <a:r>
              <a:rPr lang="ru-RU" sz="3600" dirty="0" smtClean="0"/>
              <a:t> ОО   </a:t>
            </a:r>
            <a:r>
              <a:rPr lang="ru-RU" sz="2400" dirty="0" smtClean="0"/>
              <a:t>  </a:t>
            </a:r>
          </a:p>
          <a:p>
            <a:r>
              <a:rPr lang="en-US" sz="2400" dirty="0" smtClean="0"/>
              <a:t>F</a:t>
            </a:r>
            <a:r>
              <a:rPr lang="en-US" sz="1400" dirty="0" smtClean="0"/>
              <a:t>1 </a:t>
            </a:r>
            <a:r>
              <a:rPr lang="en-US" sz="2400" dirty="0" smtClean="0"/>
              <a:t>– </a:t>
            </a:r>
            <a:r>
              <a:rPr lang="ru-RU" sz="2400" dirty="0" smtClean="0"/>
              <a:t>с группой             </a:t>
            </a:r>
            <a:r>
              <a:rPr lang="en-US" sz="3600" dirty="0" smtClean="0"/>
              <a:t>G</a:t>
            </a:r>
            <a:r>
              <a:rPr lang="ru-RU" sz="3600" dirty="0" smtClean="0"/>
              <a:t>: А;  В           </a:t>
            </a:r>
            <a:r>
              <a:rPr lang="en-US" sz="3600" dirty="0" smtClean="0"/>
              <a:t>       </a:t>
            </a:r>
            <a:r>
              <a:rPr lang="ru-RU" sz="3600" dirty="0" smtClean="0"/>
              <a:t>  О</a:t>
            </a:r>
            <a:endParaRPr lang="ru-RU" sz="2400" dirty="0" smtClean="0"/>
          </a:p>
          <a:p>
            <a:r>
              <a:rPr lang="ru-RU" sz="2400" dirty="0" smtClean="0"/>
              <a:t>крови матери - ?</a:t>
            </a:r>
            <a:r>
              <a:rPr lang="en-US" sz="2400" dirty="0" smtClean="0"/>
              <a:t> </a:t>
            </a:r>
            <a:r>
              <a:rPr lang="ru-RU" sz="2400" dirty="0" smtClean="0"/>
              <a:t>     </a:t>
            </a:r>
            <a:endParaRPr lang="en-US" sz="2400" dirty="0" smtClean="0"/>
          </a:p>
          <a:p>
            <a:r>
              <a:rPr lang="en-US" sz="2400" dirty="0" smtClean="0"/>
              <a:t>                                      </a:t>
            </a:r>
            <a:r>
              <a:rPr lang="ru-RU" sz="2400" dirty="0" smtClean="0"/>
              <a:t> </a:t>
            </a:r>
            <a:r>
              <a:rPr lang="en-US" sz="3600" dirty="0" smtClean="0"/>
              <a:t>F</a:t>
            </a:r>
            <a:r>
              <a:rPr lang="ru-RU" sz="3600" dirty="0" smtClean="0"/>
              <a:t>:   АО             </a:t>
            </a:r>
            <a:r>
              <a:rPr lang="en-US" sz="3600" dirty="0" smtClean="0"/>
              <a:t>       </a:t>
            </a:r>
            <a:r>
              <a:rPr lang="ru-RU" sz="3600" dirty="0" smtClean="0"/>
              <a:t>  ВО</a:t>
            </a:r>
            <a:endParaRPr lang="ru-RU" sz="2400" dirty="0" smtClean="0"/>
          </a:p>
          <a:p>
            <a:r>
              <a:rPr lang="ru-RU" sz="2400" dirty="0" smtClean="0"/>
              <a:t>                                              </a:t>
            </a:r>
            <a:r>
              <a:rPr lang="en-US" sz="2400" dirty="0" smtClean="0"/>
              <a:t>II </a:t>
            </a:r>
            <a:r>
              <a:rPr lang="ru-RU" sz="2400" dirty="0" smtClean="0"/>
              <a:t>гр.                     </a:t>
            </a:r>
            <a:r>
              <a:rPr lang="en-US" sz="2400" dirty="0" smtClean="0"/>
              <a:t>        </a:t>
            </a:r>
            <a:r>
              <a:rPr lang="ru-RU" sz="2400" dirty="0" smtClean="0"/>
              <a:t>      </a:t>
            </a:r>
            <a:r>
              <a:rPr lang="en-US" sz="2400" dirty="0" smtClean="0"/>
              <a:t>III</a:t>
            </a:r>
            <a:r>
              <a:rPr lang="ru-RU" sz="2400" dirty="0" smtClean="0"/>
              <a:t> гр.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285720" y="1428736"/>
            <a:ext cx="285752" cy="2857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785926"/>
            <a:ext cx="214314" cy="2143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14282" y="2355842"/>
            <a:ext cx="228601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357687" y="2286389"/>
            <a:ext cx="22852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4357686" y="1857364"/>
            <a:ext cx="428628" cy="4286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572132" y="1857364"/>
            <a:ext cx="428628" cy="419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>
            <a:stCxn id="13" idx="6"/>
            <a:endCxn id="15" idx="1"/>
          </p:cNvCxnSpPr>
          <p:nvPr/>
        </p:nvCxnSpPr>
        <p:spPr>
          <a:xfrm flipV="1">
            <a:off x="4786314" y="2066916"/>
            <a:ext cx="785818" cy="47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787505" y="2499909"/>
            <a:ext cx="8564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857620" y="2928934"/>
            <a:ext cx="278608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3714744" y="307101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6500032" y="307101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28596" y="4058387"/>
            <a:ext cx="785818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 данном браке не может быть детей с </a:t>
            </a:r>
            <a:r>
              <a:rPr 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IV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группой крови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85728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Пигментация кожи человека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0" y="57148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Степень пигментации кожи человека определяется двумя парами генов  и наследуется по принципу кумулятивной полимерии, т.е. чем больше в генотипе доминантных генов, тем темнее кожа.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2000240"/>
            <a:ext cx="71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ААВВ    -    чернокожие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b="1" dirty="0" err="1" smtClean="0"/>
              <a:t>ААВв</a:t>
            </a:r>
            <a:r>
              <a:rPr lang="ru-RU" sz="3200" b="1" dirty="0" smtClean="0"/>
              <a:t>; </a:t>
            </a:r>
            <a:r>
              <a:rPr lang="ru-RU" sz="3200" b="1" dirty="0" err="1" smtClean="0"/>
              <a:t>АаВВ</a:t>
            </a:r>
            <a:r>
              <a:rPr lang="ru-RU" sz="3200" b="1" dirty="0" smtClean="0"/>
              <a:t> – темные мулаты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b="1" dirty="0" err="1" smtClean="0"/>
              <a:t>АаВв</a:t>
            </a:r>
            <a:r>
              <a:rPr lang="ru-RU" sz="3200" b="1" dirty="0" smtClean="0"/>
              <a:t>; </a:t>
            </a:r>
            <a:r>
              <a:rPr lang="ru-RU" sz="3200" b="1" dirty="0" err="1" smtClean="0"/>
              <a:t>ааВВ</a:t>
            </a:r>
            <a:r>
              <a:rPr lang="ru-RU" sz="3200" b="1" dirty="0" smtClean="0"/>
              <a:t>; </a:t>
            </a:r>
            <a:r>
              <a:rPr lang="ru-RU" sz="3200" b="1" dirty="0" err="1" smtClean="0"/>
              <a:t>ААвв</a:t>
            </a:r>
            <a:r>
              <a:rPr lang="ru-RU" sz="3200" b="1" dirty="0" smtClean="0"/>
              <a:t> – средние мулаты 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b="1" dirty="0" err="1" smtClean="0"/>
              <a:t>Аавв</a:t>
            </a:r>
            <a:r>
              <a:rPr lang="ru-RU" sz="3200" b="1" dirty="0" smtClean="0"/>
              <a:t>; </a:t>
            </a:r>
            <a:r>
              <a:rPr lang="ru-RU" sz="3200" b="1" dirty="0" err="1" smtClean="0"/>
              <a:t>ааВв</a:t>
            </a:r>
            <a:r>
              <a:rPr lang="ru-RU" sz="3200" b="1" dirty="0" smtClean="0"/>
              <a:t> – светлые мулаты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b="1" dirty="0" err="1" smtClean="0"/>
              <a:t>аавв</a:t>
            </a:r>
            <a:r>
              <a:rPr lang="ru-RU" sz="3200" b="1" dirty="0" smtClean="0"/>
              <a:t> - белые</a:t>
            </a:r>
            <a:endParaRPr lang="ru-RU" sz="2800" b="1" dirty="0"/>
          </a:p>
        </p:txBody>
      </p:sp>
      <p:pic>
        <p:nvPicPr>
          <p:cNvPr id="5" name="Рисунок 4" descr="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285984" y="0"/>
            <a:ext cx="2286016" cy="3048021"/>
          </a:xfrm>
          <a:prstGeom prst="rect">
            <a:avLst/>
          </a:prstGeom>
        </p:spPr>
      </p:pic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00562" y="1785926"/>
            <a:ext cx="3981797" cy="2691814"/>
          </a:xfrm>
          <a:prstGeom prst="rect">
            <a:avLst/>
          </a:prstGeom>
        </p:spPr>
      </p:pic>
      <p:pic>
        <p:nvPicPr>
          <p:cNvPr id="10" name="Рисунок 9" descr="05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786182" y="4429132"/>
            <a:ext cx="3571900" cy="23503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1414"/>
            <a:ext cx="88582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Медико</a:t>
            </a:r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–генетическое консультирование</a:t>
            </a:r>
            <a:endParaRPr lang="ru-RU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500042"/>
            <a:ext cx="8572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В брак вступили: </a:t>
            </a:r>
          </a:p>
          <a:p>
            <a:pPr marL="742950" indent="-742950">
              <a:buFont typeface="+mj-lt"/>
              <a:buAutoNum type="alphaUcPeriod"/>
            </a:pPr>
            <a:r>
              <a:rPr lang="ru-RU" sz="3200" dirty="0" smtClean="0"/>
              <a:t>Чернокожий мужчина и светлая мулатка</a:t>
            </a:r>
          </a:p>
          <a:p>
            <a:pPr marL="742950" indent="-742950">
              <a:buFont typeface="+mj-lt"/>
              <a:buAutoNum type="alphaUcPeriod"/>
            </a:pPr>
            <a:r>
              <a:rPr lang="ru-RU" sz="3200" dirty="0" smtClean="0"/>
              <a:t>Белый мужчина и темная мулатка</a:t>
            </a:r>
          </a:p>
          <a:p>
            <a:r>
              <a:rPr lang="ru-RU" sz="3200" dirty="0" smtClean="0"/>
              <a:t>Какой фенотип потомства следует ожидать в обоих случаях.</a:t>
            </a:r>
            <a:endParaRPr lang="ru-RU" sz="3200" dirty="0"/>
          </a:p>
        </p:txBody>
      </p:sp>
      <p:pic>
        <p:nvPicPr>
          <p:cNvPr id="4" name="Рисунок 3" descr="0932e87c45ae121566b93889bf69074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85720" y="3143248"/>
            <a:ext cx="2166936" cy="3571876"/>
          </a:xfrm>
          <a:prstGeom prst="rect">
            <a:avLst/>
          </a:prstGeom>
        </p:spPr>
      </p:pic>
      <p:pic>
        <p:nvPicPr>
          <p:cNvPr id="5" name="Рисунок 4" descr="светлая мулатка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627136" y="3357562"/>
            <a:ext cx="2373491" cy="3143272"/>
          </a:xfrm>
          <a:prstGeom prst="rect">
            <a:avLst/>
          </a:prstGeom>
        </p:spPr>
      </p:pic>
      <p:pic>
        <p:nvPicPr>
          <p:cNvPr id="7" name="Рисунок 6" descr="128ee96465cfc58f9fe711856c41a9e3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429256" y="2643202"/>
            <a:ext cx="3318528" cy="3714756"/>
          </a:xfrm>
          <a:prstGeom prst="rect">
            <a:avLst/>
          </a:prstGeom>
        </p:spPr>
      </p:pic>
      <p:pic>
        <p:nvPicPr>
          <p:cNvPr id="6" name="Рисунок 5" descr="6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 flipH="1">
            <a:off x="4429124" y="2919192"/>
            <a:ext cx="1037080" cy="40102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1414"/>
            <a:ext cx="88582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Медико</a:t>
            </a:r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–генетическое консультирование</a:t>
            </a:r>
            <a:endParaRPr lang="ru-RU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785794"/>
            <a:ext cx="58579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свет. мул.                      </a:t>
            </a:r>
            <a:r>
              <a:rPr lang="ru-RU" sz="2800" dirty="0" err="1" smtClean="0"/>
              <a:t>чер</a:t>
            </a:r>
            <a:r>
              <a:rPr lang="ru-RU" sz="2800" dirty="0" smtClean="0"/>
              <a:t>.</a:t>
            </a:r>
          </a:p>
          <a:p>
            <a:r>
              <a:rPr lang="en-US" sz="3600" dirty="0" smtClean="0"/>
              <a:t>P</a:t>
            </a:r>
            <a:r>
              <a:rPr lang="ru-RU" sz="3600" dirty="0" smtClean="0"/>
              <a:t>:       </a:t>
            </a:r>
            <a:r>
              <a:rPr lang="ru-RU" sz="3600" dirty="0" err="1" smtClean="0"/>
              <a:t>Аавв</a:t>
            </a:r>
            <a:r>
              <a:rPr lang="ru-RU" sz="3600" dirty="0" smtClean="0"/>
              <a:t>                  ААВВ</a:t>
            </a:r>
          </a:p>
          <a:p>
            <a:r>
              <a:rPr lang="en-US" sz="3600" dirty="0" smtClean="0"/>
              <a:t>G</a:t>
            </a:r>
            <a:r>
              <a:rPr lang="ru-RU" sz="3600" dirty="0" smtClean="0"/>
              <a:t>:    </a:t>
            </a:r>
            <a:r>
              <a:rPr lang="ru-RU" sz="3600" dirty="0" err="1" smtClean="0"/>
              <a:t>Ав</a:t>
            </a:r>
            <a:r>
              <a:rPr lang="ru-RU" sz="3600" dirty="0" smtClean="0"/>
              <a:t>; </a:t>
            </a:r>
            <a:r>
              <a:rPr lang="ru-RU" sz="3600" dirty="0" err="1" smtClean="0"/>
              <a:t>ав</a:t>
            </a:r>
            <a:r>
              <a:rPr lang="ru-RU" sz="3600" dirty="0" smtClean="0"/>
              <a:t>                    АВ</a:t>
            </a:r>
          </a:p>
          <a:p>
            <a:endParaRPr lang="ru-RU" sz="3600" dirty="0" smtClean="0"/>
          </a:p>
          <a:p>
            <a:r>
              <a:rPr lang="en-US" sz="3600" dirty="0" smtClean="0"/>
              <a:t>F</a:t>
            </a:r>
            <a:r>
              <a:rPr lang="ru-RU" sz="3600" dirty="0" smtClean="0"/>
              <a:t>:    </a:t>
            </a:r>
            <a:r>
              <a:rPr lang="ru-RU" sz="3600" dirty="0" err="1" smtClean="0"/>
              <a:t>ААВв</a:t>
            </a:r>
            <a:r>
              <a:rPr lang="ru-RU" sz="3600" dirty="0" smtClean="0"/>
              <a:t>                    </a:t>
            </a:r>
            <a:r>
              <a:rPr lang="ru-RU" sz="3600" dirty="0" err="1" smtClean="0"/>
              <a:t>АаВв</a:t>
            </a:r>
            <a:endParaRPr lang="ru-RU" sz="2800" dirty="0" smtClean="0"/>
          </a:p>
          <a:p>
            <a:r>
              <a:rPr lang="ru-RU" sz="2400" dirty="0" smtClean="0"/>
              <a:t>  темные мулаты              средние мулаты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5000628" y="1285860"/>
            <a:ext cx="500066" cy="5000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00760" y="1285860"/>
            <a:ext cx="428628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5" idx="6"/>
            <a:endCxn id="6" idx="1"/>
          </p:cNvCxnSpPr>
          <p:nvPr/>
        </p:nvCxnSpPr>
        <p:spPr>
          <a:xfrm>
            <a:off x="5500694" y="1535893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5144298" y="2143116"/>
            <a:ext cx="114221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000496" y="2714620"/>
            <a:ext cx="30718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3857620" y="285749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928660" y="285670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 descr="2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14744" y="3929066"/>
            <a:ext cx="3524242" cy="2643182"/>
          </a:xfrm>
          <a:prstGeom prst="rect">
            <a:avLst/>
          </a:prstGeom>
        </p:spPr>
      </p:pic>
      <p:pic>
        <p:nvPicPr>
          <p:cNvPr id="19" name="Рисунок 18" descr="0932e87c45ae121566b93889bf69074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57158" y="714356"/>
            <a:ext cx="2166936" cy="3571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1414"/>
            <a:ext cx="88582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Медико</a:t>
            </a:r>
            <a:r>
              <a:rPr lang="ru-RU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–генетическое консультирование</a:t>
            </a:r>
            <a:endParaRPr lang="ru-RU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785794"/>
            <a:ext cx="58579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</a:t>
            </a:r>
            <a:r>
              <a:rPr lang="ru-RU" sz="2800" dirty="0" err="1" smtClean="0"/>
              <a:t>темн</a:t>
            </a:r>
            <a:r>
              <a:rPr lang="ru-RU" sz="2800" dirty="0" smtClean="0"/>
              <a:t>. мул.                   бел.</a:t>
            </a:r>
          </a:p>
          <a:p>
            <a:r>
              <a:rPr lang="en-US" sz="3600" dirty="0" smtClean="0"/>
              <a:t>P</a:t>
            </a:r>
            <a:r>
              <a:rPr lang="ru-RU" sz="3600" dirty="0" smtClean="0"/>
              <a:t>:       </a:t>
            </a:r>
            <a:r>
              <a:rPr lang="ru-RU" sz="3600" dirty="0" err="1" smtClean="0"/>
              <a:t>ААВв</a:t>
            </a:r>
            <a:r>
              <a:rPr lang="ru-RU" sz="3600" dirty="0" smtClean="0"/>
              <a:t>                  </a:t>
            </a:r>
            <a:r>
              <a:rPr lang="ru-RU" sz="3600" dirty="0" err="1" smtClean="0"/>
              <a:t>аавв</a:t>
            </a:r>
            <a:endParaRPr lang="ru-RU" sz="3600" dirty="0" smtClean="0"/>
          </a:p>
          <a:p>
            <a:r>
              <a:rPr lang="en-US" sz="3600" dirty="0" smtClean="0"/>
              <a:t>G</a:t>
            </a:r>
            <a:r>
              <a:rPr lang="ru-RU" sz="3600" dirty="0" smtClean="0"/>
              <a:t>:    </a:t>
            </a:r>
            <a:r>
              <a:rPr lang="ru-RU" sz="3600" dirty="0" err="1" smtClean="0"/>
              <a:t>Ав</a:t>
            </a:r>
            <a:r>
              <a:rPr lang="ru-RU" sz="3600" dirty="0" smtClean="0"/>
              <a:t>; АВ                    </a:t>
            </a:r>
            <a:r>
              <a:rPr lang="ru-RU" sz="3600" dirty="0" err="1" smtClean="0"/>
              <a:t>ав</a:t>
            </a:r>
            <a:endParaRPr lang="ru-RU" sz="3600" dirty="0" smtClean="0"/>
          </a:p>
          <a:p>
            <a:endParaRPr lang="ru-RU" sz="3600" dirty="0" smtClean="0"/>
          </a:p>
          <a:p>
            <a:r>
              <a:rPr lang="en-US" sz="3600" dirty="0" smtClean="0"/>
              <a:t>F</a:t>
            </a:r>
            <a:r>
              <a:rPr lang="ru-RU" sz="3600" dirty="0" smtClean="0"/>
              <a:t>:    </a:t>
            </a:r>
            <a:r>
              <a:rPr lang="ru-RU" sz="3600" dirty="0" err="1" smtClean="0"/>
              <a:t>АаВв</a:t>
            </a:r>
            <a:r>
              <a:rPr lang="ru-RU" sz="3600" dirty="0" smtClean="0"/>
              <a:t>                    </a:t>
            </a:r>
            <a:r>
              <a:rPr lang="ru-RU" sz="3600" dirty="0" err="1" smtClean="0"/>
              <a:t>Аавв</a:t>
            </a:r>
            <a:endParaRPr lang="ru-RU" sz="2800" dirty="0" smtClean="0"/>
          </a:p>
          <a:p>
            <a:r>
              <a:rPr lang="ru-RU" sz="2400" dirty="0" smtClean="0"/>
              <a:t>  средние мулаты              светлые мулаты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5000628" y="1285860"/>
            <a:ext cx="500066" cy="5000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00760" y="1285860"/>
            <a:ext cx="428628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5" idx="6"/>
            <a:endCxn id="6" idx="1"/>
          </p:cNvCxnSpPr>
          <p:nvPr/>
        </p:nvCxnSpPr>
        <p:spPr>
          <a:xfrm>
            <a:off x="5500694" y="1535893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5144298" y="2143116"/>
            <a:ext cx="114221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000496" y="2714620"/>
            <a:ext cx="30718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3857620" y="285749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928660" y="285670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 descr="светлая мулатка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06" y="857232"/>
            <a:ext cx="1940932" cy="3214710"/>
          </a:xfrm>
          <a:prstGeom prst="rect">
            <a:avLst/>
          </a:prstGeom>
        </p:spPr>
      </p:pic>
      <p:pic>
        <p:nvPicPr>
          <p:cNvPr id="21" name="Рисунок 20" descr="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 flipH="1">
            <a:off x="1785918" y="714356"/>
            <a:ext cx="714380" cy="3357586"/>
          </a:xfrm>
          <a:prstGeom prst="rect">
            <a:avLst/>
          </a:prstGeom>
        </p:spPr>
      </p:pic>
      <p:grpSp>
        <p:nvGrpSpPr>
          <p:cNvPr id="26" name="Группа 25"/>
          <p:cNvGrpSpPr/>
          <p:nvPr/>
        </p:nvGrpSpPr>
        <p:grpSpPr>
          <a:xfrm>
            <a:off x="4311197" y="3786190"/>
            <a:ext cx="2975447" cy="2928934"/>
            <a:chOff x="3786182" y="4071966"/>
            <a:chExt cx="2975447" cy="2928934"/>
          </a:xfrm>
        </p:grpSpPr>
        <p:pic>
          <p:nvPicPr>
            <p:cNvPr id="22" name="Рисунок 21" descr="9d3078aec71b357e77f37f64f1cde448.jpg"/>
            <p:cNvPicPr>
              <a:picLocks noChangeAspect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>
            <a:xfrm flipH="1">
              <a:off x="3786182" y="4095778"/>
              <a:ext cx="1348800" cy="2905122"/>
            </a:xfrm>
            <a:prstGeom prst="rect">
              <a:avLst/>
            </a:prstGeom>
          </p:spPr>
        </p:pic>
        <p:pic>
          <p:nvPicPr>
            <p:cNvPr id="25" name="Рисунок 24" descr="9d3078aec71b357e77f37f64f1cde448.jpg"/>
            <p:cNvPicPr>
              <a:picLocks noChangeAspect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>
            <a:xfrm>
              <a:off x="5357818" y="4071966"/>
              <a:ext cx="1403811" cy="278605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359</Words>
  <Application>Microsoft Office PowerPoint</Application>
  <PresentationFormat>Экран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Генетические задачи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Генетические задачи</dc:title>
  <dc:creator>валентина</dc:creator>
  <cp:lastModifiedBy>Admin</cp:lastModifiedBy>
  <cp:revision>30</cp:revision>
  <dcterms:created xsi:type="dcterms:W3CDTF">2011-05-09T17:14:03Z</dcterms:created>
  <dcterms:modified xsi:type="dcterms:W3CDTF">2016-04-08T05:41:33Z</dcterms:modified>
</cp:coreProperties>
</file>