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76" r:id="rId6"/>
    <p:sldId id="275" r:id="rId7"/>
    <p:sldId id="262" r:id="rId8"/>
    <p:sldId id="264" r:id="rId9"/>
    <p:sldId id="274" r:id="rId10"/>
    <p:sldId id="267" r:id="rId11"/>
    <p:sldId id="269" r:id="rId12"/>
    <p:sldId id="271" r:id="rId13"/>
    <p:sldId id="27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F9B94B-8641-4239-AB5E-6003B8ECA1BF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66767-E939-404B-A899-03743DE1019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366767-E939-404B-A899-03743DE1019F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8FD59-5C5F-482D-93F5-12D9DD01E20E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DF92A-6A8F-428D-8EF4-E8191145EA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8FD59-5C5F-482D-93F5-12D9DD01E20E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DF92A-6A8F-428D-8EF4-E8191145EA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8FD59-5C5F-482D-93F5-12D9DD01E20E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DF92A-6A8F-428D-8EF4-E8191145EA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1A2EEA4-A7F9-4BDE-AFCE-D523E1676B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591997F-9404-473B-963D-31E69CEFAFD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8FD59-5C5F-482D-93F5-12D9DD01E20E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DF92A-6A8F-428D-8EF4-E8191145EA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8FD59-5C5F-482D-93F5-12D9DD01E20E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DF92A-6A8F-428D-8EF4-E8191145EA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8FD59-5C5F-482D-93F5-12D9DD01E20E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DF92A-6A8F-428D-8EF4-E8191145EA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8FD59-5C5F-482D-93F5-12D9DD01E20E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DF92A-6A8F-428D-8EF4-E8191145EA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8FD59-5C5F-482D-93F5-12D9DD01E20E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DF92A-6A8F-428D-8EF4-E8191145EA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8FD59-5C5F-482D-93F5-12D9DD01E20E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DF92A-6A8F-428D-8EF4-E8191145EA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8FD59-5C5F-482D-93F5-12D9DD01E20E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DF92A-6A8F-428D-8EF4-E8191145EA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8FD59-5C5F-482D-93F5-12D9DD01E20E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D4DF92A-6A8F-428D-8EF4-E8191145EA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38FD59-5C5F-482D-93F5-12D9DD01E20E}" type="datetimeFigureOut">
              <a:rPr lang="ru-RU" smtClean="0"/>
              <a:pPr/>
              <a:t>11.11.2011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D4DF92A-6A8F-428D-8EF4-E8191145EA7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368118"/>
          </a:xfrm>
        </p:spPr>
        <p:txBody>
          <a:bodyPr>
            <a:noAutofit/>
          </a:bodyPr>
          <a:lstStyle/>
          <a:p>
            <a:pPr algn="ctr"/>
            <a:r>
              <a:rPr lang="ru-RU" sz="80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Различия в строении клеток эукариот и прокариот</a:t>
            </a:r>
            <a:endParaRPr lang="ru-RU" sz="8000" b="1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/>
              <a:t>Особенности строения прокариотической клетки</a:t>
            </a:r>
          </a:p>
        </p:txBody>
      </p:sp>
      <p:pic>
        <p:nvPicPr>
          <p:cNvPr id="53257" name="Picture 9" descr="бактериальная клетка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8313" y="1773238"/>
            <a:ext cx="8399462" cy="46640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8" name="Rectangle 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Сравните </a:t>
            </a:r>
            <a:r>
              <a:rPr lang="ru-RU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эукариотическую</a:t>
            </a:r>
            <a:r>
              <a:rPr lang="ru-RU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прокариотическую</a:t>
            </a:r>
            <a:r>
              <a:rPr lang="ru-RU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клетки</a:t>
            </a:r>
          </a:p>
        </p:txBody>
      </p:sp>
      <p:pic>
        <p:nvPicPr>
          <p:cNvPr id="71684" name="Picture 4" descr="животная клетка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9388" y="2205038"/>
            <a:ext cx="4038600" cy="3230562"/>
          </a:xfrm>
          <a:noFill/>
          <a:ln/>
        </p:spPr>
      </p:pic>
      <p:sp>
        <p:nvSpPr>
          <p:cNvPr id="71690" name="Text Box 10"/>
          <p:cNvSpPr txBox="1">
            <a:spLocks noChangeArrowheads="1"/>
          </p:cNvSpPr>
          <p:nvPr/>
        </p:nvSpPr>
        <p:spPr bwMode="auto">
          <a:xfrm>
            <a:off x="900113" y="5805488"/>
            <a:ext cx="6985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 чем вы видите отличия в строении этих клеток?</a:t>
            </a:r>
          </a:p>
        </p:txBody>
      </p:sp>
      <p:sp>
        <p:nvSpPr>
          <p:cNvPr id="71693" name="Text Box 13"/>
          <p:cNvSpPr txBox="1">
            <a:spLocks noChangeArrowheads="1"/>
          </p:cNvSpPr>
          <p:nvPr/>
        </p:nvSpPr>
        <p:spPr bwMode="auto">
          <a:xfrm>
            <a:off x="395288" y="1700213"/>
            <a:ext cx="3384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Эукариотическая клетка</a:t>
            </a:r>
          </a:p>
        </p:txBody>
      </p:sp>
      <p:pic>
        <p:nvPicPr>
          <p:cNvPr id="71694" name="Picture 14" descr="Новый рисунок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3" y="2205038"/>
            <a:ext cx="4176712" cy="3168650"/>
          </a:xfrm>
          <a:prstGeom prst="rect">
            <a:avLst/>
          </a:prstGeom>
          <a:noFill/>
        </p:spPr>
      </p:pic>
      <p:sp>
        <p:nvSpPr>
          <p:cNvPr id="71696" name="Text Box 16"/>
          <p:cNvSpPr txBox="1">
            <a:spLocks noChangeArrowheads="1"/>
          </p:cNvSpPr>
          <p:nvPr/>
        </p:nvSpPr>
        <p:spPr bwMode="auto">
          <a:xfrm>
            <a:off x="5003800" y="1773238"/>
            <a:ext cx="32400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Прокариотическая клетка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Действительно, в </a:t>
            </a:r>
            <a:r>
              <a:rPr lang="ru-RU" sz="4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прокариотической</a:t>
            </a:r>
            <a:r>
              <a:rPr lang="ru-RU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клетке отсутствуют :</a:t>
            </a:r>
          </a:p>
        </p:txBody>
      </p:sp>
      <p:pic>
        <p:nvPicPr>
          <p:cNvPr id="74760" name="Picture 8" descr="Рисунок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9388" y="1700213"/>
            <a:ext cx="2898775" cy="2012950"/>
          </a:xfrm>
          <a:noFill/>
          <a:ln/>
        </p:spPr>
      </p:pic>
      <p:pic>
        <p:nvPicPr>
          <p:cNvPr id="74764" name="Picture 12" descr="митохондрия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235825" y="1600200"/>
            <a:ext cx="1657350" cy="2185988"/>
          </a:xfrm>
          <a:noFill/>
          <a:ln/>
        </p:spPr>
      </p:pic>
      <p:pic>
        <p:nvPicPr>
          <p:cNvPr id="74768" name="Picture 16" descr="АППАРАТ гОЛЬДЖИ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7308850" y="4652963"/>
            <a:ext cx="1393825" cy="1944687"/>
          </a:xfrm>
          <a:noFill/>
          <a:ln/>
        </p:spPr>
      </p:pic>
      <p:pic>
        <p:nvPicPr>
          <p:cNvPr id="74770" name="Picture 18" descr="хлоропласты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388" y="4652963"/>
            <a:ext cx="3455987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4774" name="Picture 22" descr="ЭПС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3851275" y="4652963"/>
            <a:ext cx="3097213" cy="1944687"/>
          </a:xfrm>
          <a:ln/>
        </p:spPr>
      </p:pic>
      <p:sp>
        <p:nvSpPr>
          <p:cNvPr id="74775" name="Text Box 23"/>
          <p:cNvSpPr txBox="1">
            <a:spLocks noChangeArrowheads="1"/>
          </p:cNvSpPr>
          <p:nvPr/>
        </p:nvSpPr>
        <p:spPr bwMode="auto">
          <a:xfrm>
            <a:off x="3492500" y="2060575"/>
            <a:ext cx="25034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1. Оформленное ядро</a:t>
            </a:r>
          </a:p>
        </p:txBody>
      </p:sp>
      <p:sp>
        <p:nvSpPr>
          <p:cNvPr id="74776" name="Text Box 24"/>
          <p:cNvSpPr txBox="1">
            <a:spLocks noChangeArrowheads="1"/>
          </p:cNvSpPr>
          <p:nvPr/>
        </p:nvSpPr>
        <p:spPr bwMode="auto">
          <a:xfrm>
            <a:off x="250825" y="4221163"/>
            <a:ext cx="29733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2. Пластиды</a:t>
            </a:r>
          </a:p>
        </p:txBody>
      </p:sp>
      <p:sp>
        <p:nvSpPr>
          <p:cNvPr id="74777" name="Text Box 25"/>
          <p:cNvSpPr txBox="1">
            <a:spLocks noChangeArrowheads="1"/>
          </p:cNvSpPr>
          <p:nvPr/>
        </p:nvSpPr>
        <p:spPr bwMode="auto">
          <a:xfrm>
            <a:off x="3903663" y="4168775"/>
            <a:ext cx="2828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3. ЭПС</a:t>
            </a:r>
          </a:p>
        </p:txBody>
      </p:sp>
      <p:sp>
        <p:nvSpPr>
          <p:cNvPr id="74778" name="Text Box 26"/>
          <p:cNvSpPr txBox="1">
            <a:spLocks noChangeArrowheads="1"/>
          </p:cNvSpPr>
          <p:nvPr/>
        </p:nvSpPr>
        <p:spPr bwMode="auto">
          <a:xfrm>
            <a:off x="6948488" y="1216025"/>
            <a:ext cx="20161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/>
              <a:t>4. Митохондрии</a:t>
            </a:r>
          </a:p>
        </p:txBody>
      </p:sp>
      <p:sp>
        <p:nvSpPr>
          <p:cNvPr id="74779" name="Text Box 27"/>
          <p:cNvSpPr txBox="1">
            <a:spLocks noChangeArrowheads="1"/>
          </p:cNvSpPr>
          <p:nvPr/>
        </p:nvSpPr>
        <p:spPr bwMode="auto">
          <a:xfrm>
            <a:off x="7308850" y="4005263"/>
            <a:ext cx="16557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5. Комплекс Гольджи</a:t>
            </a:r>
          </a:p>
        </p:txBody>
      </p:sp>
      <p:sp>
        <p:nvSpPr>
          <p:cNvPr id="74780" name="Line 28"/>
          <p:cNvSpPr>
            <a:spLocks noChangeShapeType="1"/>
          </p:cNvSpPr>
          <p:nvPr/>
        </p:nvSpPr>
        <p:spPr bwMode="auto">
          <a:xfrm flipV="1">
            <a:off x="3203575" y="2420938"/>
            <a:ext cx="7207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781" name="Line 29"/>
          <p:cNvSpPr>
            <a:spLocks noChangeShapeType="1"/>
          </p:cNvSpPr>
          <p:nvPr/>
        </p:nvSpPr>
        <p:spPr bwMode="auto">
          <a:xfrm>
            <a:off x="1547813" y="37893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782" name="Line 30"/>
          <p:cNvSpPr>
            <a:spLocks noChangeShapeType="1"/>
          </p:cNvSpPr>
          <p:nvPr/>
        </p:nvSpPr>
        <p:spPr bwMode="auto">
          <a:xfrm>
            <a:off x="3203575" y="3789363"/>
            <a:ext cx="187325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783" name="Line 31"/>
          <p:cNvSpPr>
            <a:spLocks noChangeShapeType="1"/>
          </p:cNvSpPr>
          <p:nvPr/>
        </p:nvSpPr>
        <p:spPr bwMode="auto">
          <a:xfrm>
            <a:off x="3276600" y="3284538"/>
            <a:ext cx="4032250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4784" name="Line 32"/>
          <p:cNvSpPr>
            <a:spLocks noChangeShapeType="1"/>
          </p:cNvSpPr>
          <p:nvPr/>
        </p:nvSpPr>
        <p:spPr bwMode="auto">
          <a:xfrm>
            <a:off x="3492500" y="2997200"/>
            <a:ext cx="3384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224978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Домашнее задание:</a:t>
            </a:r>
            <a:br>
              <a:rPr lang="ru-RU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Таблицы «Основные различия между прокариотами и эукариотами», §2.7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305800" cy="857256"/>
          </a:xfrm>
        </p:spPr>
        <p:txBody>
          <a:bodyPr/>
          <a:lstStyle/>
          <a:p>
            <a:pPr algn="ctr"/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Цели урока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1357298"/>
            <a:ext cx="757242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Систематизируем знания о строении и функциях компонентов и органоидов </a:t>
            </a:r>
            <a:r>
              <a:rPr lang="ru-RU" sz="36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эукариотической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клетки.</a:t>
            </a:r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b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Усовершенствуем</a:t>
            </a:r>
            <a:r>
              <a:rPr lang="ru-RU" sz="3600" b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умения сравнивать различные типы клетки.</a:t>
            </a:r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Выявим основные различия между эукариотами и прокариотами.</a:t>
            </a:r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63" y="714375"/>
            <a:ext cx="8643937" cy="6715125"/>
          </a:xfrm>
        </p:spPr>
        <p:txBody>
          <a:bodyPr>
            <a:normAutofit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0"/>
            <a:ext cx="8501122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Эндоплазматическая сеть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синтезирует и накапливает в своих цистернах различные вещества, а также участвует в их внутриклеточной транспортировке.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Цитоскелет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определяет форму клетки, обеспечивает движение клеточных органоидов, обеспечивает движение всей клетки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Клеточный центр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формирования веретена деления у клеток грибов и животных, лежат в основании жгутиков и ресничек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лизосомы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одномембранные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органоиды, участвуют в клеточном пищеварении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Комплекс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Гольджи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место образования лизосом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Митохондрии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энергетический центр клетки,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двухмембранный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органоид клетки, наружная мембрана гладкая, внутренняя образует выросты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кристы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рибосомы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осуществляют синтез белка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8. Пластиды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двухмембранные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органоиды, свойственные только растительным клеткам, осуществляют фотосинтез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340435"/>
          <a:ext cx="8572560" cy="6395818"/>
        </p:xfrm>
        <a:graphic>
          <a:graphicData uri="http://schemas.openxmlformats.org/drawingml/2006/table">
            <a:tbl>
              <a:tblPr/>
              <a:tblGrid>
                <a:gridCol w="2143140"/>
                <a:gridCol w="2000264"/>
                <a:gridCol w="1285884"/>
                <a:gridCol w="1571636"/>
                <a:gridCol w="1571636"/>
              </a:tblGrid>
              <a:tr h="402194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Признаки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Клетки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315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простейших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грибов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растений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животных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15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Клеточная стенка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15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Крупная вакуоль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15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Хлоропласты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92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Центриоли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0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Резервный </a:t>
                      </a:r>
                      <a:r>
                        <a:rPr lang="ru-RU" sz="2400" b="1" dirty="0" smtClean="0">
                          <a:latin typeface="Times New Roman"/>
                          <a:ea typeface="Calibri"/>
                          <a:cs typeface="Times New Roman"/>
                        </a:rPr>
                        <a:t>углевод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3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Способ питания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C:\Documents and Settings\Admin\Рабочий стол\0006-006-Po-nalichiju-jadra-v-kletk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00100" y="453557"/>
            <a:ext cx="7072362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1.Назвать представителей прокариот и среду</a:t>
            </a:r>
            <a:r>
              <a:rPr kumimoji="0" lang="ru-RU" sz="4400" b="1" i="1" u="none" strike="noStrike" cap="none" normalizeH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обитания</a:t>
            </a:r>
            <a:endParaRPr kumimoji="0" lang="ru-RU" sz="44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2.Особенности дыхания прокариот</a:t>
            </a:r>
            <a:endParaRPr kumimoji="0" lang="ru-RU" sz="44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3.Размножение прокариот</a:t>
            </a:r>
            <a:endParaRPr kumimoji="0" lang="ru-RU" sz="44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4.Особенности строения </a:t>
            </a:r>
            <a:r>
              <a:rPr kumimoji="0" lang="ru-RU" sz="4400" b="1" i="1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прокариотической</a:t>
            </a: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клетки</a:t>
            </a:r>
            <a:endParaRPr kumimoji="0" lang="ru-RU" sz="44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Среда обитания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28736"/>
            <a:ext cx="4038600" cy="4697427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Вода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Воздух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Почва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Живые организмы</a:t>
            </a:r>
          </a:p>
        </p:txBody>
      </p:sp>
      <p:pic>
        <p:nvPicPr>
          <p:cNvPr id="55300" name="Picture 4" descr="275px-EscherichiaColi_NIAID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929322" y="357166"/>
            <a:ext cx="2601912" cy="2232025"/>
          </a:xfrm>
          <a:noFill/>
          <a:ln/>
        </p:spPr>
      </p:pic>
      <p:pic>
        <p:nvPicPr>
          <p:cNvPr id="55302" name="Picture 6" descr="SANY0784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857884" y="3500438"/>
            <a:ext cx="2592387" cy="1871663"/>
          </a:xfrm>
          <a:noFill/>
          <a:ln/>
        </p:spPr>
      </p:pic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5435600" y="2786058"/>
            <a:ext cx="313692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Бактериальные клетки под микроскопом</a:t>
            </a: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5451474" y="5500702"/>
            <a:ext cx="319249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Бактериальные колонии  в чашке Петри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290"/>
            <a:ext cx="8229600" cy="1285884"/>
          </a:xfrm>
        </p:spPr>
        <p:txBody>
          <a:bodyPr/>
          <a:lstStyle/>
          <a:p>
            <a:pPr algn="ctr"/>
            <a:r>
              <a:rPr lang="ru-RU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Особенности дыхания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00174"/>
            <a:ext cx="8229600" cy="4824426"/>
          </a:xfrm>
        </p:spPr>
        <p:txBody>
          <a:bodyPr>
            <a:normAutofit/>
          </a:bodyPr>
          <a:lstStyle/>
          <a:p>
            <a:pPr marL="609600" indent="-609600"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По способу дыхания бактерии делятся на две группы:</a:t>
            </a:r>
          </a:p>
          <a:p>
            <a:pPr marL="609600" indent="-609600"/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3200" b="1" u="sng" dirty="0">
                <a:latin typeface="Times New Roman" pitchFamily="18" charset="0"/>
                <a:cs typeface="Times New Roman" pitchFamily="18" charset="0"/>
              </a:rPr>
              <a:t> Аэробы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для дыхания используют кислород.</a:t>
            </a:r>
          </a:p>
          <a:p>
            <a:pPr marL="609600" indent="-609600"/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u="sng" dirty="0">
                <a:latin typeface="Times New Roman" pitchFamily="18" charset="0"/>
                <a:cs typeface="Times New Roman" pitchFamily="18" charset="0"/>
              </a:rPr>
              <a:t>Анаэробы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– для дыхания кислород не используют.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algn="ctr"/>
            <a:r>
              <a:rPr lang="ru-RU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Размножение</a:t>
            </a:r>
          </a:p>
        </p:txBody>
      </p:sp>
      <p:sp>
        <p:nvSpPr>
          <p:cNvPr id="64518" name="AutoShape 6"/>
          <p:cNvSpPr>
            <a:spLocks noChangeArrowheads="1"/>
          </p:cNvSpPr>
          <p:nvPr/>
        </p:nvSpPr>
        <p:spPr bwMode="auto">
          <a:xfrm>
            <a:off x="2484438" y="1773238"/>
            <a:ext cx="1295400" cy="2889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19" name="Line 7"/>
          <p:cNvSpPr>
            <a:spLocks noChangeShapeType="1"/>
          </p:cNvSpPr>
          <p:nvPr/>
        </p:nvSpPr>
        <p:spPr bwMode="auto">
          <a:xfrm>
            <a:off x="3132138" y="22050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20" name="AutoShape 8"/>
          <p:cNvSpPr>
            <a:spLocks noChangeArrowheads="1"/>
          </p:cNvSpPr>
          <p:nvPr/>
        </p:nvSpPr>
        <p:spPr bwMode="auto">
          <a:xfrm>
            <a:off x="2484438" y="2781300"/>
            <a:ext cx="647700" cy="2889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21" name="AutoShape 9"/>
          <p:cNvSpPr>
            <a:spLocks noChangeArrowheads="1"/>
          </p:cNvSpPr>
          <p:nvPr/>
        </p:nvSpPr>
        <p:spPr bwMode="auto">
          <a:xfrm>
            <a:off x="3132138" y="2781300"/>
            <a:ext cx="647700" cy="2889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>
            <a:off x="3924300" y="2924175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 flipH="1">
            <a:off x="2051050" y="292417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24" name="AutoShape 12"/>
          <p:cNvSpPr>
            <a:spLocks noChangeArrowheads="1"/>
          </p:cNvSpPr>
          <p:nvPr/>
        </p:nvSpPr>
        <p:spPr bwMode="auto">
          <a:xfrm>
            <a:off x="1331913" y="2781300"/>
            <a:ext cx="647700" cy="2889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25" name="AutoShape 13"/>
          <p:cNvSpPr>
            <a:spLocks noChangeArrowheads="1"/>
          </p:cNvSpPr>
          <p:nvPr/>
        </p:nvSpPr>
        <p:spPr bwMode="auto">
          <a:xfrm>
            <a:off x="4356100" y="2781300"/>
            <a:ext cx="647700" cy="2889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26" name="Line 14"/>
          <p:cNvSpPr>
            <a:spLocks noChangeShapeType="1"/>
          </p:cNvSpPr>
          <p:nvPr/>
        </p:nvSpPr>
        <p:spPr bwMode="auto">
          <a:xfrm>
            <a:off x="1619250" y="32131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27" name="Line 15"/>
          <p:cNvSpPr>
            <a:spLocks noChangeShapeType="1"/>
          </p:cNvSpPr>
          <p:nvPr/>
        </p:nvSpPr>
        <p:spPr bwMode="auto">
          <a:xfrm>
            <a:off x="4643438" y="32131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31" name="AutoShape 19"/>
          <p:cNvSpPr>
            <a:spLocks noChangeArrowheads="1"/>
          </p:cNvSpPr>
          <p:nvPr/>
        </p:nvSpPr>
        <p:spPr bwMode="auto">
          <a:xfrm>
            <a:off x="971550" y="3573463"/>
            <a:ext cx="1295400" cy="2889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32" name="AutoShape 20"/>
          <p:cNvSpPr>
            <a:spLocks noChangeArrowheads="1"/>
          </p:cNvSpPr>
          <p:nvPr/>
        </p:nvSpPr>
        <p:spPr bwMode="auto">
          <a:xfrm>
            <a:off x="4067175" y="3573463"/>
            <a:ext cx="1295400" cy="2889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33" name="Line 21"/>
          <p:cNvSpPr>
            <a:spLocks noChangeShapeType="1"/>
          </p:cNvSpPr>
          <p:nvPr/>
        </p:nvSpPr>
        <p:spPr bwMode="auto">
          <a:xfrm>
            <a:off x="1619250" y="40052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34" name="Line 22"/>
          <p:cNvSpPr>
            <a:spLocks noChangeShapeType="1"/>
          </p:cNvSpPr>
          <p:nvPr/>
        </p:nvSpPr>
        <p:spPr bwMode="auto">
          <a:xfrm>
            <a:off x="4643438" y="40052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35" name="AutoShape 23"/>
          <p:cNvSpPr>
            <a:spLocks noChangeArrowheads="1"/>
          </p:cNvSpPr>
          <p:nvPr/>
        </p:nvSpPr>
        <p:spPr bwMode="auto">
          <a:xfrm>
            <a:off x="971550" y="4365625"/>
            <a:ext cx="647700" cy="2889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36" name="AutoShape 24"/>
          <p:cNvSpPr>
            <a:spLocks noChangeArrowheads="1"/>
          </p:cNvSpPr>
          <p:nvPr/>
        </p:nvSpPr>
        <p:spPr bwMode="auto">
          <a:xfrm>
            <a:off x="4067175" y="4365625"/>
            <a:ext cx="647700" cy="2889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37" name="AutoShape 25"/>
          <p:cNvSpPr>
            <a:spLocks noChangeArrowheads="1"/>
          </p:cNvSpPr>
          <p:nvPr/>
        </p:nvSpPr>
        <p:spPr bwMode="auto">
          <a:xfrm>
            <a:off x="1619250" y="4365625"/>
            <a:ext cx="647700" cy="2889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38" name="AutoShape 26"/>
          <p:cNvSpPr>
            <a:spLocks noChangeArrowheads="1"/>
          </p:cNvSpPr>
          <p:nvPr/>
        </p:nvSpPr>
        <p:spPr bwMode="auto">
          <a:xfrm>
            <a:off x="4716463" y="4365625"/>
            <a:ext cx="647700" cy="2889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39" name="Line 27"/>
          <p:cNvSpPr>
            <a:spLocks noChangeShapeType="1"/>
          </p:cNvSpPr>
          <p:nvPr/>
        </p:nvSpPr>
        <p:spPr bwMode="auto">
          <a:xfrm flipH="1">
            <a:off x="1258888" y="4724400"/>
            <a:ext cx="144462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40" name="Line 28"/>
          <p:cNvSpPr>
            <a:spLocks noChangeShapeType="1"/>
          </p:cNvSpPr>
          <p:nvPr/>
        </p:nvSpPr>
        <p:spPr bwMode="auto">
          <a:xfrm>
            <a:off x="1908175" y="4724400"/>
            <a:ext cx="142875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41" name="AutoShape 29"/>
          <p:cNvSpPr>
            <a:spLocks noChangeArrowheads="1"/>
          </p:cNvSpPr>
          <p:nvPr/>
        </p:nvSpPr>
        <p:spPr bwMode="auto">
          <a:xfrm>
            <a:off x="684213" y="5157788"/>
            <a:ext cx="647700" cy="2889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42" name="AutoShape 30"/>
          <p:cNvSpPr>
            <a:spLocks noChangeArrowheads="1"/>
          </p:cNvSpPr>
          <p:nvPr/>
        </p:nvSpPr>
        <p:spPr bwMode="auto">
          <a:xfrm>
            <a:off x="2051050" y="5157788"/>
            <a:ext cx="647700" cy="2889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43" name="Line 31"/>
          <p:cNvSpPr>
            <a:spLocks noChangeShapeType="1"/>
          </p:cNvSpPr>
          <p:nvPr/>
        </p:nvSpPr>
        <p:spPr bwMode="auto">
          <a:xfrm>
            <a:off x="5076825" y="4724400"/>
            <a:ext cx="142875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44" name="Line 32"/>
          <p:cNvSpPr>
            <a:spLocks noChangeShapeType="1"/>
          </p:cNvSpPr>
          <p:nvPr/>
        </p:nvSpPr>
        <p:spPr bwMode="auto">
          <a:xfrm flipH="1">
            <a:off x="4356100" y="4724400"/>
            <a:ext cx="144463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45" name="AutoShape 33"/>
          <p:cNvSpPr>
            <a:spLocks noChangeArrowheads="1"/>
          </p:cNvSpPr>
          <p:nvPr/>
        </p:nvSpPr>
        <p:spPr bwMode="auto">
          <a:xfrm>
            <a:off x="5076825" y="5157788"/>
            <a:ext cx="647700" cy="2889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46" name="AutoShape 34"/>
          <p:cNvSpPr>
            <a:spLocks noChangeArrowheads="1"/>
          </p:cNvSpPr>
          <p:nvPr/>
        </p:nvSpPr>
        <p:spPr bwMode="auto">
          <a:xfrm>
            <a:off x="3779838" y="5157788"/>
            <a:ext cx="647700" cy="2889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47" name="AutoShape 35"/>
          <p:cNvSpPr>
            <a:spLocks noChangeArrowheads="1"/>
          </p:cNvSpPr>
          <p:nvPr/>
        </p:nvSpPr>
        <p:spPr bwMode="auto">
          <a:xfrm>
            <a:off x="5076825" y="6092825"/>
            <a:ext cx="1295400" cy="2889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48" name="AutoShape 36"/>
          <p:cNvSpPr>
            <a:spLocks noChangeArrowheads="1"/>
          </p:cNvSpPr>
          <p:nvPr/>
        </p:nvSpPr>
        <p:spPr bwMode="auto">
          <a:xfrm>
            <a:off x="3563938" y="6092825"/>
            <a:ext cx="1295400" cy="2889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49" name="AutoShape 37"/>
          <p:cNvSpPr>
            <a:spLocks noChangeArrowheads="1"/>
          </p:cNvSpPr>
          <p:nvPr/>
        </p:nvSpPr>
        <p:spPr bwMode="auto">
          <a:xfrm>
            <a:off x="1979613" y="6092825"/>
            <a:ext cx="1295400" cy="2889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50" name="AutoShape 38"/>
          <p:cNvSpPr>
            <a:spLocks noChangeArrowheads="1"/>
          </p:cNvSpPr>
          <p:nvPr/>
        </p:nvSpPr>
        <p:spPr bwMode="auto">
          <a:xfrm>
            <a:off x="323850" y="6092825"/>
            <a:ext cx="1295400" cy="2889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51" name="Line 39"/>
          <p:cNvSpPr>
            <a:spLocks noChangeShapeType="1"/>
          </p:cNvSpPr>
          <p:nvPr/>
        </p:nvSpPr>
        <p:spPr bwMode="auto">
          <a:xfrm>
            <a:off x="971550" y="558958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52" name="Line 40"/>
          <p:cNvSpPr>
            <a:spLocks noChangeShapeType="1"/>
          </p:cNvSpPr>
          <p:nvPr/>
        </p:nvSpPr>
        <p:spPr bwMode="auto">
          <a:xfrm>
            <a:off x="2339975" y="558958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53" name="Line 41"/>
          <p:cNvSpPr>
            <a:spLocks noChangeShapeType="1"/>
          </p:cNvSpPr>
          <p:nvPr/>
        </p:nvSpPr>
        <p:spPr bwMode="auto">
          <a:xfrm>
            <a:off x="4140200" y="55165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54" name="Line 42"/>
          <p:cNvSpPr>
            <a:spLocks noChangeShapeType="1"/>
          </p:cNvSpPr>
          <p:nvPr/>
        </p:nvSpPr>
        <p:spPr bwMode="auto">
          <a:xfrm>
            <a:off x="5435600" y="55165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55" name="Text Box 43"/>
          <p:cNvSpPr txBox="1">
            <a:spLocks noChangeArrowheads="1"/>
          </p:cNvSpPr>
          <p:nvPr/>
        </p:nvSpPr>
        <p:spPr bwMode="auto">
          <a:xfrm>
            <a:off x="5867400" y="3141663"/>
            <a:ext cx="2540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64556" name="Text Box 44"/>
          <p:cNvSpPr txBox="1">
            <a:spLocks noChangeArrowheads="1"/>
          </p:cNvSpPr>
          <p:nvPr/>
        </p:nvSpPr>
        <p:spPr bwMode="auto">
          <a:xfrm>
            <a:off x="5940424" y="1643050"/>
            <a:ext cx="2989293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ru-RU" sz="2000" dirty="0" smtClean="0"/>
          </a:p>
          <a:p>
            <a:pPr>
              <a:spcBef>
                <a:spcPct val="5000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Размножаются бесполым путем, а именно делением клетки.</a:t>
            </a:r>
          </a:p>
          <a:p>
            <a:pPr>
              <a:spcBef>
                <a:spcPct val="50000"/>
              </a:spcBef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благоприятных условиях деление происходит каждые 20-30 минут.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152</TotalTime>
  <Words>206</Words>
  <Application>Microsoft Office PowerPoint</Application>
  <PresentationFormat>Экран (4:3)</PresentationFormat>
  <Paragraphs>54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Различия в строении клеток эукариот и прокариот</vt:lpstr>
      <vt:lpstr>Цели урока</vt:lpstr>
      <vt:lpstr> </vt:lpstr>
      <vt:lpstr>Слайд 4</vt:lpstr>
      <vt:lpstr>Слайд 5</vt:lpstr>
      <vt:lpstr>Слайд 6</vt:lpstr>
      <vt:lpstr>Среда обитания</vt:lpstr>
      <vt:lpstr>Особенности дыхания</vt:lpstr>
      <vt:lpstr>Размножение</vt:lpstr>
      <vt:lpstr>Особенности строения прокариотической клетки</vt:lpstr>
      <vt:lpstr>Сравните эукариотическую и прокариотическую клетки</vt:lpstr>
      <vt:lpstr>Действительно, в прокариотической клетке отсутствуют :</vt:lpstr>
      <vt:lpstr>Домашнее задание: Таблицы «Основные различия между прокариотами и эукариотами», §2.7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Различия в строении клеток эукариот и прокариот</dc:title>
  <dc:creator>Admin</dc:creator>
  <cp:lastModifiedBy>Biolog</cp:lastModifiedBy>
  <cp:revision>15</cp:revision>
  <dcterms:created xsi:type="dcterms:W3CDTF">2011-11-08T20:00:02Z</dcterms:created>
  <dcterms:modified xsi:type="dcterms:W3CDTF">2011-11-11T06:07:44Z</dcterms:modified>
</cp:coreProperties>
</file>