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60" r:id="rId8"/>
    <p:sldId id="261" r:id="rId9"/>
    <p:sldId id="271" r:id="rId10"/>
    <p:sldId id="262" r:id="rId11"/>
    <p:sldId id="264" r:id="rId12"/>
    <p:sldId id="265" r:id="rId13"/>
    <p:sldId id="266" r:id="rId14"/>
    <p:sldId id="268" r:id="rId15"/>
    <p:sldId id="272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F%D0%B5%D1%80%D0%BC%D0%B0%D1%82%D0%BE%D0%B7%D0%BE%D0%B8%D0%B4" TargetMode="External"/><Relationship Id="rId2" Type="http://schemas.openxmlformats.org/officeDocument/2006/relationships/hyperlink" Target="https://ru.wikipedia.org/wiki/%D0%AF%D0%B9%D1%86%D0%B5%D0%BA%D0%BB%D0%B5%D1%82%D0%BA%D0%B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794" y="5052545"/>
            <a:ext cx="7346677" cy="154480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Цель:</a:t>
            </a:r>
            <a:r>
              <a:rPr lang="ru-RU" dirty="0" smtClean="0">
                <a:solidFill>
                  <a:schemeClr val="tx1"/>
                </a:solidFill>
              </a:rPr>
              <a:t> изучить циклы развития водорослей, моховидных, папоротниковых, голосеменных растений, особенности их полового развития.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692696"/>
            <a:ext cx="7175351" cy="4232761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Особенности размножения растений, их жизненные циклы.</a:t>
            </a:r>
            <a:endParaRPr lang="ru-R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3804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941168"/>
            <a:ext cx="6512511" cy="144016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B0F0"/>
                </a:solidFill>
              </a:rPr>
              <a:t>Особенности размножения плауновидных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5472608" cy="4065632"/>
          </a:xfrm>
        </p:spPr>
        <p:txBody>
          <a:bodyPr>
            <a:normAutofit fontScale="92500"/>
          </a:bodyPr>
          <a:lstStyle/>
          <a:p>
            <a:pPr marL="502920" lvl="0" indent="-457200">
              <a:buFont typeface="+mj-lt"/>
              <a:buAutoNum type="arabicPeriod"/>
            </a:pPr>
            <a:r>
              <a:rPr lang="ru-RU" u="sng" dirty="0">
                <a:solidFill>
                  <a:srgbClr val="FF0000"/>
                </a:solidFill>
              </a:rPr>
              <a:t>в жизненном цикле преобладает спорофит</a:t>
            </a:r>
            <a:r>
              <a:rPr lang="ru-RU" dirty="0"/>
              <a:t>, представляющий собой листостебельное растение;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плауновидные — </a:t>
            </a:r>
            <a:r>
              <a:rPr lang="ru-RU" dirty="0">
                <a:solidFill>
                  <a:srgbClr val="FF0000"/>
                </a:solidFill>
              </a:rPr>
              <a:t>равноспоровые и разноспоровые </a:t>
            </a:r>
            <a:r>
              <a:rPr lang="ru-RU" dirty="0"/>
              <a:t>растения;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спорангии защищены </a:t>
            </a:r>
            <a:r>
              <a:rPr lang="ru-RU" dirty="0">
                <a:solidFill>
                  <a:srgbClr val="FF0000"/>
                </a:solidFill>
              </a:rPr>
              <a:t>спорофиллами</a:t>
            </a:r>
            <a:r>
              <a:rPr lang="ru-RU" dirty="0"/>
              <a:t> и собраны в спороносные </a:t>
            </a:r>
            <a:r>
              <a:rPr lang="ru-RU" dirty="0">
                <a:solidFill>
                  <a:srgbClr val="FF0000"/>
                </a:solidFill>
              </a:rPr>
              <a:t>колоски</a:t>
            </a:r>
            <a:r>
              <a:rPr lang="ru-RU" dirty="0"/>
              <a:t>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гаметофит равноспоровых — обоеполый, многолетний, разноспоровых — раздельнополый, быстро созревающий.</a:t>
            </a:r>
          </a:p>
          <a:p>
            <a:endParaRPr lang="ru-RU" dirty="0"/>
          </a:p>
        </p:txBody>
      </p:sp>
      <p:pic>
        <p:nvPicPr>
          <p:cNvPr id="9218" name="Picture 2" descr="http://agronationale.ru/upload/stories/toxiplant/toxi/004/990-890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04664"/>
            <a:ext cx="3246863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90026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445224"/>
            <a:ext cx="6512511" cy="108012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B0F0"/>
                </a:solidFill>
              </a:rPr>
              <a:t>Особенности размножения хвощевидных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4896544" cy="5040560"/>
          </a:xfrm>
        </p:spPr>
        <p:txBody>
          <a:bodyPr>
            <a:normAutofit fontScale="85000" lnSpcReduction="20000"/>
          </a:bodyPr>
          <a:lstStyle/>
          <a:p>
            <a:pPr marL="502920" lvl="0" indent="-457200">
              <a:buFont typeface="+mj-lt"/>
              <a:buAutoNum type="arabicPeriod"/>
            </a:pPr>
            <a:r>
              <a:rPr lang="ru-RU" u="sng" dirty="0">
                <a:solidFill>
                  <a:srgbClr val="FF0000"/>
                </a:solidFill>
              </a:rPr>
              <a:t>в жизненном цикле преобладает спорофит</a:t>
            </a:r>
            <a:r>
              <a:rPr lang="ru-RU" dirty="0"/>
              <a:t>, 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хвощи  — </a:t>
            </a:r>
            <a:r>
              <a:rPr lang="ru-RU" dirty="0">
                <a:solidFill>
                  <a:srgbClr val="FF0000"/>
                </a:solidFill>
              </a:rPr>
              <a:t>равноспоровые</a:t>
            </a:r>
            <a:r>
              <a:rPr lang="ru-RU" dirty="0"/>
              <a:t> растения;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>
                <a:solidFill>
                  <a:srgbClr val="FF0000"/>
                </a:solidFill>
              </a:rPr>
              <a:t>спорангии</a:t>
            </a:r>
            <a:r>
              <a:rPr lang="ru-RU" dirty="0"/>
              <a:t> группами (по 8-10) располагаются на видоизмененных спороносных боковых побегах, образующих спороносные колоски, </a:t>
            </a:r>
            <a:endParaRPr lang="ru-RU" dirty="0" smtClean="0"/>
          </a:p>
          <a:p>
            <a:pPr marL="502920" lvl="0" indent="-457200">
              <a:buFont typeface="+mj-lt"/>
              <a:buAutoNum type="arabicPeriod"/>
            </a:pPr>
            <a:r>
              <a:rPr lang="ru-RU" dirty="0" smtClean="0"/>
              <a:t>из </a:t>
            </a:r>
            <a:r>
              <a:rPr lang="ru-RU" dirty="0"/>
              <a:t>спор </a:t>
            </a:r>
            <a:r>
              <a:rPr lang="ru-RU" dirty="0" smtClean="0"/>
              <a:t>развиваются </a:t>
            </a:r>
            <a:r>
              <a:rPr lang="ru-RU" dirty="0"/>
              <a:t>одно- или обоеполые заростки — гаплоидные гаметофиты, имеющие вид небольших зеленых рассеченных пластинок с ризоидами;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>
                <a:solidFill>
                  <a:srgbClr val="FF0000"/>
                </a:solidFill>
              </a:rPr>
              <a:t>антеридии</a:t>
            </a:r>
            <a:r>
              <a:rPr lang="ru-RU" dirty="0"/>
              <a:t> развиваются на концах лопастей заростков, а </a:t>
            </a:r>
            <a:r>
              <a:rPr lang="ru-RU" dirty="0">
                <a:solidFill>
                  <a:srgbClr val="FF0000"/>
                </a:solidFill>
              </a:rPr>
              <a:t>архегонии </a:t>
            </a:r>
            <a:r>
              <a:rPr lang="ru-RU" dirty="0"/>
              <a:t>— в центральной части; архегонии созревают раньше </a:t>
            </a:r>
            <a:r>
              <a:rPr lang="ru-RU" dirty="0" smtClean="0"/>
              <a:t>антеридиев;</a:t>
            </a:r>
            <a:endParaRPr lang="ru-RU" dirty="0"/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из зиготы сначала развивается зародыш, а из него — взрослый </a:t>
            </a:r>
            <a:r>
              <a:rPr lang="ru-RU" dirty="0">
                <a:solidFill>
                  <a:srgbClr val="FF0000"/>
                </a:solidFill>
              </a:rPr>
              <a:t>диплоидный спорофит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10242" name="Picture 2" descr="http://www.kladovayalesa.ru/wp-content/uploads/2013/03/%D1%85%D0%B2%D0%BE%D1%89-%D0%BF%D0%BE%D0%BB%D0%B5%D0%B2%D0%BE%D0%B9-e136413664451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75484" y="404664"/>
            <a:ext cx="3668516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98064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445224"/>
            <a:ext cx="6512511" cy="108012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B0F0"/>
                </a:solidFill>
              </a:rPr>
              <a:t>Особенности размножения папоротниковых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60648"/>
            <a:ext cx="5904656" cy="5184576"/>
          </a:xfrm>
        </p:spPr>
        <p:txBody>
          <a:bodyPr>
            <a:normAutofit fontScale="85000" lnSpcReduction="2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ru-RU" u="sng" dirty="0">
                <a:solidFill>
                  <a:srgbClr val="FF0000"/>
                </a:solidFill>
              </a:rPr>
              <a:t>в жизненном цикле преобладает </a:t>
            </a:r>
            <a:r>
              <a:rPr lang="ru-RU" u="sng" dirty="0" smtClean="0">
                <a:solidFill>
                  <a:srgbClr val="FF0000"/>
                </a:solidFill>
              </a:rPr>
              <a:t>спорофит</a:t>
            </a:r>
            <a:r>
              <a:rPr lang="ru-RU" dirty="0" smtClean="0"/>
              <a:t>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спорангии располагаются на нижней поверхности листьев и чаще всего собраны группами — </a:t>
            </a:r>
            <a:r>
              <a:rPr lang="ru-RU" i="1" dirty="0">
                <a:solidFill>
                  <a:srgbClr val="FF0000"/>
                </a:solidFill>
              </a:rPr>
              <a:t>сорусами</a:t>
            </a:r>
            <a:r>
              <a:rPr lang="ru-RU" dirty="0">
                <a:solidFill>
                  <a:srgbClr val="FF0000"/>
                </a:solidFill>
              </a:rPr>
              <a:t>,</a:t>
            </a:r>
            <a:r>
              <a:rPr lang="ru-RU" dirty="0"/>
              <a:t> покрытыми общим покрывальцем — </a:t>
            </a:r>
            <a:r>
              <a:rPr lang="ru-RU" i="1" dirty="0">
                <a:solidFill>
                  <a:srgbClr val="FF0000"/>
                </a:solidFill>
              </a:rPr>
              <a:t>индузием</a:t>
            </a:r>
            <a:r>
              <a:rPr lang="ru-RU" dirty="0"/>
              <a:t>, представляющим собой вырост ткани листа;</a:t>
            </a:r>
          </a:p>
          <a:p>
            <a:pPr marL="502920" indent="-457200">
              <a:buFont typeface="+mj-lt"/>
              <a:buAutoNum type="arabicPeriod"/>
            </a:pPr>
            <a:r>
              <a:rPr lang="ru-RU" dirty="0"/>
              <a:t>в основном папоротники — </a:t>
            </a:r>
            <a:r>
              <a:rPr lang="ru-RU" dirty="0">
                <a:solidFill>
                  <a:srgbClr val="FF0000"/>
                </a:solidFill>
              </a:rPr>
              <a:t>равноспоровые </a:t>
            </a:r>
            <a:r>
              <a:rPr lang="ru-RU" dirty="0" smtClean="0">
                <a:solidFill>
                  <a:srgbClr val="FF0000"/>
                </a:solidFill>
              </a:rPr>
              <a:t>растения</a:t>
            </a:r>
            <a:r>
              <a:rPr lang="ru-RU" dirty="0" smtClean="0"/>
              <a:t>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из спор у подавляющего большинства равноспоровых папоротников развивается обоеполый гаметофит (называемый также </a:t>
            </a:r>
            <a:r>
              <a:rPr lang="ru-RU" dirty="0">
                <a:solidFill>
                  <a:srgbClr val="FF0000"/>
                </a:solidFill>
              </a:rPr>
              <a:t>заростком)</a:t>
            </a:r>
            <a:r>
              <a:rPr lang="ru-RU" dirty="0"/>
              <a:t>, имеющий вид зеленой пластинки, прикрепляющийся к субстрату ризоидами;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>
                <a:solidFill>
                  <a:srgbClr val="FF0000"/>
                </a:solidFill>
              </a:rPr>
              <a:t>архегонии и антеридии </a:t>
            </a:r>
            <a:r>
              <a:rPr lang="ru-RU" dirty="0"/>
              <a:t>развиваются на нижней поверхности заростка;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для оплодотворения необходима </a:t>
            </a:r>
            <a:r>
              <a:rPr lang="ru-RU" dirty="0">
                <a:solidFill>
                  <a:srgbClr val="FF0000"/>
                </a:solidFill>
              </a:rPr>
              <a:t>вода</a:t>
            </a:r>
            <a:r>
              <a:rPr lang="ru-RU" dirty="0"/>
              <a:t>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из зиготы сначала развивается зародыш, а затем взрослый спорофит.</a:t>
            </a:r>
          </a:p>
          <a:p>
            <a:endParaRPr lang="ru-RU" dirty="0"/>
          </a:p>
        </p:txBody>
      </p:sp>
      <p:pic>
        <p:nvPicPr>
          <p:cNvPr id="11266" name="Picture 2" descr="http://nyurochka.ru/wp-content/uploads/2013/07/paporotnik-kochedyizhnik-zhenskiy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72199" y="260648"/>
            <a:ext cx="3113857" cy="2304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://tsvetem.ru/wp-content/uploads/2013/02/1333452264_paporotnik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9320" y="3140968"/>
            <a:ext cx="2834680" cy="2126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7509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517232"/>
            <a:ext cx="6512511" cy="1119542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B0F0"/>
                </a:solidFill>
              </a:rPr>
              <a:t>Особенности размножения голосеменных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5184576" cy="4497680"/>
          </a:xfrm>
        </p:spPr>
        <p:txBody>
          <a:bodyPr>
            <a:normAutofit/>
          </a:bodyPr>
          <a:lstStyle/>
          <a:p>
            <a:pPr marL="502920" lvl="0" indent="-457200">
              <a:buFont typeface="+mj-lt"/>
              <a:buAutoNum type="arabicPeriod"/>
            </a:pPr>
            <a:r>
              <a:rPr lang="ru-RU" u="sng" dirty="0">
                <a:solidFill>
                  <a:srgbClr val="FF0000"/>
                </a:solidFill>
              </a:rPr>
              <a:t>в жизненном цикле преобладает спорофит</a:t>
            </a:r>
            <a:r>
              <a:rPr lang="ru-RU" dirty="0"/>
              <a:t>, </a:t>
            </a:r>
            <a:endParaRPr lang="ru-RU" dirty="0" smtClean="0"/>
          </a:p>
          <a:p>
            <a:pPr marL="502920" lvl="0" indent="-457200">
              <a:buFont typeface="+mj-lt"/>
              <a:buAutoNum type="arabicPeriod"/>
            </a:pPr>
            <a:r>
              <a:rPr lang="ru-RU" dirty="0" smtClean="0"/>
              <a:t>размножение </a:t>
            </a:r>
            <a:r>
              <a:rPr lang="ru-RU" dirty="0"/>
              <a:t>в основном </a:t>
            </a:r>
            <a:r>
              <a:rPr lang="ru-RU" dirty="0">
                <a:solidFill>
                  <a:srgbClr val="FF0000"/>
                </a:solidFill>
              </a:rPr>
              <a:t>семенное</a:t>
            </a:r>
            <a:r>
              <a:rPr lang="ru-RU" dirty="0"/>
              <a:t>, редко </a:t>
            </a:r>
            <a:r>
              <a:rPr lang="ru-RU" dirty="0">
                <a:solidFill>
                  <a:srgbClr val="FF0000"/>
                </a:solidFill>
              </a:rPr>
              <a:t>вегетативное</a:t>
            </a:r>
            <a:r>
              <a:rPr lang="ru-RU" dirty="0"/>
              <a:t> — черенками (кипарисовые) и отводками (секвойя, пихта);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/>
              <a:t>голосеменные — </a:t>
            </a:r>
            <a:r>
              <a:rPr lang="ru-RU" dirty="0">
                <a:solidFill>
                  <a:srgbClr val="FF0000"/>
                </a:solidFill>
              </a:rPr>
              <a:t>разноспоровые</a:t>
            </a:r>
            <a:r>
              <a:rPr lang="ru-RU" dirty="0"/>
              <a:t> растения</a:t>
            </a:r>
            <a:r>
              <a:rPr lang="ru-RU" dirty="0" smtClean="0"/>
              <a:t>;</a:t>
            </a:r>
            <a:endParaRPr lang="ru-RU" dirty="0"/>
          </a:p>
        </p:txBody>
      </p:sp>
      <p:pic>
        <p:nvPicPr>
          <p:cNvPr id="12290" name="Picture 2" descr="http://www.green-service.narod.ru/images/vidy_rabot_9_3/image02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75208" y="116632"/>
            <a:ext cx="3230626" cy="3145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http://oranjerea.ru/files/images/Xvoy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356992"/>
            <a:ext cx="2905167" cy="2178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71474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517232"/>
            <a:ext cx="6512511" cy="1119542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B0F0"/>
                </a:solidFill>
              </a:rPr>
              <a:t>Особенности размножения голосеменных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6336704" cy="4785712"/>
          </a:xfrm>
        </p:spPr>
        <p:txBody>
          <a:bodyPr>
            <a:normAutofit fontScale="92500" lnSpcReduction="10000"/>
          </a:bodyPr>
          <a:lstStyle/>
          <a:p>
            <a:pPr marL="502920" lvl="0" indent="-457200">
              <a:buFont typeface="+mj-lt"/>
              <a:buAutoNum type="arabicPeriod" startAt="4"/>
            </a:pPr>
            <a:r>
              <a:rPr lang="ru-RU" dirty="0" smtClean="0">
                <a:solidFill>
                  <a:srgbClr val="FF0000"/>
                </a:solidFill>
              </a:rPr>
              <a:t>гаметофит</a:t>
            </a:r>
            <a:r>
              <a:rPr lang="ru-RU" dirty="0" smtClean="0"/>
              <a:t> </a:t>
            </a:r>
            <a:r>
              <a:rPr lang="ru-RU" dirty="0"/>
              <a:t>сильно редуцирован, лишен самостоятельного существования; </a:t>
            </a:r>
            <a:endParaRPr lang="ru-RU" dirty="0" smtClean="0"/>
          </a:p>
          <a:p>
            <a:pPr marL="502920" lvl="0" indent="-457200">
              <a:buFont typeface="+mj-lt"/>
              <a:buAutoNum type="arabicPeriod" startAt="4"/>
            </a:pPr>
            <a:r>
              <a:rPr lang="ru-RU" dirty="0" smtClean="0"/>
              <a:t>женский </a:t>
            </a:r>
            <a:r>
              <a:rPr lang="ru-RU" dirty="0"/>
              <a:t>гаметофит развивается внутри видоизмененного </a:t>
            </a:r>
            <a:r>
              <a:rPr lang="ru-RU" dirty="0">
                <a:solidFill>
                  <a:srgbClr val="FF0000"/>
                </a:solidFill>
              </a:rPr>
              <a:t>мегаспорангия — нуцеллуса </a:t>
            </a:r>
            <a:r>
              <a:rPr lang="ru-RU" dirty="0"/>
              <a:t>семязачатка и представляет собой эндосперм с архегониями</a:t>
            </a:r>
            <a:r>
              <a:rPr lang="ru-RU" dirty="0" smtClean="0"/>
              <a:t>;</a:t>
            </a:r>
          </a:p>
          <a:p>
            <a:pPr marL="502920" lvl="0" indent="-457200">
              <a:buFont typeface="+mj-lt"/>
              <a:buAutoNum type="arabicPeriod" startAt="4"/>
            </a:pPr>
            <a:r>
              <a:rPr lang="ru-RU" dirty="0" smtClean="0"/>
              <a:t> </a:t>
            </a:r>
            <a:r>
              <a:rPr lang="ru-RU" dirty="0"/>
              <a:t>мужской гаметофит образуется в </a:t>
            </a:r>
            <a:r>
              <a:rPr lang="ru-RU" dirty="0">
                <a:solidFill>
                  <a:srgbClr val="FF0000"/>
                </a:solidFill>
              </a:rPr>
              <a:t>микроспорангии, </a:t>
            </a:r>
            <a:r>
              <a:rPr lang="ru-RU" dirty="0"/>
              <a:t>представлен </a:t>
            </a:r>
            <a:r>
              <a:rPr lang="ru-RU" dirty="0">
                <a:solidFill>
                  <a:srgbClr val="FF0000"/>
                </a:solidFill>
              </a:rPr>
              <a:t>пыльцевым зерном</a:t>
            </a:r>
            <a:r>
              <a:rPr lang="ru-RU" dirty="0"/>
              <a:t>, лишен антеридиев, состоит из нескольких клеток, завершает свое развитие в семязачатке;</a:t>
            </a:r>
          </a:p>
          <a:p>
            <a:pPr marL="502920" lvl="0" indent="-457200">
              <a:buFont typeface="+mj-lt"/>
              <a:buAutoNum type="arabicPeriod" startAt="4"/>
            </a:pPr>
            <a:r>
              <a:rPr lang="ru-RU" dirty="0">
                <a:solidFill>
                  <a:srgbClr val="FF0000"/>
                </a:solidFill>
              </a:rPr>
              <a:t>семязачатки</a:t>
            </a:r>
            <a:r>
              <a:rPr lang="ru-RU" dirty="0"/>
              <a:t> располагаются открыто на семенных чешуях; из семязачатка развиваются открыто лежащие </a:t>
            </a:r>
            <a:r>
              <a:rPr lang="ru-RU" dirty="0">
                <a:solidFill>
                  <a:srgbClr val="FF0000"/>
                </a:solidFill>
              </a:rPr>
              <a:t>семена;</a:t>
            </a:r>
          </a:p>
          <a:p>
            <a:pPr marL="502920" indent="-457200">
              <a:buFont typeface="+mj-lt"/>
              <a:buAutoNum type="arabicPeriod" startAt="4"/>
            </a:pPr>
            <a:r>
              <a:rPr lang="ru-RU" dirty="0"/>
              <a:t>оплодотворению предшествует </a:t>
            </a:r>
            <a:r>
              <a:rPr lang="ru-RU" dirty="0">
                <a:solidFill>
                  <a:srgbClr val="FF0000"/>
                </a:solidFill>
              </a:rPr>
              <a:t>опыление</a:t>
            </a:r>
            <a:r>
              <a:rPr lang="ru-RU" dirty="0"/>
              <a:t>; </a:t>
            </a:r>
          </a:p>
        </p:txBody>
      </p:sp>
      <p:pic>
        <p:nvPicPr>
          <p:cNvPr id="13314" name="Picture 2" descr="http://3dpag.ru/uploads/posts/2010-12/1291715162_pine_3-0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752168"/>
            <a:ext cx="2426116" cy="433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3108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1793289" y="4869160"/>
            <a:ext cx="6512511" cy="1368152"/>
          </a:xfrm>
        </p:spPr>
        <p:txBody>
          <a:bodyPr/>
          <a:lstStyle/>
          <a:p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>
                <a:solidFill>
                  <a:srgbClr val="FF0000"/>
                </a:solidFill>
              </a:rPr>
              <a:t>В</a:t>
            </a:r>
            <a:r>
              <a:rPr lang="ru-RU" sz="3600" dirty="0" smtClean="0">
                <a:solidFill>
                  <a:srgbClr val="FF0000"/>
                </a:solidFill>
              </a:rPr>
              <a:t>ыводы. Особенности эмбриогенеза у растений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332656"/>
            <a:ext cx="8229600" cy="4824536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514350" indent="-514350">
              <a:buFontTx/>
              <a:buAutoNum type="arabicPeriod"/>
            </a:pPr>
            <a:r>
              <a:rPr lang="ru-RU" sz="2800" dirty="0" smtClean="0"/>
              <a:t>В жизненном цикле присутствуют спорофиты и гаметофиты, с преобладанием одного из них.</a:t>
            </a:r>
          </a:p>
          <a:p>
            <a:pPr marL="514350" indent="-514350">
              <a:buFontTx/>
              <a:buAutoNum type="arabicPeriod"/>
            </a:pPr>
            <a:r>
              <a:rPr lang="ru-RU" sz="2800" dirty="0" smtClean="0"/>
              <a:t>Мужские гаметы созревают в антеридиях, женские в архегониях </a:t>
            </a:r>
            <a:r>
              <a:rPr lang="ru-RU" sz="2800" dirty="0"/>
              <a:t>(кроме </a:t>
            </a:r>
            <a:r>
              <a:rPr lang="ru-RU" sz="2800" dirty="0" smtClean="0"/>
              <a:t>семенных растений).</a:t>
            </a:r>
          </a:p>
          <a:p>
            <a:pPr marL="514350" indent="-514350">
              <a:buFontTx/>
              <a:buAutoNum type="arabicPeriod"/>
            </a:pPr>
            <a:r>
              <a:rPr lang="ru-RU" sz="2800" dirty="0" smtClean="0"/>
              <a:t>Не происходит перемещения клеток; </a:t>
            </a:r>
          </a:p>
          <a:p>
            <a:pPr marL="514350" indent="-514350">
              <a:buFontTx/>
              <a:buAutoNum type="arabicPeriod"/>
            </a:pPr>
            <a:r>
              <a:rPr lang="ru-RU" sz="2800" dirty="0" smtClean="0"/>
              <a:t>Органы и ткани возникают за счёт изменений скорости и направления деления клеток и их дифференциации; </a:t>
            </a:r>
          </a:p>
          <a:p>
            <a:pPr marL="514350" indent="-514350">
              <a:buFontTx/>
              <a:buAutoNum type="arabicPeriod"/>
            </a:pPr>
            <a:r>
              <a:rPr lang="ru-RU" sz="2800" dirty="0" smtClean="0"/>
              <a:t>Зародыш формируется весь из одной клетки, а запас питательных веществ (эндосперм) из другой клетки; </a:t>
            </a:r>
          </a:p>
          <a:p>
            <a:pPr marL="514350" indent="-514350">
              <a:buFontTx/>
              <a:buAutoNum type="arabicPeriod"/>
            </a:pPr>
            <a:r>
              <a:rPr lang="ru-RU" sz="2800" dirty="0" smtClean="0"/>
              <a:t>Величина, форма, месторасположения зародыша у всех растений разное.</a:t>
            </a:r>
          </a:p>
          <a:p>
            <a:pPr marL="514350" indent="-514350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4100160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Домашнее задание: </a:t>
            </a:r>
          </a:p>
          <a:p>
            <a:r>
              <a:rPr lang="ru-RU" dirty="0" smtClean="0"/>
              <a:t>Выучить материал лекции, приготовиться к проверочной работе. </a:t>
            </a:r>
            <a:endParaRPr lang="ru-RU" dirty="0"/>
          </a:p>
        </p:txBody>
      </p:sp>
      <p:pic>
        <p:nvPicPr>
          <p:cNvPr id="14338" name="Picture 2" descr="http://vosledoma.com/wp-content/uploads/2012/10/11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132855"/>
            <a:ext cx="6696743" cy="446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94015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Основные понятия: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Спорофит</a:t>
            </a:r>
            <a:r>
              <a:rPr lang="ru-RU" dirty="0"/>
              <a:t> — </a:t>
            </a:r>
            <a:r>
              <a:rPr lang="ru-RU" dirty="0" smtClean="0"/>
              <a:t>диплоидная многоклеточная </a:t>
            </a:r>
            <a:r>
              <a:rPr lang="ru-RU" dirty="0"/>
              <a:t>фаза в </a:t>
            </a:r>
            <a:r>
              <a:rPr lang="ru-RU" dirty="0" smtClean="0"/>
              <a:t>жизненном цикле растений</a:t>
            </a:r>
            <a:r>
              <a:rPr lang="ru-RU" dirty="0"/>
              <a:t> и </a:t>
            </a:r>
            <a:r>
              <a:rPr lang="ru-RU" dirty="0" smtClean="0"/>
              <a:t>водорослей, </a:t>
            </a:r>
            <a:r>
              <a:rPr lang="ru-RU" dirty="0"/>
              <a:t>развивающаяся из оплодотворенной яйцеклетки или </a:t>
            </a:r>
            <a:r>
              <a:rPr lang="ru-RU" dirty="0" smtClean="0"/>
              <a:t>зиготы</a:t>
            </a:r>
            <a:r>
              <a:rPr lang="ru-RU" dirty="0"/>
              <a:t> и производящая </a:t>
            </a:r>
            <a:r>
              <a:rPr lang="ru-RU" dirty="0" smtClean="0"/>
              <a:t>споры.</a:t>
            </a:r>
          </a:p>
          <a:p>
            <a:r>
              <a:rPr lang="ru-RU" b="1" dirty="0">
                <a:solidFill>
                  <a:srgbClr val="FF0000"/>
                </a:solidFill>
              </a:rPr>
              <a:t>Гаметофит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 smtClean="0"/>
              <a:t>— гаплоидная многоклеточная фаза </a:t>
            </a:r>
            <a:r>
              <a:rPr lang="ru-RU" dirty="0"/>
              <a:t>в </a:t>
            </a:r>
            <a:r>
              <a:rPr lang="ru-RU" dirty="0" smtClean="0"/>
              <a:t>жизненном цикле растений и</a:t>
            </a:r>
            <a:r>
              <a:rPr lang="ru-RU" dirty="0"/>
              <a:t> </a:t>
            </a:r>
            <a:r>
              <a:rPr lang="ru-RU" dirty="0" smtClean="0"/>
              <a:t>водорослей, </a:t>
            </a:r>
            <a:r>
              <a:rPr lang="ru-RU" dirty="0"/>
              <a:t>развивающаяся из </a:t>
            </a:r>
            <a:r>
              <a:rPr lang="ru-RU" dirty="0" smtClean="0"/>
              <a:t>спор</a:t>
            </a:r>
            <a:r>
              <a:rPr lang="ru-RU" dirty="0"/>
              <a:t> и производящая половые клетки, или </a:t>
            </a:r>
            <a:r>
              <a:rPr lang="ru-RU" dirty="0" smtClean="0"/>
              <a:t>гаметы.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5703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188640"/>
            <a:ext cx="6400800" cy="4017600"/>
          </a:xfrm>
        </p:spPr>
        <p:txBody>
          <a:bodyPr/>
          <a:lstStyle/>
          <a:p>
            <a:pPr marL="4572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Соотнесение стадий спорофита и гаметофита у растений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2" descr="C:\Users\валентина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750" y="908720"/>
            <a:ext cx="8910624" cy="515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1215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941168"/>
            <a:ext cx="6512511" cy="1152128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Основные понятия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344816" cy="41376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Формы полового процесса: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изогамия</a:t>
            </a:r>
            <a:r>
              <a:rPr lang="ru-RU" dirty="0">
                <a:solidFill>
                  <a:srgbClr val="FF0000"/>
                </a:solidFill>
              </a:rPr>
              <a:t> —</a:t>
            </a:r>
            <a:r>
              <a:rPr lang="ru-RU" dirty="0"/>
              <a:t> гаметы не отличаются друг от друга по размерам, подвижны, жгутиковые или амебоидные;</a:t>
            </a:r>
          </a:p>
          <a:p>
            <a:r>
              <a:rPr lang="ru-RU" b="1" dirty="0">
                <a:solidFill>
                  <a:srgbClr val="FF0000"/>
                </a:solidFill>
              </a:rPr>
              <a:t>анизогамия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b="1" dirty="0">
                <a:solidFill>
                  <a:srgbClr val="FF0000"/>
                </a:solidFill>
              </a:rPr>
              <a:t>(гетерогамия)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/>
              <a:t>— гаметы отличаются друг от друга по размерам, но оба типа гамет (макрогаметы и микрогаметы) подвижны и имеют </a:t>
            </a:r>
            <a:r>
              <a:rPr lang="ru-RU" dirty="0" smtClean="0"/>
              <a:t>жгутики;</a:t>
            </a:r>
            <a:endParaRPr lang="ru-RU" dirty="0"/>
          </a:p>
          <a:p>
            <a:r>
              <a:rPr lang="ru-RU" b="1" dirty="0" smtClean="0">
                <a:solidFill>
                  <a:srgbClr val="FF0000"/>
                </a:solidFill>
              </a:rPr>
              <a:t>оогамия</a:t>
            </a:r>
            <a:r>
              <a:rPr lang="ru-RU" b="1" dirty="0">
                <a:solidFill>
                  <a:srgbClr val="FF0000"/>
                </a:solidFill>
              </a:rPr>
              <a:t> —</a:t>
            </a:r>
            <a:r>
              <a:rPr lang="ru-RU" dirty="0"/>
              <a:t> одна из гамет (</a:t>
            </a:r>
            <a:r>
              <a:rPr lang="ru-RU" dirty="0">
                <a:hlinkClick r:id="rId2" tooltip="Яйцеклетка"/>
              </a:rPr>
              <a:t>яйцеклетка</a:t>
            </a:r>
            <a:r>
              <a:rPr lang="ru-RU" dirty="0"/>
              <a:t>) значительно крупнее другой, неподвижна, </a:t>
            </a:r>
            <a:r>
              <a:rPr lang="ru-RU" dirty="0" smtClean="0"/>
              <a:t>другая </a:t>
            </a:r>
            <a:r>
              <a:rPr lang="ru-RU" dirty="0"/>
              <a:t>(спермий, или </a:t>
            </a:r>
            <a:r>
              <a:rPr lang="ru-RU" dirty="0">
                <a:hlinkClick r:id="rId3" tooltip="Сперматозоид"/>
              </a:rPr>
              <a:t>сперматозоид</a:t>
            </a:r>
            <a:r>
              <a:rPr lang="ru-RU" dirty="0"/>
              <a:t>) подвижна, обычно жгутиковая или амебоидная.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9449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lifeunderwater.ru/wp-content/uploads/2012/01/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9273" y="183944"/>
            <a:ext cx="6120680" cy="6505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32609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373216"/>
            <a:ext cx="6512511" cy="1224136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Водоросли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5472608" cy="4497680"/>
          </a:xfrm>
        </p:spPr>
        <p:txBody>
          <a:bodyPr>
            <a:normAutofit fontScale="92500"/>
          </a:bodyPr>
          <a:lstStyle/>
          <a:p>
            <a:pPr marL="45720" lvl="0" indent="0">
              <a:buNone/>
            </a:pPr>
            <a:r>
              <a:rPr lang="ru-RU" sz="2400" dirty="0" smtClean="0"/>
              <a:t>1. Размножение </a:t>
            </a:r>
            <a:r>
              <a:rPr lang="ru-RU" sz="2400" dirty="0">
                <a:solidFill>
                  <a:srgbClr val="FF0000"/>
                </a:solidFill>
              </a:rPr>
              <a:t>половое и бесполое</a:t>
            </a:r>
            <a:r>
              <a:rPr lang="ru-RU" sz="2400" dirty="0"/>
              <a:t>; одной из форм бесполого размножения является вегетативное, которое может осуществляться путем:</a:t>
            </a:r>
          </a:p>
          <a:p>
            <a:pPr lvl="1"/>
            <a:r>
              <a:rPr lang="ru-RU" dirty="0"/>
              <a:t>фрагментации таллома;</a:t>
            </a:r>
          </a:p>
          <a:p>
            <a:pPr lvl="1"/>
            <a:r>
              <a:rPr lang="ru-RU" dirty="0"/>
              <a:t>деления клеток одноклеточных водорослей;</a:t>
            </a:r>
          </a:p>
          <a:p>
            <a:pPr lvl="1"/>
            <a:r>
              <a:rPr lang="ru-RU" dirty="0"/>
              <a:t>у колониальных — распада колоний.</a:t>
            </a:r>
          </a:p>
          <a:p>
            <a:pPr marL="45720" indent="0">
              <a:buNone/>
            </a:pPr>
            <a:r>
              <a:rPr lang="ru-RU" sz="2400" dirty="0" smtClean="0"/>
              <a:t>2. Настоящее </a:t>
            </a:r>
            <a:r>
              <a:rPr lang="ru-RU" sz="2400" dirty="0"/>
              <a:t>бесполое размножение водорослей осуществляется с помощью зооспор или спор.</a:t>
            </a:r>
          </a:p>
          <a:p>
            <a:endParaRPr lang="ru-RU" dirty="0"/>
          </a:p>
        </p:txBody>
      </p:sp>
      <p:pic>
        <p:nvPicPr>
          <p:cNvPr id="5122" name="Picture 2" descr="http://www.e-pitanie.ru/pic/zabytye_celiteli/kapus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32656"/>
            <a:ext cx="2232248" cy="291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abc-192.mosuzedu.ru/projects/akkuratov/kal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244285"/>
            <a:ext cx="2771800" cy="2298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animals-world.ru/wp-content/uploads/2014/02/hlamidomonada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869160"/>
            <a:ext cx="3357675" cy="179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3534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445224"/>
            <a:ext cx="6512511" cy="108012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B0F0"/>
                </a:solidFill>
              </a:rPr>
              <a:t>Водоросли. Особенности полового размножения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920880" cy="4569688"/>
          </a:xfrm>
        </p:spPr>
        <p:txBody>
          <a:bodyPr>
            <a:normAutofit fontScale="85000" lnSpcReduction="20000"/>
          </a:bodyPr>
          <a:lstStyle/>
          <a:p>
            <a:pPr marL="502920" indent="-457200">
              <a:buFont typeface="+mj-lt"/>
              <a:buAutoNum type="arabicPeriod" startAt="3"/>
            </a:pPr>
            <a:r>
              <a:rPr lang="ru-RU" dirty="0">
                <a:solidFill>
                  <a:srgbClr val="FF0000"/>
                </a:solidFill>
              </a:rPr>
              <a:t>Половое размножение </a:t>
            </a:r>
            <a:r>
              <a:rPr lang="ru-RU" dirty="0"/>
              <a:t>происходит путем образования множества специализированных половых клеток — гамет — с их последующей копуляцией (слиянием), что представляет собой половой процесс. </a:t>
            </a:r>
            <a:endParaRPr lang="ru-RU" dirty="0" smtClean="0"/>
          </a:p>
          <a:p>
            <a:pPr marL="502920" indent="-457200">
              <a:buFont typeface="+mj-lt"/>
              <a:buAutoNum type="arabicPeriod" startAt="3"/>
            </a:pPr>
            <a:r>
              <a:rPr lang="ru-RU" dirty="0" smtClean="0"/>
              <a:t>В </a:t>
            </a:r>
            <a:r>
              <a:rPr lang="ru-RU" dirty="0"/>
              <a:t>результате слияния образуется зигота, которая покрывается толстой защитной оболочкой. После периода покоя (реже сразу же) зигота прорастает в новую особь, образующуюся в основном путем </a:t>
            </a:r>
            <a:r>
              <a:rPr lang="ru-RU" dirty="0" err="1"/>
              <a:t>мейотического</a:t>
            </a:r>
            <a:r>
              <a:rPr lang="ru-RU" dirty="0"/>
              <a:t> деления. Этим завершается половое размножение. Формы полового процесса водорослей: изогамия, гетерогамия, оогамия. </a:t>
            </a:r>
          </a:p>
          <a:p>
            <a:pPr marL="502920" indent="-457200">
              <a:buFont typeface="+mj-lt"/>
              <a:buAutoNum type="arabicPeriod" startAt="3"/>
            </a:pPr>
            <a:r>
              <a:rPr lang="ru-RU" dirty="0"/>
              <a:t>Для некоторых водорослей половой процесс осуществляется в форме </a:t>
            </a:r>
            <a:r>
              <a:rPr lang="ru-RU" dirty="0">
                <a:solidFill>
                  <a:srgbClr val="FF0000"/>
                </a:solidFill>
              </a:rPr>
              <a:t>конъюгации</a:t>
            </a:r>
            <a:r>
              <a:rPr lang="ru-RU" dirty="0"/>
              <a:t>. </a:t>
            </a:r>
            <a:endParaRPr lang="ru-RU" dirty="0" smtClean="0"/>
          </a:p>
          <a:p>
            <a:pPr marL="502920" indent="-457200">
              <a:buFont typeface="+mj-lt"/>
              <a:buAutoNum type="arabicPeriod" startAt="3"/>
            </a:pPr>
            <a:r>
              <a:rPr lang="ru-RU" dirty="0" smtClean="0"/>
              <a:t>У </a:t>
            </a:r>
            <a:r>
              <a:rPr lang="ru-RU" dirty="0"/>
              <a:t>высокоорганизованных водорослей гаметы развиваются в специальных органах полового размножения: яйцеклетки — в </a:t>
            </a:r>
            <a:r>
              <a:rPr lang="ru-RU" dirty="0" err="1" smtClean="0">
                <a:solidFill>
                  <a:srgbClr val="FF0000"/>
                </a:solidFill>
              </a:rPr>
              <a:t>оогониях</a:t>
            </a:r>
            <a:r>
              <a:rPr lang="ru-RU" dirty="0" smtClean="0">
                <a:solidFill>
                  <a:srgbClr val="FF0000"/>
                </a:solidFill>
              </a:rPr>
              <a:t> (</a:t>
            </a:r>
            <a:r>
              <a:rPr lang="ru-RU" dirty="0" err="1" smtClean="0">
                <a:solidFill>
                  <a:srgbClr val="FF0000"/>
                </a:solidFill>
              </a:rPr>
              <a:t>архегогиях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ru-RU" dirty="0" smtClean="0"/>
              <a:t>, </a:t>
            </a:r>
            <a:r>
              <a:rPr lang="ru-RU" dirty="0"/>
              <a:t>сперматозоиды — в </a:t>
            </a:r>
            <a:r>
              <a:rPr lang="ru-RU" dirty="0">
                <a:solidFill>
                  <a:srgbClr val="FF0000"/>
                </a:solidFill>
              </a:rPr>
              <a:t>антеридиях</a:t>
            </a:r>
            <a:r>
              <a:rPr lang="ru-RU" dirty="0"/>
              <a:t>.</a:t>
            </a:r>
          </a:p>
          <a:p>
            <a:pPr marL="502920" indent="-457200">
              <a:buFont typeface="+mj-lt"/>
              <a:buAutoNum type="arabicPeriod" startAt="3"/>
            </a:pPr>
            <a:r>
              <a:rPr lang="ru-RU" dirty="0"/>
              <a:t>Споры и гаметы могут развиваться в клетках как одной и той же особи, так и разных.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1506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301208"/>
            <a:ext cx="6512511" cy="1224136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B0F0"/>
                </a:solidFill>
              </a:rPr>
              <a:t>Моховидные. Особенности размножения</a:t>
            </a:r>
            <a:r>
              <a:rPr lang="ru-RU" dirty="0" smtClean="0">
                <a:solidFill>
                  <a:srgbClr val="00B0F0"/>
                </a:solidFill>
              </a:rPr>
              <a:t>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5472608" cy="4497680"/>
          </a:xfrm>
        </p:spPr>
        <p:txBody>
          <a:bodyPr>
            <a:normAutofit fontScale="92500" lnSpcReduction="10000"/>
          </a:bodyPr>
          <a:lstStyle/>
          <a:p>
            <a:pPr marL="45720" lvl="0" indent="0">
              <a:buNone/>
            </a:pPr>
            <a:r>
              <a:rPr lang="ru-RU" b="1" u="sng" dirty="0" smtClean="0">
                <a:solidFill>
                  <a:srgbClr val="FF0000"/>
                </a:solidFill>
              </a:rPr>
              <a:t>В </a:t>
            </a:r>
            <a:r>
              <a:rPr lang="ru-RU" b="1" u="sng" dirty="0">
                <a:solidFill>
                  <a:srgbClr val="FF0000"/>
                </a:solidFill>
              </a:rPr>
              <a:t>жизненном цикле преобладает гаметофит</a:t>
            </a:r>
            <a:r>
              <a:rPr lang="ru-RU" dirty="0"/>
              <a:t>, </a:t>
            </a:r>
            <a:endParaRPr lang="ru-RU" dirty="0" smtClean="0"/>
          </a:p>
          <a:p>
            <a:pPr lvl="0"/>
            <a:r>
              <a:rPr lang="ru-RU" dirty="0" smtClean="0">
                <a:solidFill>
                  <a:srgbClr val="FF0000"/>
                </a:solidFill>
              </a:rPr>
              <a:t>антеридии</a:t>
            </a:r>
            <a:r>
              <a:rPr lang="ru-RU" dirty="0" smtClean="0"/>
              <a:t> </a:t>
            </a:r>
            <a:r>
              <a:rPr lang="ru-RU" dirty="0"/>
              <a:t>(мужские органы полового размножения) представляют собой однослойные </a:t>
            </a:r>
            <a:r>
              <a:rPr lang="ru-RU" dirty="0" err="1"/>
              <a:t>мешочкоподобные</a:t>
            </a:r>
            <a:r>
              <a:rPr lang="ru-RU" dirty="0"/>
              <a:t> образования на ножке, заполненные сперматозоидными клетками, из которых образуется </a:t>
            </a:r>
            <a:r>
              <a:rPr lang="ru-RU" dirty="0" err="1"/>
              <a:t>двужгутиковые</a:t>
            </a:r>
            <a:r>
              <a:rPr lang="ru-RU" dirty="0"/>
              <a:t> сперматозоиды; </a:t>
            </a:r>
            <a:r>
              <a:rPr lang="ru-RU" dirty="0">
                <a:solidFill>
                  <a:srgbClr val="FF0000"/>
                </a:solidFill>
              </a:rPr>
              <a:t>архегонии</a:t>
            </a:r>
            <a:r>
              <a:rPr lang="ru-RU" dirty="0"/>
              <a:t> (женские органы полового размножения) — </a:t>
            </a:r>
            <a:r>
              <a:rPr lang="ru-RU" dirty="0" err="1"/>
              <a:t>бутылеобразные</a:t>
            </a:r>
            <a:r>
              <a:rPr lang="ru-RU" dirty="0"/>
              <a:t> структуры, состоят из брюшка, содержащего яйцеклетку, и шейки;</a:t>
            </a:r>
          </a:p>
          <a:p>
            <a:pPr lvl="0"/>
            <a:r>
              <a:rPr lang="ru-RU" dirty="0"/>
              <a:t>для оплодотворения необходима </a:t>
            </a:r>
            <a:r>
              <a:rPr lang="ru-RU" dirty="0">
                <a:solidFill>
                  <a:srgbClr val="FF0000"/>
                </a:solidFill>
              </a:rPr>
              <a:t>вода</a:t>
            </a:r>
            <a:r>
              <a:rPr lang="ru-RU" dirty="0"/>
              <a:t>; </a:t>
            </a:r>
          </a:p>
          <a:p>
            <a:endParaRPr lang="ru-RU" dirty="0"/>
          </a:p>
        </p:txBody>
      </p:sp>
      <p:pic>
        <p:nvPicPr>
          <p:cNvPr id="7170" name="Picture 2" descr="http://sibvican.ucoz.ru/_ph/1/33916627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836712"/>
            <a:ext cx="297033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42043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517232"/>
            <a:ext cx="6512511" cy="1340768"/>
          </a:xfrm>
        </p:spPr>
        <p:txBody>
          <a:bodyPr/>
          <a:lstStyle/>
          <a:p>
            <a:r>
              <a:rPr lang="ru-RU" sz="3200" dirty="0">
                <a:solidFill>
                  <a:srgbClr val="00B0F0"/>
                </a:solidFill>
              </a:rPr>
              <a:t>Моховидные. Особенности размножения.</a:t>
            </a:r>
            <a:r>
              <a:rPr lang="ru-RU" sz="32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5112568" cy="478571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из зиготы сначала развивается </a:t>
            </a:r>
            <a:r>
              <a:rPr lang="ru-RU" dirty="0">
                <a:solidFill>
                  <a:srgbClr val="FF0000"/>
                </a:solidFill>
              </a:rPr>
              <a:t>спорофит</a:t>
            </a:r>
            <a:r>
              <a:rPr lang="ru-RU" dirty="0"/>
              <a:t>; он полностью зависит от гаметофита; он состоит из коробочки, в которой развивается </a:t>
            </a:r>
            <a:r>
              <a:rPr lang="ru-RU" dirty="0">
                <a:solidFill>
                  <a:srgbClr val="FF0000"/>
                </a:solidFill>
              </a:rPr>
              <a:t>спорангий,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ножки</a:t>
            </a:r>
            <a:r>
              <a:rPr lang="ru-RU" dirty="0"/>
              <a:t> (у некоторых мхов она может отсутствовать), на которой располагается коробочка, </a:t>
            </a:r>
            <a:r>
              <a:rPr lang="ru-RU" dirty="0">
                <a:solidFill>
                  <a:srgbClr val="FF0000"/>
                </a:solidFill>
              </a:rPr>
              <a:t>стопы, или </a:t>
            </a:r>
            <a:r>
              <a:rPr lang="ru-RU" i="1" dirty="0">
                <a:solidFill>
                  <a:srgbClr val="FF0000"/>
                </a:solidFill>
              </a:rPr>
              <a:t>гаустории</a:t>
            </a:r>
            <a:r>
              <a:rPr lang="ru-RU" dirty="0"/>
              <a:t>, обеспечивающей связь с гаметофитом;</a:t>
            </a:r>
          </a:p>
          <a:p>
            <a:pPr lvl="0"/>
            <a:r>
              <a:rPr lang="ru-RU" dirty="0"/>
              <a:t>в спорангии в результате редукционного деления происходит образование гаплоидных спор;</a:t>
            </a:r>
          </a:p>
          <a:p>
            <a:pPr lvl="0"/>
            <a:r>
              <a:rPr lang="ru-RU" dirty="0"/>
              <a:t>моховидные — </a:t>
            </a:r>
            <a:r>
              <a:rPr lang="ru-RU" dirty="0">
                <a:solidFill>
                  <a:srgbClr val="FF0000"/>
                </a:solidFill>
              </a:rPr>
              <a:t>равноспоровые растения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из спор образуется </a:t>
            </a:r>
            <a:r>
              <a:rPr lang="ru-RU" dirty="0">
                <a:solidFill>
                  <a:srgbClr val="FF0000"/>
                </a:solidFill>
              </a:rPr>
              <a:t>протонема,</a:t>
            </a:r>
            <a:r>
              <a:rPr lang="ru-RU" dirty="0"/>
              <a:t> на ней закладываются почки, из которых развивается гаметофит.</a:t>
            </a:r>
          </a:p>
          <a:p>
            <a:endParaRPr lang="ru-RU" dirty="0"/>
          </a:p>
        </p:txBody>
      </p:sp>
      <p:pic>
        <p:nvPicPr>
          <p:cNvPr id="8194" name="Picture 2" descr="http://biouroki.ru/content/page/760/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98885" y="764704"/>
            <a:ext cx="3545115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154209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94</TotalTime>
  <Words>780</Words>
  <Application>Microsoft Office PowerPoint</Application>
  <PresentationFormat>Экран (4:3)</PresentationFormat>
  <Paragraphs>71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Воздушный поток</vt:lpstr>
      <vt:lpstr>Особенности размножения растений, их жизненные циклы.</vt:lpstr>
      <vt:lpstr>Основные понятия:</vt:lpstr>
      <vt:lpstr>Слайд 3</vt:lpstr>
      <vt:lpstr>Основные понятия</vt:lpstr>
      <vt:lpstr>Слайд 5</vt:lpstr>
      <vt:lpstr>Водоросли </vt:lpstr>
      <vt:lpstr>Водоросли. Особенности полового размножения </vt:lpstr>
      <vt:lpstr>Моховидные. Особенности размножения. </vt:lpstr>
      <vt:lpstr>Моховидные. Особенности размножения. </vt:lpstr>
      <vt:lpstr>Особенности размножения плауновидных</vt:lpstr>
      <vt:lpstr>Особенности размножения хвощевидных</vt:lpstr>
      <vt:lpstr>Особенности размножения папоротниковых</vt:lpstr>
      <vt:lpstr>Особенности размножения голосеменных</vt:lpstr>
      <vt:lpstr>Особенности размножения голосеменных</vt:lpstr>
      <vt:lpstr> Выводы. Особенности эмбриогенеза у растений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размножения растений, их жизненные циклы.</dc:title>
  <dc:creator>НАДЕЖДА</dc:creator>
  <cp:lastModifiedBy>Admin</cp:lastModifiedBy>
  <cp:revision>10</cp:revision>
  <dcterms:created xsi:type="dcterms:W3CDTF">2015-03-09T09:52:25Z</dcterms:created>
  <dcterms:modified xsi:type="dcterms:W3CDTF">2016-04-08T05:42:07Z</dcterms:modified>
</cp:coreProperties>
</file>