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  <p:sldMasterId id="2147483728" r:id="rId4"/>
    <p:sldMasterId id="2147483745" r:id="rId5"/>
    <p:sldMasterId id="2147483762" r:id="rId6"/>
  </p:sldMasterIdLst>
  <p:notesMasterIdLst>
    <p:notesMasterId r:id="rId14"/>
  </p:notesMasterIdLst>
  <p:sldIdLst>
    <p:sldId id="262" r:id="rId7"/>
    <p:sldId id="263" r:id="rId8"/>
    <p:sldId id="264" r:id="rId9"/>
    <p:sldId id="270" r:id="rId10"/>
    <p:sldId id="269" r:id="rId11"/>
    <p:sldId id="27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2558-5CF2-4BFD-9CFF-8A090E9573C9}" type="datetimeFigureOut">
              <a:rPr lang="ru-RU" smtClean="0"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2598C-4241-4CB5-BA6D-AC78D490E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4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1F54-F784-4712-AB69-AE1ACA212A3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8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891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461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149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782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0659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35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38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7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8405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775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854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49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01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57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42999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4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976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4280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92145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461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072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5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8632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2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72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3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6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0088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72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52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3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0660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343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063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4514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601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268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282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18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9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89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64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5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7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21168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2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10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465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4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8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656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074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22924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4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9836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9303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126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1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90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30255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71872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646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8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753698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77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438005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29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8275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37865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7852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9166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408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3179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51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44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228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58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89570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872003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90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88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137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rgbClr val="886286">
                        <a:lumMod val="75000"/>
                      </a:srgbClr>
                    </a:gs>
                    <a:gs pos="50000">
                      <a:srgbClr val="886286">
                        <a:lumMod val="40000"/>
                        <a:lumOff val="60000"/>
                      </a:srgbClr>
                    </a:gs>
                    <a:gs pos="100000">
                      <a:srgbClr val="00000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rgbClr val="886286">
                      <a:lumMod val="75000"/>
                    </a:srgbClr>
                  </a:gs>
                  <a:gs pos="50000">
                    <a:srgbClr val="886286">
                      <a:lumMod val="40000"/>
                      <a:lumOff val="60000"/>
                    </a:srgbClr>
                  </a:gs>
                  <a:gs pos="100000">
                    <a:srgbClr val="000000">
                      <a:lumMod val="20000"/>
                      <a:lumOff val="8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763956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8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3117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935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84390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975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980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209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DDD9C3"/>
              </a:solidFill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81341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49345F"/>
                </a:solidFill>
              </a:rPr>
              <a:pPr/>
              <a:t>16.01.2013</a:t>
            </a:fld>
            <a:endParaRPr lang="ru-RU">
              <a:solidFill>
                <a:srgbClr val="49345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9345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49345F"/>
                </a:solidFill>
              </a:rPr>
              <a:pPr/>
              <a:t>‹#›</a:t>
            </a:fld>
            <a:endParaRPr lang="ru-RU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5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51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97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4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3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9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57C72248-E77D-4A79-9764-05EFCBE4DF55}" type="datetimeFigureOut">
              <a:rPr lang="ru-RU" smtClean="0">
                <a:solidFill>
                  <a:srgbClr val="DDD9C3"/>
                </a:solidFill>
              </a:rPr>
              <a:pPr/>
              <a:t>16.01.2013</a:t>
            </a:fld>
            <a:endParaRPr lang="ru-RU">
              <a:solidFill>
                <a:srgbClr val="DDD9C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DDD9C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C593604-A1F7-4EC3-AA02-885AA8BE909C}" type="slidenum">
              <a:rPr lang="ru-RU" smtClean="0">
                <a:solidFill>
                  <a:srgbClr val="DDD9C3"/>
                </a:solidFill>
              </a:rPr>
              <a:pPr/>
              <a:t>‹#›</a:t>
            </a:fld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65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81897" y="0"/>
            <a:ext cx="7056784" cy="115212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DD9C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52898"/>
            <a:ext cx="600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9345F"/>
                </a:solidFill>
              </a:rPr>
              <a:t>Доказательства эволюции</a:t>
            </a:r>
            <a:endParaRPr lang="ru-RU" sz="3600" b="1" dirty="0">
              <a:solidFill>
                <a:srgbClr val="49345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72" y="1176919"/>
            <a:ext cx="3600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9345F"/>
                </a:solidFill>
              </a:rPr>
              <a:t>Рудименты </a:t>
            </a:r>
            <a:r>
              <a:rPr lang="ru-RU" sz="2000" dirty="0">
                <a:solidFill>
                  <a:srgbClr val="49345F"/>
                </a:solidFill>
              </a:rPr>
              <a:t>— это </a:t>
            </a:r>
            <a:r>
              <a:rPr lang="ru-RU" sz="2000" dirty="0">
                <a:solidFill>
                  <a:srgbClr val="49345F"/>
                </a:solidFill>
              </a:rPr>
              <a:t>органы, недоразвитые </a:t>
            </a:r>
            <a:r>
              <a:rPr lang="ru-RU" sz="2000" dirty="0">
                <a:solidFill>
                  <a:srgbClr val="49345F"/>
                </a:solidFill>
              </a:rPr>
              <a:t>или </a:t>
            </a:r>
            <a:r>
              <a:rPr lang="ru-RU" sz="2000" dirty="0">
                <a:solidFill>
                  <a:srgbClr val="49345F"/>
                </a:solidFill>
              </a:rPr>
              <a:t>упрощенные по сравнению </a:t>
            </a:r>
            <a:r>
              <a:rPr lang="ru-RU" sz="2000" dirty="0">
                <a:solidFill>
                  <a:srgbClr val="49345F"/>
                </a:solidFill>
              </a:rPr>
              <a:t>с подобными </a:t>
            </a:r>
            <a:r>
              <a:rPr lang="ru-RU" sz="2000" dirty="0">
                <a:solidFill>
                  <a:srgbClr val="49345F"/>
                </a:solidFill>
              </a:rPr>
              <a:t>же у предковых </a:t>
            </a:r>
            <a:r>
              <a:rPr lang="ru-RU" sz="2000" dirty="0">
                <a:solidFill>
                  <a:srgbClr val="49345F"/>
                </a:solidFill>
              </a:rPr>
              <a:t>форм вследствие </a:t>
            </a:r>
            <a:r>
              <a:rPr lang="ru-RU" sz="2000" dirty="0">
                <a:solidFill>
                  <a:srgbClr val="49345F"/>
                </a:solidFill>
              </a:rPr>
              <a:t>потери </a:t>
            </a:r>
            <a:r>
              <a:rPr lang="ru-RU" sz="2000" dirty="0">
                <a:solidFill>
                  <a:srgbClr val="49345F"/>
                </a:solidFill>
              </a:rPr>
              <a:t>своих функций на </a:t>
            </a:r>
            <a:r>
              <a:rPr lang="ru-RU" sz="2000" dirty="0">
                <a:solidFill>
                  <a:srgbClr val="49345F"/>
                </a:solidFill>
              </a:rPr>
              <a:t>протяжении филогенеза</a:t>
            </a:r>
            <a:endParaRPr lang="ru-RU" sz="2000" dirty="0">
              <a:solidFill>
                <a:srgbClr val="49345F"/>
              </a:solidFill>
            </a:endParaRPr>
          </a:p>
          <a:p>
            <a:r>
              <a:rPr lang="ru-RU" sz="2000" b="1" dirty="0">
                <a:solidFill>
                  <a:srgbClr val="49345F"/>
                </a:solidFill>
              </a:rPr>
              <a:t>Рудиментарные </a:t>
            </a:r>
            <a:r>
              <a:rPr lang="ru-RU" sz="2000" b="1" dirty="0">
                <a:solidFill>
                  <a:srgbClr val="49345F"/>
                </a:solidFill>
              </a:rPr>
              <a:t>органы человека</a:t>
            </a:r>
            <a:r>
              <a:rPr lang="ru-RU" sz="2000" dirty="0">
                <a:solidFill>
                  <a:srgbClr val="49345F"/>
                </a:solidFill>
              </a:rPr>
              <a:t>: </a:t>
            </a:r>
            <a:endParaRPr lang="ru-RU" sz="2000" dirty="0">
              <a:solidFill>
                <a:srgbClr val="49345F"/>
              </a:solidFill>
            </a:endParaRPr>
          </a:p>
          <a:p>
            <a:r>
              <a:rPr lang="ru-RU" sz="2000" dirty="0">
                <a:solidFill>
                  <a:srgbClr val="49345F"/>
                </a:solidFill>
              </a:rPr>
              <a:t>1 </a:t>
            </a:r>
            <a:r>
              <a:rPr lang="ru-RU" sz="2000" dirty="0">
                <a:solidFill>
                  <a:srgbClr val="49345F"/>
                </a:solidFill>
              </a:rPr>
              <a:t>— третье веко,</a:t>
            </a:r>
          </a:p>
          <a:p>
            <a:r>
              <a:rPr lang="ru-RU" sz="2000" dirty="0">
                <a:solidFill>
                  <a:srgbClr val="49345F"/>
                </a:solidFill>
              </a:rPr>
              <a:t>2</a:t>
            </a:r>
            <a:r>
              <a:rPr lang="ru-RU" sz="2000" dirty="0">
                <a:solidFill>
                  <a:srgbClr val="49345F"/>
                </a:solidFill>
              </a:rPr>
              <a:t> </a:t>
            </a:r>
            <a:r>
              <a:rPr lang="ru-RU" sz="2000" dirty="0">
                <a:solidFill>
                  <a:srgbClr val="49345F"/>
                </a:solidFill>
              </a:rPr>
              <a:t>— мышца, двигающая </a:t>
            </a:r>
            <a:r>
              <a:rPr lang="ru-RU" sz="2000" dirty="0">
                <a:solidFill>
                  <a:srgbClr val="49345F"/>
                </a:solidFill>
              </a:rPr>
              <a:t>ухо,</a:t>
            </a:r>
          </a:p>
          <a:p>
            <a:r>
              <a:rPr lang="ru-RU" sz="2000" dirty="0">
                <a:solidFill>
                  <a:srgbClr val="49345F"/>
                </a:solidFill>
              </a:rPr>
              <a:t>3- «дарвинов бугорок», </a:t>
            </a:r>
          </a:p>
          <a:p>
            <a:r>
              <a:rPr lang="ru-RU" sz="2000" dirty="0">
                <a:solidFill>
                  <a:srgbClr val="49345F"/>
                </a:solidFill>
              </a:rPr>
              <a:t>4— </a:t>
            </a:r>
            <a:r>
              <a:rPr lang="ru-RU" sz="2000" dirty="0">
                <a:solidFill>
                  <a:srgbClr val="49345F"/>
                </a:solidFill>
              </a:rPr>
              <a:t>клыки, </a:t>
            </a:r>
            <a:r>
              <a:rPr lang="ru-RU" sz="2000" dirty="0">
                <a:solidFill>
                  <a:srgbClr val="49345F"/>
                </a:solidFill>
              </a:rPr>
              <a:t>5 </a:t>
            </a:r>
            <a:r>
              <a:rPr lang="ru-RU" sz="2000" dirty="0">
                <a:solidFill>
                  <a:srgbClr val="49345F"/>
                </a:solidFill>
              </a:rPr>
              <a:t>— зубы мудрости,</a:t>
            </a:r>
          </a:p>
          <a:p>
            <a:r>
              <a:rPr lang="ru-RU" sz="2000" dirty="0">
                <a:solidFill>
                  <a:srgbClr val="49345F"/>
                </a:solidFill>
              </a:rPr>
              <a:t>6</a:t>
            </a:r>
            <a:r>
              <a:rPr lang="ru-RU" sz="2000" dirty="0">
                <a:solidFill>
                  <a:srgbClr val="49345F"/>
                </a:solidFill>
              </a:rPr>
              <a:t>— </a:t>
            </a:r>
            <a:r>
              <a:rPr lang="ru-RU" sz="2000" dirty="0">
                <a:solidFill>
                  <a:srgbClr val="49345F"/>
                </a:solidFill>
              </a:rPr>
              <a:t>аппендикс, </a:t>
            </a:r>
            <a:endParaRPr lang="ru-RU" sz="2000" dirty="0">
              <a:solidFill>
                <a:srgbClr val="49345F"/>
              </a:solidFill>
            </a:endParaRPr>
          </a:p>
          <a:p>
            <a:r>
              <a:rPr lang="ru-RU" sz="2000" dirty="0">
                <a:solidFill>
                  <a:srgbClr val="49345F"/>
                </a:solidFill>
              </a:rPr>
              <a:t>7— копчик</a:t>
            </a:r>
            <a:endParaRPr lang="ru-RU" sz="2000" dirty="0">
              <a:solidFill>
                <a:srgbClr val="49345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41" y="1142891"/>
            <a:ext cx="2904651" cy="20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66" y="3248661"/>
            <a:ext cx="2315641" cy="21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336937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67" y="5013176"/>
            <a:ext cx="2654590" cy="164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41" y="3321712"/>
            <a:ext cx="2217526" cy="22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6780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9345F"/>
                </a:solidFill>
              </a:rPr>
              <a:t>Атавизмы </a:t>
            </a:r>
            <a:r>
              <a:rPr lang="ru-RU" sz="2800" dirty="0">
                <a:solidFill>
                  <a:srgbClr val="49345F"/>
                </a:solidFill>
              </a:rPr>
              <a:t>— проявление</a:t>
            </a:r>
          </a:p>
          <a:p>
            <a:r>
              <a:rPr lang="ru-RU" sz="2800" dirty="0">
                <a:solidFill>
                  <a:srgbClr val="49345F"/>
                </a:solidFill>
              </a:rPr>
              <a:t>у отдельных представителей вида</a:t>
            </a:r>
          </a:p>
          <a:p>
            <a:r>
              <a:rPr lang="ru-RU" sz="2800" dirty="0">
                <a:solidFill>
                  <a:srgbClr val="49345F"/>
                </a:solidFill>
              </a:rPr>
              <a:t>качеств, присущих их предкам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8" y="1650876"/>
            <a:ext cx="6600262" cy="35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229200"/>
            <a:ext cx="7991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9345F"/>
                </a:solidFill>
              </a:rPr>
              <a:t>Атавизм: а) волосатый </a:t>
            </a:r>
            <a:r>
              <a:rPr lang="ru-RU" sz="2800" dirty="0">
                <a:solidFill>
                  <a:srgbClr val="49345F"/>
                </a:solidFill>
              </a:rPr>
              <a:t>человек;</a:t>
            </a:r>
          </a:p>
          <a:p>
            <a:r>
              <a:rPr lang="ru-RU" sz="2800" dirty="0">
                <a:solidFill>
                  <a:srgbClr val="49345F"/>
                </a:solidFill>
              </a:rPr>
              <a:t>б</a:t>
            </a:r>
            <a:r>
              <a:rPr lang="ru-RU" sz="2800" dirty="0">
                <a:solidFill>
                  <a:srgbClr val="49345F"/>
                </a:solidFill>
              </a:rPr>
              <a:t>) </a:t>
            </a:r>
            <a:r>
              <a:rPr lang="ru-RU" sz="2800" dirty="0" err="1">
                <a:solidFill>
                  <a:srgbClr val="49345F"/>
                </a:solidFill>
              </a:rPr>
              <a:t>многососковость</a:t>
            </a:r>
            <a:r>
              <a:rPr lang="ru-RU" sz="2800" dirty="0">
                <a:solidFill>
                  <a:srgbClr val="49345F"/>
                </a:solidFill>
              </a:rPr>
              <a:t> у человека</a:t>
            </a:r>
            <a:r>
              <a:rPr lang="ru-RU" sz="2800" dirty="0">
                <a:solidFill>
                  <a:srgbClr val="49345F"/>
                </a:solidFill>
              </a:rPr>
              <a:t>; </a:t>
            </a:r>
          </a:p>
          <a:p>
            <a:r>
              <a:rPr lang="ru-RU" sz="2800" dirty="0">
                <a:solidFill>
                  <a:srgbClr val="49345F"/>
                </a:solidFill>
              </a:rPr>
              <a:t> </a:t>
            </a:r>
            <a:r>
              <a:rPr lang="ru-RU" sz="2800" dirty="0">
                <a:solidFill>
                  <a:srgbClr val="49345F"/>
                </a:solidFill>
              </a:rPr>
              <a:t>в) хвост у мальчика</a:t>
            </a:r>
          </a:p>
          <a:p>
            <a:endParaRPr lang="ru-RU" sz="2800" dirty="0">
              <a:solidFill>
                <a:srgbClr val="493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9345F"/>
                </a:solidFill>
              </a:rPr>
              <a:t>Эмбриологические доказательства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7075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49345F"/>
                </a:solidFill>
              </a:rPr>
              <a:t>Биогенетический </a:t>
            </a:r>
            <a:r>
              <a:rPr lang="ru-RU" sz="2800" b="1" dirty="0">
                <a:solidFill>
                  <a:srgbClr val="49345F"/>
                </a:solidFill>
              </a:rPr>
              <a:t>закон</a:t>
            </a:r>
            <a:r>
              <a:rPr lang="ru-RU" sz="2800" dirty="0">
                <a:solidFill>
                  <a:srgbClr val="49345F"/>
                </a:solidFill>
              </a:rPr>
              <a:t>: </a:t>
            </a:r>
            <a:endParaRPr lang="ru-RU" sz="2800" dirty="0">
              <a:solidFill>
                <a:srgbClr val="49345F"/>
              </a:solidFill>
            </a:endParaRPr>
          </a:p>
          <a:p>
            <a:r>
              <a:rPr lang="ru-RU" sz="2800" u="sng" dirty="0">
                <a:solidFill>
                  <a:srgbClr val="49345F"/>
                </a:solidFill>
              </a:rPr>
              <a:t>онтогенез</a:t>
            </a:r>
            <a:r>
              <a:rPr lang="ru-RU" sz="2800" dirty="0">
                <a:solidFill>
                  <a:srgbClr val="49345F"/>
                </a:solidFill>
              </a:rPr>
              <a:t> </a:t>
            </a:r>
            <a:r>
              <a:rPr lang="ru-RU" sz="2800" dirty="0">
                <a:solidFill>
                  <a:srgbClr val="49345F"/>
                </a:solidFill>
              </a:rPr>
              <a:t>— это короткое и быстрое </a:t>
            </a:r>
            <a:r>
              <a:rPr lang="ru-RU" sz="2800" dirty="0">
                <a:solidFill>
                  <a:srgbClr val="49345F"/>
                </a:solidFill>
              </a:rPr>
              <a:t>повторение </a:t>
            </a:r>
            <a:r>
              <a:rPr lang="ru-RU" sz="2800" dirty="0">
                <a:solidFill>
                  <a:srgbClr val="49345F"/>
                </a:solidFill>
              </a:rPr>
              <a:t>филогенеза, или каждая </a:t>
            </a:r>
            <a:r>
              <a:rPr lang="ru-RU" sz="2800" dirty="0">
                <a:solidFill>
                  <a:srgbClr val="49345F"/>
                </a:solidFill>
              </a:rPr>
              <a:t>особь в </a:t>
            </a:r>
            <a:r>
              <a:rPr lang="ru-RU" sz="2800" dirty="0">
                <a:solidFill>
                  <a:srgbClr val="49345F"/>
                </a:solidFill>
              </a:rPr>
              <a:t>своем индивидуальном </a:t>
            </a:r>
            <a:r>
              <a:rPr lang="ru-RU" sz="2800" dirty="0">
                <a:solidFill>
                  <a:srgbClr val="49345F"/>
                </a:solidFill>
              </a:rPr>
              <a:t>развитии (онтогенезе</a:t>
            </a:r>
            <a:r>
              <a:rPr lang="ru-RU" sz="2800" dirty="0">
                <a:solidFill>
                  <a:srgbClr val="49345F"/>
                </a:solidFill>
              </a:rPr>
              <a:t>) повторяет историю </a:t>
            </a:r>
            <a:r>
              <a:rPr lang="ru-RU" sz="2800" dirty="0">
                <a:solidFill>
                  <a:srgbClr val="49345F"/>
                </a:solidFill>
              </a:rPr>
              <a:t>развития </a:t>
            </a:r>
            <a:r>
              <a:rPr lang="ru-RU" sz="2800" dirty="0">
                <a:solidFill>
                  <a:srgbClr val="49345F"/>
                </a:solidFill>
              </a:rPr>
              <a:t>вида (</a:t>
            </a:r>
            <a:r>
              <a:rPr lang="ru-RU" sz="2800" u="sng" dirty="0">
                <a:solidFill>
                  <a:srgbClr val="49345F"/>
                </a:solidFill>
              </a:rPr>
              <a:t>филогенез)</a:t>
            </a:r>
            <a:r>
              <a:rPr lang="ru-RU" sz="2800" dirty="0">
                <a:solidFill>
                  <a:srgbClr val="49345F"/>
                </a:solidFill>
              </a:rPr>
              <a:t>, к </a:t>
            </a:r>
            <a:r>
              <a:rPr lang="ru-RU" sz="2800" dirty="0">
                <a:solidFill>
                  <a:srgbClr val="49345F"/>
                </a:solidFill>
              </a:rPr>
              <a:t>которому она </a:t>
            </a:r>
            <a:r>
              <a:rPr lang="ru-RU" sz="2800" dirty="0">
                <a:solidFill>
                  <a:srgbClr val="49345F"/>
                </a:solidFill>
              </a:rPr>
              <a:t>принадлежит </a:t>
            </a:r>
            <a:endParaRPr lang="ru-RU" sz="2800" dirty="0">
              <a:solidFill>
                <a:srgbClr val="49345F"/>
              </a:solidFill>
            </a:endParaRPr>
          </a:p>
          <a:p>
            <a:r>
              <a:rPr lang="ru-RU" sz="2800" dirty="0">
                <a:solidFill>
                  <a:srgbClr val="49345F"/>
                </a:solidFill>
              </a:rPr>
              <a:t>(</a:t>
            </a:r>
            <a:r>
              <a:rPr lang="ru-RU" sz="2800" dirty="0">
                <a:solidFill>
                  <a:srgbClr val="49345F"/>
                </a:solidFill>
              </a:rPr>
              <a:t>Э. </a:t>
            </a:r>
            <a:r>
              <a:rPr lang="ru-RU" sz="2800" dirty="0" err="1">
                <a:solidFill>
                  <a:srgbClr val="49345F"/>
                </a:solidFill>
              </a:rPr>
              <a:t>Геккель,Ф</a:t>
            </a:r>
            <a:r>
              <a:rPr lang="ru-RU" sz="2800" dirty="0">
                <a:solidFill>
                  <a:srgbClr val="49345F"/>
                </a:solidFill>
              </a:rPr>
              <a:t>. Мюллер, 1866 г</a:t>
            </a:r>
            <a:r>
              <a:rPr lang="ru-RU" sz="2800" dirty="0">
                <a:solidFill>
                  <a:srgbClr val="49345F"/>
                </a:solidFill>
              </a:rPr>
              <a:t>.).</a:t>
            </a:r>
            <a:endParaRPr lang="ru-RU" sz="2800" dirty="0">
              <a:solidFill>
                <a:srgbClr val="49345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76166"/>
            <a:ext cx="3689573" cy="442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Вертикальный свиток 12"/>
          <p:cNvSpPr/>
          <p:nvPr/>
        </p:nvSpPr>
        <p:spPr>
          <a:xfrm>
            <a:off x="-44878" y="491426"/>
            <a:ext cx="5832648" cy="640775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9928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49345F"/>
                </a:solidFill>
              </a:rPr>
              <a:t>А</a:t>
            </a:r>
            <a:r>
              <a:rPr lang="ru-RU" sz="2800" b="1" dirty="0">
                <a:solidFill>
                  <a:srgbClr val="49345F"/>
                </a:solidFill>
              </a:rPr>
              <a:t>. Н. </a:t>
            </a:r>
            <a:r>
              <a:rPr lang="ru-RU" sz="2800" b="1" dirty="0" err="1">
                <a:solidFill>
                  <a:srgbClr val="49345F"/>
                </a:solidFill>
              </a:rPr>
              <a:t>Северцов</a:t>
            </a:r>
            <a:r>
              <a:rPr lang="ru-RU" sz="2800" b="1" dirty="0">
                <a:solidFill>
                  <a:srgbClr val="49345F"/>
                </a:solidFill>
              </a:rPr>
              <a:t> дополнил </a:t>
            </a:r>
          </a:p>
          <a:p>
            <a:pPr algn="ctr"/>
            <a:r>
              <a:rPr lang="ru-RU" sz="2800" b="1" dirty="0">
                <a:solidFill>
                  <a:srgbClr val="49345F"/>
                </a:solidFill>
              </a:rPr>
              <a:t>биогенетический закон:</a:t>
            </a:r>
          </a:p>
          <a:p>
            <a:r>
              <a:rPr lang="ru-RU" sz="2800" dirty="0">
                <a:solidFill>
                  <a:srgbClr val="49345F"/>
                </a:solidFill>
              </a:rPr>
              <a:t>1) в онтогенезе обычно повторяется строение не взрослых стадий предков, а их зародышей;</a:t>
            </a:r>
          </a:p>
          <a:p>
            <a:r>
              <a:rPr lang="ru-RU" sz="2800" dirty="0">
                <a:solidFill>
                  <a:srgbClr val="49345F"/>
                </a:solidFill>
              </a:rPr>
              <a:t>2) в онтогенезе могут возникать специальные приспособления к тем условиям, в которых развиваются зародыши;</a:t>
            </a:r>
          </a:p>
          <a:p>
            <a:r>
              <a:rPr lang="ru-RU" sz="2800" dirty="0">
                <a:solidFill>
                  <a:srgbClr val="49345F"/>
                </a:solidFill>
              </a:rPr>
              <a:t>3) у эмбрионов могут возникать мутации, которые дальше изменяют признаки взрослого животного.</a:t>
            </a:r>
          </a:p>
          <a:p>
            <a:endParaRPr lang="ru-RU" sz="3200" dirty="0">
              <a:solidFill>
                <a:srgbClr val="49345F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4379" y="-27639"/>
            <a:ext cx="8928992" cy="6682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651" y="574685"/>
            <a:ext cx="6233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9345F"/>
                </a:solidFill>
              </a:rPr>
              <a:t>Изучаются ископаемые остатки вымерших организмов, обнаруживается их сходство и отличие с современными организмами. </a:t>
            </a:r>
            <a:r>
              <a:rPr lang="ru-RU" sz="2400" b="1" dirty="0">
                <a:solidFill>
                  <a:srgbClr val="49345F"/>
                </a:solidFill>
              </a:rPr>
              <a:t>1.Переходные формы</a:t>
            </a:r>
          </a:p>
          <a:p>
            <a:r>
              <a:rPr lang="ru-RU" sz="2400" b="1" dirty="0">
                <a:solidFill>
                  <a:srgbClr val="49345F"/>
                </a:solidFill>
              </a:rPr>
              <a:t> </a:t>
            </a:r>
            <a:r>
              <a:rPr lang="ru-RU" sz="2400" dirty="0">
                <a:solidFill>
                  <a:srgbClr val="49345F"/>
                </a:solidFill>
              </a:rPr>
              <a:t>Реконструированные по остаткам костей первые млекопитающие:</a:t>
            </a:r>
          </a:p>
          <a:p>
            <a:r>
              <a:rPr lang="ru-RU" dirty="0">
                <a:solidFill>
                  <a:srgbClr val="49345F"/>
                </a:solidFill>
              </a:rPr>
              <a:t> </a:t>
            </a:r>
            <a:endParaRPr lang="ru-RU" dirty="0">
              <a:solidFill>
                <a:srgbClr val="49345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80" y="3385914"/>
            <a:ext cx="3127919" cy="25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599" y="572600"/>
            <a:ext cx="2637461" cy="281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39290"/>
            <a:ext cx="65405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9345F"/>
                </a:solidFill>
              </a:rPr>
              <a:t>Палеонтологические доказательства</a:t>
            </a:r>
          </a:p>
          <a:p>
            <a:endParaRPr lang="ru-RU" dirty="0">
              <a:solidFill>
                <a:srgbClr val="49345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6095" y="2815014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49345F"/>
                </a:solidFill>
              </a:rPr>
              <a:t> </a:t>
            </a:r>
            <a:r>
              <a:rPr lang="ru-RU" sz="2800" b="1" i="1" dirty="0" err="1">
                <a:solidFill>
                  <a:srgbClr val="49345F"/>
                </a:solidFill>
              </a:rPr>
              <a:t>диметродон</a:t>
            </a:r>
            <a:r>
              <a:rPr lang="ru-RU" sz="2800" dirty="0">
                <a:solidFill>
                  <a:srgbClr val="49345F"/>
                </a:solidFill>
              </a:rPr>
              <a:t>,</a:t>
            </a:r>
            <a:endParaRPr lang="ru-RU" sz="2800" dirty="0">
              <a:solidFill>
                <a:srgbClr val="4934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3335645"/>
            <a:ext cx="27178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9345F"/>
                </a:solidFill>
              </a:rPr>
              <a:t> Окаменевший отпечаток </a:t>
            </a:r>
            <a:r>
              <a:rPr lang="ru-RU" sz="2800" b="1" i="1" dirty="0">
                <a:solidFill>
                  <a:srgbClr val="49345F"/>
                </a:solidFill>
              </a:rPr>
              <a:t>археоптерикса</a:t>
            </a:r>
            <a:r>
              <a:rPr lang="ru-RU" sz="2800" dirty="0">
                <a:solidFill>
                  <a:srgbClr val="49345F"/>
                </a:solidFill>
              </a:rPr>
              <a:t> </a:t>
            </a:r>
            <a:r>
              <a:rPr lang="ru-RU" sz="2400" dirty="0">
                <a:solidFill>
                  <a:srgbClr val="49345F"/>
                </a:solidFill>
              </a:rPr>
              <a:t>переходной</a:t>
            </a:r>
          </a:p>
          <a:p>
            <a:r>
              <a:rPr lang="ru-RU" sz="2400" dirty="0">
                <a:solidFill>
                  <a:srgbClr val="49345F"/>
                </a:solidFill>
              </a:rPr>
              <a:t>формы между </a:t>
            </a:r>
            <a:r>
              <a:rPr lang="ru-RU" sz="2400" dirty="0" err="1">
                <a:solidFill>
                  <a:srgbClr val="49345F"/>
                </a:solidFill>
              </a:rPr>
              <a:t>пресмыкающими</a:t>
            </a:r>
            <a:endParaRPr lang="ru-RU" sz="2400" dirty="0">
              <a:solidFill>
                <a:srgbClr val="49345F"/>
              </a:solidFill>
            </a:endParaRPr>
          </a:p>
          <a:p>
            <a:r>
              <a:rPr lang="ru-RU" sz="2400" dirty="0">
                <a:solidFill>
                  <a:srgbClr val="49345F"/>
                </a:solidFill>
              </a:rPr>
              <a:t>и птицами</a:t>
            </a:r>
          </a:p>
          <a:p>
            <a:r>
              <a:rPr lang="ru-RU" sz="2400" dirty="0">
                <a:solidFill>
                  <a:srgbClr val="49345F"/>
                </a:solidFill>
              </a:rPr>
              <a:t> (150 млн лет назад)</a:t>
            </a:r>
            <a:endParaRPr lang="ru-RU" sz="2400" dirty="0">
              <a:solidFill>
                <a:srgbClr val="49345F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103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7" y="49411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97" y="142781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9345F"/>
                </a:solidFill>
              </a:rPr>
              <a:t>2.</a:t>
            </a:r>
            <a:r>
              <a:rPr lang="ru-RU" sz="3200" b="1" dirty="0">
                <a:solidFill>
                  <a:srgbClr val="49345F"/>
                </a:solidFill>
              </a:rPr>
              <a:t>филогенетические ряды </a:t>
            </a:r>
            <a:r>
              <a:rPr lang="ru-RU" sz="2800" dirty="0">
                <a:solidFill>
                  <a:srgbClr val="49345F"/>
                </a:solidFill>
              </a:rPr>
              <a:t>(ряды видов, последовательно заменяющие друг друга).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822"/>
            <a:ext cx="5751450" cy="452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7129" y="1096888"/>
            <a:ext cx="3707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9345F"/>
                </a:solidFill>
              </a:rPr>
              <a:t> </a:t>
            </a:r>
            <a:r>
              <a:rPr lang="ru-RU" sz="2800" b="1" dirty="0">
                <a:solidFill>
                  <a:srgbClr val="49345F"/>
                </a:solidFill>
              </a:rPr>
              <a:t>Эволюция </a:t>
            </a:r>
            <a:r>
              <a:rPr lang="ru-RU" sz="2800" b="1" dirty="0">
                <a:solidFill>
                  <a:srgbClr val="49345F"/>
                </a:solidFill>
              </a:rPr>
              <a:t>лошади</a:t>
            </a:r>
            <a:r>
              <a:rPr lang="ru-RU" sz="2800" b="1" dirty="0">
                <a:solidFill>
                  <a:srgbClr val="49345F"/>
                </a:solidFill>
              </a:rPr>
              <a:t>. </a:t>
            </a:r>
            <a:r>
              <a:rPr lang="ru-RU" sz="2800" dirty="0">
                <a:solidFill>
                  <a:srgbClr val="49345F"/>
                </a:solidFill>
              </a:rPr>
              <a:t>Древние предки были размером </a:t>
            </a:r>
            <a:r>
              <a:rPr lang="ru-RU" sz="2800" dirty="0">
                <a:solidFill>
                  <a:srgbClr val="49345F"/>
                </a:solidFill>
              </a:rPr>
              <a:t>с лисицу, с четырехпалыми передними </a:t>
            </a:r>
            <a:r>
              <a:rPr lang="ru-RU" sz="2800" dirty="0">
                <a:solidFill>
                  <a:srgbClr val="49345F"/>
                </a:solidFill>
              </a:rPr>
              <a:t>конечностями, трехпалыми </a:t>
            </a:r>
            <a:r>
              <a:rPr lang="ru-RU" sz="2800" dirty="0">
                <a:solidFill>
                  <a:srgbClr val="49345F"/>
                </a:solidFill>
              </a:rPr>
              <a:t>задними и зубами травоядного типа. </a:t>
            </a:r>
          </a:p>
        </p:txBody>
      </p:sp>
    </p:spTree>
    <p:extLst>
      <p:ext uri="{BB962C8B-B14F-4D97-AF65-F5344CB8AC3E}">
        <p14:creationId xmlns:p14="http://schemas.microsoft.com/office/powerpoint/2010/main" val="22740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924800" cy="1771650"/>
          </a:xfrm>
        </p:spPr>
        <p:txBody>
          <a:bodyPr/>
          <a:lstStyle/>
          <a:p>
            <a:r>
              <a:rPr lang="ru-RU" sz="3200" b="1" dirty="0" smtClean="0"/>
              <a:t>Направления макроэволюции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635" y="1918701"/>
            <a:ext cx="5004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9345F"/>
                </a:solidFill>
              </a:rPr>
              <a:t>Возрастание приспособленности организмов к окружающей среде (по А. Н. </a:t>
            </a:r>
            <a:r>
              <a:rPr lang="ru-RU" sz="2400" dirty="0" err="1">
                <a:solidFill>
                  <a:srgbClr val="49345F"/>
                </a:solidFill>
              </a:rPr>
              <a:t>Северцову</a:t>
            </a:r>
            <a:r>
              <a:rPr lang="ru-RU" sz="2400" dirty="0">
                <a:solidFill>
                  <a:srgbClr val="49345F"/>
                </a:solidFill>
              </a:rPr>
              <a:t>):</a:t>
            </a:r>
          </a:p>
          <a:p>
            <a:r>
              <a:rPr lang="ru-RU" sz="2400" dirty="0">
                <a:solidFill>
                  <a:srgbClr val="49345F"/>
                </a:solidFill>
              </a:rPr>
              <a:t>1.увеличение численности;</a:t>
            </a:r>
          </a:p>
          <a:p>
            <a:r>
              <a:rPr lang="ru-RU" sz="2400" dirty="0">
                <a:solidFill>
                  <a:srgbClr val="49345F"/>
                </a:solidFill>
              </a:rPr>
              <a:t>2.расширение ареала;</a:t>
            </a:r>
          </a:p>
          <a:p>
            <a:r>
              <a:rPr lang="ru-RU" sz="2400" dirty="0">
                <a:solidFill>
                  <a:srgbClr val="49345F"/>
                </a:solidFill>
              </a:rPr>
              <a:t>3.прогрессивная дифференциация — увеличение числа систематических групп, составляющих данный таксон (группу)</a:t>
            </a:r>
            <a:endParaRPr lang="ru-RU" sz="2400" dirty="0">
              <a:solidFill>
                <a:srgbClr val="49345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5" y="780640"/>
            <a:ext cx="375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9345F"/>
                </a:solidFill>
              </a:rPr>
              <a:t>Биологический прогресс</a:t>
            </a:r>
            <a:endParaRPr lang="ru-RU" sz="3600" b="1" dirty="0">
              <a:solidFill>
                <a:srgbClr val="49345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7683" y="1946991"/>
            <a:ext cx="4283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9345F"/>
                </a:solidFill>
              </a:rPr>
              <a:t>Снижение приспособленности</a:t>
            </a:r>
          </a:p>
          <a:p>
            <a:r>
              <a:rPr lang="ru-RU" sz="2400" dirty="0">
                <a:solidFill>
                  <a:srgbClr val="49345F"/>
                </a:solidFill>
              </a:rPr>
              <a:t> </a:t>
            </a:r>
            <a:r>
              <a:rPr lang="ru-RU" sz="2400" dirty="0">
                <a:solidFill>
                  <a:srgbClr val="49345F"/>
                </a:solidFill>
              </a:rPr>
              <a:t>к </a:t>
            </a:r>
            <a:r>
              <a:rPr lang="ru-RU" sz="2400" dirty="0">
                <a:solidFill>
                  <a:srgbClr val="49345F"/>
                </a:solidFill>
              </a:rPr>
              <a:t>окружающей среде</a:t>
            </a:r>
            <a:r>
              <a:rPr lang="ru-RU" sz="2400" dirty="0">
                <a:solidFill>
                  <a:srgbClr val="49345F"/>
                </a:solidFill>
              </a:rPr>
              <a:t>:</a:t>
            </a:r>
          </a:p>
          <a:p>
            <a:r>
              <a:rPr lang="ru-RU" sz="2400" dirty="0">
                <a:solidFill>
                  <a:srgbClr val="49345F"/>
                </a:solidFill>
              </a:rPr>
              <a:t>1.снижение </a:t>
            </a:r>
            <a:r>
              <a:rPr lang="ru-RU" sz="2400" dirty="0">
                <a:solidFill>
                  <a:srgbClr val="49345F"/>
                </a:solidFill>
              </a:rPr>
              <a:t>численности;</a:t>
            </a:r>
          </a:p>
          <a:p>
            <a:r>
              <a:rPr lang="ru-RU" sz="2400" dirty="0">
                <a:solidFill>
                  <a:srgbClr val="49345F"/>
                </a:solidFill>
              </a:rPr>
              <a:t>2.сужение </a:t>
            </a:r>
            <a:r>
              <a:rPr lang="ru-RU" sz="2400" dirty="0">
                <a:solidFill>
                  <a:srgbClr val="49345F"/>
                </a:solidFill>
              </a:rPr>
              <a:t>ареала;</a:t>
            </a:r>
          </a:p>
          <a:p>
            <a:r>
              <a:rPr lang="ru-RU" sz="2400" dirty="0">
                <a:solidFill>
                  <a:srgbClr val="49345F"/>
                </a:solidFill>
              </a:rPr>
              <a:t>3.постепенное </a:t>
            </a:r>
            <a:r>
              <a:rPr lang="ru-RU" sz="2400" dirty="0">
                <a:solidFill>
                  <a:srgbClr val="49345F"/>
                </a:solidFill>
              </a:rPr>
              <a:t>или быстрое уменьшение видового</a:t>
            </a:r>
          </a:p>
          <a:p>
            <a:r>
              <a:rPr lang="ru-RU" sz="2400" dirty="0">
                <a:solidFill>
                  <a:srgbClr val="49345F"/>
                </a:solidFill>
              </a:rPr>
              <a:t>многообразия группы может привести к </a:t>
            </a:r>
            <a:r>
              <a:rPr lang="ru-RU" sz="2400" dirty="0">
                <a:solidFill>
                  <a:srgbClr val="49345F"/>
                </a:solidFill>
              </a:rPr>
              <a:t>вымиранию </a:t>
            </a:r>
            <a:endParaRPr lang="ru-RU" sz="2400" dirty="0">
              <a:solidFill>
                <a:srgbClr val="49345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824934"/>
            <a:ext cx="367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9345F"/>
                </a:solidFill>
              </a:rPr>
              <a:t>Биологический регресс</a:t>
            </a:r>
            <a:endParaRPr lang="ru-RU" sz="3600" b="1" dirty="0">
              <a:solidFill>
                <a:srgbClr val="49345F"/>
              </a:solidFill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563888" y="536902"/>
            <a:ext cx="1944216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DD9C3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1829103"/>
            <a:ext cx="4896544" cy="3875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DD9C3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1888353"/>
            <a:ext cx="4139952" cy="42120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DD9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342</Words>
  <Application>Microsoft Office PowerPoint</Application>
  <PresentationFormat>Экран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1_Celebration</vt:lpstr>
      <vt:lpstr>2_Celebration</vt:lpstr>
      <vt:lpstr>3_Celebration</vt:lpstr>
      <vt:lpstr>4_Celebration</vt:lpstr>
      <vt:lpstr>Celebration</vt:lpstr>
      <vt:lpstr>5_Celebration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макроэволюции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2013-01-15T22:01:02Z</dcterms:created>
  <dcterms:modified xsi:type="dcterms:W3CDTF">2013-01-15T22:08:05Z</dcterms:modified>
</cp:coreProperties>
</file>