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6" r:id="rId3"/>
    <p:sldId id="266" r:id="rId4"/>
    <p:sldId id="267" r:id="rId5"/>
    <p:sldId id="261" r:id="rId6"/>
    <p:sldId id="271" r:id="rId7"/>
    <p:sldId id="281" r:id="rId8"/>
    <p:sldId id="268" r:id="rId9"/>
    <p:sldId id="280" r:id="rId10"/>
    <p:sldId id="270" r:id="rId11"/>
    <p:sldId id="262" r:id="rId12"/>
    <p:sldId id="276" r:id="rId13"/>
    <p:sldId id="277" r:id="rId14"/>
    <p:sldId id="278" r:id="rId15"/>
    <p:sldId id="279" r:id="rId16"/>
    <p:sldId id="272" r:id="rId17"/>
    <p:sldId id="273" r:id="rId18"/>
    <p:sldId id="286" r:id="rId19"/>
    <p:sldId id="275" r:id="rId20"/>
    <p:sldId id="285" r:id="rId21"/>
    <p:sldId id="283" r:id="rId22"/>
    <p:sldId id="274" r:id="rId23"/>
    <p:sldId id="284" r:id="rId24"/>
    <p:sldId id="292" r:id="rId25"/>
    <p:sldId id="289" r:id="rId26"/>
    <p:sldId id="290" r:id="rId27"/>
    <p:sldId id="259" r:id="rId28"/>
    <p:sldId id="287" r:id="rId29"/>
    <p:sldId id="269" r:id="rId30"/>
    <p:sldId id="288" r:id="rId31"/>
    <p:sldId id="291" r:id="rId32"/>
    <p:sldId id="263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3060D58-B62B-48B2-81BA-3FCEBCDE97EC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DC6F396-56D7-4872-B685-7547B4942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060D58-B62B-48B2-81BA-3FCEBCDE97EC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C6F396-56D7-4872-B685-7547B4942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3060D58-B62B-48B2-81BA-3FCEBCDE97EC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DC6F396-56D7-4872-B685-7547B4942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060D58-B62B-48B2-81BA-3FCEBCDE97EC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C6F396-56D7-4872-B685-7547B4942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3060D58-B62B-48B2-81BA-3FCEBCDE97EC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8DC6F396-56D7-4872-B685-7547B4942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060D58-B62B-48B2-81BA-3FCEBCDE97EC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C6F396-56D7-4872-B685-7547B4942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060D58-B62B-48B2-81BA-3FCEBCDE97EC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C6F396-56D7-4872-B685-7547B4942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060D58-B62B-48B2-81BA-3FCEBCDE97EC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C6F396-56D7-4872-B685-7547B4942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3060D58-B62B-48B2-81BA-3FCEBCDE97EC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C6F396-56D7-4872-B685-7547B4942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060D58-B62B-48B2-81BA-3FCEBCDE97EC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C6F396-56D7-4872-B685-7547B4942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060D58-B62B-48B2-81BA-3FCEBCDE97EC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C6F396-56D7-4872-B685-7547B49427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3060D58-B62B-48B2-81BA-3FCEBCDE97EC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DC6F396-56D7-4872-B685-7547B4942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Поток энергии и </a:t>
            </a:r>
            <a:r>
              <a:rPr lang="ru-RU" smtClean="0"/>
              <a:t>цепи питания</a:t>
            </a:r>
            <a:endParaRPr lang="ru-RU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5979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Правило 10 %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 основная часть потребляемой с пищей энергии идет у животных на поддержание их жизнедеятельности и лишь сравнительно небольшая – на построение тела, рост и размножение. Иными словами, большая часть энергии при переходе из одного звена пищевой цепи в другое теряется, так как к следующему потребителю может поступить лишь та энергия, которая заключается в массе поедаемого организма. По грубым подсчетам, эти потери составляют около 90 % при каждом акте передачи энергии через трофическую цепь. </a:t>
            </a:r>
          </a:p>
        </p:txBody>
      </p:sp>
    </p:spTree>
    <p:extLst>
      <p:ext uri="{BB962C8B-B14F-4D97-AF65-F5344CB8AC3E}">
        <p14:creationId xmlns="" xmlns:p14="http://schemas.microsoft.com/office/powerpoint/2010/main" val="867139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717032"/>
            <a:ext cx="84969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Однако в реальных условиях в экосистемах различные цепи питания перекрещиваются между собой, образуя разветвленные сети. Почти все животные, за исключением редких специализированных видов, используют разнообразные источники пищи. Поэтому при выпадении одного звена в цепи не происходит нарушения в системе. Чем больше видовое разнообразие и богаче пищевые сети, тем устойчивее биоценоз.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60688"/>
          </a:xfrm>
        </p:spPr>
        <p:txBody>
          <a:bodyPr/>
          <a:lstStyle/>
          <a:p>
            <a:r>
              <a:rPr lang="ru-RU" dirty="0" smtClean="0"/>
              <a:t>Пищевые сети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124744"/>
            <a:ext cx="3960440" cy="2521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1799"/>
            <a:ext cx="3300714" cy="2560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15124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Первичная продукция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Скорость, с которой продуценты экосистемы фиксируют солнечную энергию в химических связях синтезируемого органического вещества, определяет продуктивность сообществ. </a:t>
            </a:r>
            <a:r>
              <a:rPr lang="ru-RU" dirty="0">
                <a:solidFill>
                  <a:srgbClr val="C00000"/>
                </a:solidFill>
              </a:rPr>
              <a:t>Органическую массу, создаваемую растениями за единицу времени, называют первичной продукцией  сообщества. </a:t>
            </a:r>
            <a:r>
              <a:rPr lang="ru-RU" dirty="0"/>
              <a:t>Продукцию выражают количественно в сырой или сухой массе растений либо в энергетических единицах – эквивалентном числе джоулей.</a:t>
            </a:r>
          </a:p>
        </p:txBody>
      </p:sp>
    </p:spTree>
    <p:extLst>
      <p:ext uri="{BB962C8B-B14F-4D97-AF65-F5344CB8AC3E}">
        <p14:creationId xmlns="" xmlns:p14="http://schemas.microsoft.com/office/powerpoint/2010/main" val="843224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Первичная продукция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8507288" cy="4525963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Валовая первичная продукция   – количество вещества, создаваемого растениями за единицу времени при данной скорости фотосинтеза. </a:t>
            </a:r>
            <a:r>
              <a:rPr lang="ru-RU" sz="2400" dirty="0"/>
              <a:t>Часть этой продукции идет на поддержание жизнедеятельности самих растений (траты на дыхание). Эта часть может быть достаточно большой. В тропических лесах и зрелых лесах умеренного пояса она составляет от 40 до 70 % валовой продукции. Планктонные водоросли используют на метаболизм около 40 % фиксируемой энергии. Такого же порядка траты на дыхание у большинства сельскохозяйственных культур. </a:t>
            </a:r>
            <a:r>
              <a:rPr lang="ru-RU" sz="2400" dirty="0">
                <a:solidFill>
                  <a:srgbClr val="C00000"/>
                </a:solidFill>
              </a:rPr>
              <a:t>Оставшаяся часть созданной органической массы характеризует чистую первичную продукцию,  которая представляет собой величину прироста растений. </a:t>
            </a:r>
            <a:r>
              <a:rPr lang="ru-RU" sz="2400" dirty="0"/>
              <a:t>Чистая первичная продукция – это энергетический резерв для </a:t>
            </a:r>
            <a:r>
              <a:rPr lang="ru-RU" sz="2400" dirty="0" err="1"/>
              <a:t>консументов</a:t>
            </a:r>
            <a:r>
              <a:rPr lang="ru-RU" sz="2400" dirty="0"/>
              <a:t> и </a:t>
            </a:r>
            <a:r>
              <a:rPr lang="ru-RU" sz="2400" dirty="0" err="1"/>
              <a:t>редуцентов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93207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Вторичная продукция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Перерабатываясь </a:t>
            </a:r>
            <a:r>
              <a:rPr lang="ru-RU" dirty="0"/>
              <a:t>в цепях питания, она идет на пополнение массы гетеротрофных организмов. Прирост за единицу времени массы </a:t>
            </a:r>
            <a:r>
              <a:rPr lang="ru-RU" dirty="0" err="1"/>
              <a:t>консументов</a:t>
            </a:r>
            <a:r>
              <a:rPr lang="ru-RU" dirty="0"/>
              <a:t> – это вторичная продукция  сообщества. Вторичную продукцию вычисляют отдельно для каждого трофического уровня, так как прирост массы на каждом из них происходит за счет энергии, поступающей с предыдущего.</a:t>
            </a:r>
          </a:p>
        </p:txBody>
      </p:sp>
    </p:spTree>
    <p:extLst>
      <p:ext uri="{BB962C8B-B14F-4D97-AF65-F5344CB8AC3E}">
        <p14:creationId xmlns="" xmlns:p14="http://schemas.microsoft.com/office/powerpoint/2010/main" val="2302743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9672" y="2636911"/>
            <a:ext cx="64211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Экологические пирамиды</a:t>
            </a:r>
            <a:endParaRPr lang="ru-RU" sz="4400" dirty="0"/>
          </a:p>
        </p:txBody>
      </p:sp>
    </p:spTree>
    <p:extLst>
      <p:ext uri="{BB962C8B-B14F-4D97-AF65-F5344CB8AC3E}">
        <p14:creationId xmlns="" xmlns:p14="http://schemas.microsoft.com/office/powerpoint/2010/main" val="2702569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Пирамиды биомассы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501008"/>
            <a:ext cx="8229600" cy="1612776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sz="2400" dirty="0"/>
              <a:t>Пирамиды биомассы в некоторых биоценозах (по Ф. </a:t>
            </a:r>
            <a:r>
              <a:rPr lang="ru-RU" sz="2400" dirty="0" err="1"/>
              <a:t>Дре</a:t>
            </a:r>
            <a:r>
              <a:rPr lang="ru-RU" sz="2400" dirty="0"/>
              <a:t>, 1976): П – продуценты; РК – растительноядные </a:t>
            </a:r>
            <a:r>
              <a:rPr lang="ru-RU" sz="2400" dirty="0" err="1"/>
              <a:t>консументы</a:t>
            </a:r>
            <a:r>
              <a:rPr lang="ru-RU" sz="2400" dirty="0"/>
              <a:t>; ПК – плотоядные </a:t>
            </a:r>
            <a:r>
              <a:rPr lang="ru-RU" sz="2400" dirty="0" err="1"/>
              <a:t>консументы</a:t>
            </a:r>
            <a:r>
              <a:rPr lang="ru-RU" sz="2400" dirty="0"/>
              <a:t>; Ф – фитопланктон; 3 – зоопланктон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7247057" cy="1843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14708" y="5157192"/>
            <a:ext cx="6840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Под биомассой  понимают суммарную массу организмов данной группы или всего сообщества в целом.</a:t>
            </a:r>
          </a:p>
        </p:txBody>
      </p:sp>
    </p:spTree>
    <p:extLst>
      <p:ext uri="{BB962C8B-B14F-4D97-AF65-F5344CB8AC3E}">
        <p14:creationId xmlns="" xmlns:p14="http://schemas.microsoft.com/office/powerpoint/2010/main" val="26194786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В большинстве наземных экосистем действует </a:t>
            </a:r>
            <a:r>
              <a:rPr lang="ru-RU" dirty="0" smtClean="0"/>
              <a:t>правило </a:t>
            </a:r>
            <a:r>
              <a:rPr lang="ru-RU" dirty="0"/>
              <a:t>пирамиды биомасс,  т. е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. суммарная масса растений оказывается больше, чем биомасса всех фитофагов и травоядных, а масса тех, в свою очередь, превышает массу всех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хищников</a:t>
            </a:r>
          </a:p>
          <a:p>
            <a:r>
              <a:rPr lang="ru-RU" dirty="0">
                <a:solidFill>
                  <a:srgbClr val="C00000"/>
                </a:solidFill>
              </a:rPr>
              <a:t>Для океана правило пирамиды биомасс недействительно (пирамида имеет перевернутый вид)</a:t>
            </a:r>
            <a:r>
              <a:rPr lang="ru-RU" dirty="0"/>
              <a:t>. На высших трофических уровнях преобладает тенденция к накоплению биомассы, так как длительность жизни крупных хищников велика, скорость оборота их генераций, наоборот, мала и в их телах задерживается значительная часть вещества, поступающего по цепям питания.</a:t>
            </a:r>
          </a:p>
        </p:txBody>
      </p:sp>
    </p:spTree>
    <p:extLst>
      <p:ext uri="{BB962C8B-B14F-4D97-AF65-F5344CB8AC3E}">
        <p14:creationId xmlns="" xmlns:p14="http://schemas.microsoft.com/office/powerpoint/2010/main" val="33966232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Пирамида биомасс океана.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56792"/>
            <a:ext cx="6005166" cy="5067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181795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Пирамиды продукции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правила пирамиды продукции:  </a:t>
            </a:r>
            <a:r>
              <a:rPr lang="ru-RU" dirty="0">
                <a:solidFill>
                  <a:srgbClr val="C00000"/>
                </a:solidFill>
              </a:rPr>
              <a:t>на каждом предыдущем трофическом уровне количество биомассы, создаваемой за единицу времени, больше, чем на последующем. </a:t>
            </a:r>
          </a:p>
        </p:txBody>
      </p:sp>
    </p:spTree>
    <p:extLst>
      <p:ext uri="{BB962C8B-B14F-4D97-AF65-F5344CB8AC3E}">
        <p14:creationId xmlns="" xmlns:p14="http://schemas.microsoft.com/office/powerpoint/2010/main" val="586947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7666889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118297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Пирамида продукции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3188" y="1609725"/>
            <a:ext cx="7047024" cy="484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277970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Пирамида чисел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0265"/>
            <a:ext cx="5902515" cy="4578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63794" y="1381771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Рассмотрите экологическую пирамиду численности и выявите закономерность. Почему численность организмов уменьшается при переходе с одного трофического уровня к другом</a:t>
            </a:r>
          </a:p>
        </p:txBody>
      </p:sp>
    </p:spTree>
    <p:extLst>
      <p:ext uri="{BB962C8B-B14F-4D97-AF65-F5344CB8AC3E}">
        <p14:creationId xmlns="" xmlns:p14="http://schemas.microsoft.com/office/powerpoint/2010/main" val="23170825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Пирамида чисел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556792"/>
            <a:ext cx="8064896" cy="4525963"/>
          </a:xfrm>
        </p:spPr>
        <p:txBody>
          <a:bodyPr>
            <a:noAutofit/>
          </a:bodyPr>
          <a:lstStyle/>
          <a:p>
            <a:r>
              <a:rPr lang="ru-RU" sz="2800" dirty="0"/>
              <a:t>В тех трофических цепях, где передача энергии происходит в основном через связи хищник – жертва, часто выдерживается правило пирамиды чисел:  </a:t>
            </a:r>
            <a:r>
              <a:rPr lang="ru-RU" sz="2800" dirty="0">
                <a:solidFill>
                  <a:srgbClr val="C00000"/>
                </a:solidFill>
              </a:rPr>
              <a:t>общее число особей, участвующих в цепях питания, с каждым звеном уменьшается</a:t>
            </a:r>
            <a:r>
              <a:rPr lang="ru-RU" sz="2800" dirty="0"/>
              <a:t>. Это связано с тем, что хищники, как правило, крупнее объектов своего питания и для поддержания биомассы одного хищника нужно несколько или много </a:t>
            </a:r>
            <a:r>
              <a:rPr lang="ru-RU" sz="2800" dirty="0" smtClean="0"/>
              <a:t>жертв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2113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Пирамида чисел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/>
              <a:t>Из этого правила могут быть и исключения – те редкие случаи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, когда более мелкие хищники живут за счет групповой охоты на крупных животных.</a:t>
            </a:r>
            <a:r>
              <a:rPr lang="ru-RU" dirty="0"/>
              <a:t> Правило пирамиды чисел было подмечено еще в 1927 г. Ч. Элтоном, который отметил также,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что оно неприменимо к цепям питания паразитов, размеры которых с каждым звеном уменьшаются, а число особей возрастает</a:t>
            </a:r>
          </a:p>
        </p:txBody>
      </p:sp>
    </p:spTree>
    <p:extLst>
      <p:ext uri="{BB962C8B-B14F-4D97-AF65-F5344CB8AC3E}">
        <p14:creationId xmlns="" xmlns:p14="http://schemas.microsoft.com/office/powerpoint/2010/main" val="11934779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Закрепление материала</a:t>
            </a: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37206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8841160" cy="57446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/>
              <a:t>	Укажите, какие цепи относятся к пастбищным, а какие к </a:t>
            </a:r>
            <a:r>
              <a:rPr lang="ru-RU" sz="2400" b="1" dirty="0" err="1" smtClean="0"/>
              <a:t>детритным</a:t>
            </a:r>
            <a:r>
              <a:rPr lang="ru-RU" sz="2400" b="1" dirty="0" smtClean="0"/>
              <a:t>. Обоснуйте свой ответ.</a:t>
            </a:r>
          </a:p>
          <a:p>
            <a:r>
              <a:rPr lang="ru-RU" sz="2400" dirty="0" smtClean="0"/>
              <a:t>Сосна  </a:t>
            </a:r>
            <a:r>
              <a:rPr lang="ru-RU" sz="2400" dirty="0"/>
              <a:t>→  тля  →  божья коровка  →  паук-крестовик  →  кукушка  →  ястреб</a:t>
            </a:r>
          </a:p>
          <a:p>
            <a:r>
              <a:rPr lang="ru-RU" sz="2400" dirty="0" smtClean="0"/>
              <a:t>Листовая </a:t>
            </a:r>
            <a:r>
              <a:rPr lang="ru-RU" sz="2400" dirty="0"/>
              <a:t>подстилка → Дождевой червь → Черный дрозд → Ястреб-перепелятник</a:t>
            </a:r>
          </a:p>
          <a:p>
            <a:r>
              <a:rPr lang="ru-RU" sz="2400" dirty="0" smtClean="0"/>
              <a:t>Мертвое </a:t>
            </a:r>
            <a:r>
              <a:rPr lang="ru-RU" sz="2400" dirty="0"/>
              <a:t>животное → Личинки падальных мух → Травяная лягушка → Обыкновенный </a:t>
            </a:r>
            <a:r>
              <a:rPr lang="ru-RU" sz="2400" dirty="0" smtClean="0"/>
              <a:t>уж</a:t>
            </a:r>
          </a:p>
          <a:p>
            <a:r>
              <a:rPr lang="ru-RU" sz="2400" dirty="0"/>
              <a:t>Фитопланктон  →  зоопланктон  →  </a:t>
            </a:r>
            <a:r>
              <a:rPr lang="ru-RU" sz="2400" dirty="0" err="1"/>
              <a:t>планктоядные</a:t>
            </a:r>
            <a:r>
              <a:rPr lang="ru-RU" sz="2400" dirty="0"/>
              <a:t> рыбы  →  хищные рыбы → морские птицы, ластоногие, китообразные</a:t>
            </a:r>
          </a:p>
          <a:p>
            <a:r>
              <a:rPr lang="ru-RU" sz="2400" dirty="0" smtClean="0"/>
              <a:t>Гумус </a:t>
            </a:r>
            <a:r>
              <a:rPr lang="ru-RU" sz="2400" dirty="0"/>
              <a:t>и детрит → Личинки ручейников → Хищные водные жуки → Рыбы </a:t>
            </a:r>
          </a:p>
          <a:p>
            <a:r>
              <a:rPr lang="ru-RU" sz="2400" dirty="0" smtClean="0"/>
              <a:t>Одноклеточные </a:t>
            </a:r>
            <a:r>
              <a:rPr lang="ru-RU" sz="2400" dirty="0"/>
              <a:t>водоросли → Ресничные инфузории → Коловратки → Хищные водные жуки → Рыбы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1989714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Составьте 2 цепи питания.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84784"/>
            <a:ext cx="5184572" cy="5236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422418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52137"/>
            <a:ext cx="6688055" cy="351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13602" y="4941168"/>
            <a:ext cx="62867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Что изображено на рисунках?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34937000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80728"/>
            <a:ext cx="4976970" cy="3434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4869160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Что в  </a:t>
            </a:r>
            <a:r>
              <a:rPr lang="ru-RU" sz="2400" dirty="0"/>
              <a:t>экологической пирамиде </a:t>
            </a:r>
            <a:r>
              <a:rPr lang="ru-RU" sz="2400" dirty="0" smtClean="0"/>
              <a:t>обозначено цифрами?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333487" y="5589240"/>
            <a:ext cx="55493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Назовите, кто в этой пирамиде является </a:t>
            </a:r>
          </a:p>
          <a:p>
            <a:r>
              <a:rPr lang="ru-RU" sz="2400" dirty="0" err="1" smtClean="0"/>
              <a:t>консументом</a:t>
            </a:r>
            <a:r>
              <a:rPr lang="ru-RU" sz="2400" dirty="0" smtClean="0"/>
              <a:t> 1 порядка, а кто  - второго?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3692446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087869"/>
            <a:ext cx="7776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Задача 1.</a:t>
            </a:r>
          </a:p>
          <a:p>
            <a:r>
              <a:rPr lang="ru-RU" sz="2400" dirty="0" smtClean="0"/>
              <a:t>В </a:t>
            </a:r>
            <a:r>
              <a:rPr lang="ru-RU" sz="2400" dirty="0"/>
              <a:t>лесном сообществе обитают: гусеницы, синицы, сосны, коршуны. Составьте пищевую цепь и назовите </a:t>
            </a:r>
            <a:r>
              <a:rPr lang="ru-RU" sz="2400" dirty="0" err="1"/>
              <a:t>консумента</a:t>
            </a:r>
            <a:r>
              <a:rPr lang="ru-RU" sz="2400" dirty="0"/>
              <a:t> второго порядка.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02432" y="3068960"/>
            <a:ext cx="77048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Задача 2.</a:t>
            </a:r>
          </a:p>
          <a:p>
            <a:r>
              <a:rPr lang="ru-RU" sz="2800" dirty="0" smtClean="0"/>
              <a:t>На </a:t>
            </a:r>
            <a:r>
              <a:rPr lang="ru-RU" sz="2800" dirty="0"/>
              <a:t>основании правила экологической пирамиды определите, сколько нужно планктона, что бы в море вырос один дельфин массой 300 кг, если цепь питания имеет вид: планктон, нехищные рыбы, хищные рыбы, дельфин.</a:t>
            </a:r>
          </a:p>
        </p:txBody>
      </p:sp>
    </p:spTree>
    <p:extLst>
      <p:ext uri="{BB962C8B-B14F-4D97-AF65-F5344CB8AC3E}">
        <p14:creationId xmlns="" xmlns:p14="http://schemas.microsoft.com/office/powerpoint/2010/main" val="869273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Передача энергии</a:t>
            </a:r>
            <a:br>
              <a:rPr lang="ru-RU" dirty="0" smtClean="0"/>
            </a:br>
            <a:r>
              <a:rPr lang="ru-RU" dirty="0" smtClean="0"/>
              <a:t> через пищевые связи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72816"/>
            <a:ext cx="8229600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Вся </a:t>
            </a:r>
            <a:r>
              <a:rPr lang="ru-RU" dirty="0"/>
              <a:t>жизнь на Земле существует за счет энергии солнечного излучения, которая переводится фотосинтезирующими организмами в химические связи органических соединений. </a:t>
            </a:r>
            <a:r>
              <a:rPr lang="ru-RU" dirty="0" smtClean="0"/>
              <a:t>Гетеротрофы </a:t>
            </a:r>
            <a:r>
              <a:rPr lang="ru-RU" dirty="0"/>
              <a:t>получают энергию с пищей. Все живые существа являются объектами питания других, т. е. связаны между собой энергетическими отношениями. Пищевые связи в сообществах – это механизмы передачи энергии от одного организма к </a:t>
            </a:r>
            <a:r>
              <a:rPr lang="ru-RU" dirty="0" smtClean="0"/>
              <a:t>другому.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869377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124744"/>
            <a:ext cx="78306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</a:t>
            </a:r>
            <a:r>
              <a:rPr lang="ru-RU" sz="2400" dirty="0"/>
              <a:t>. На основании правила экологической пирамиды определите, сколько нужно зерна, чтобы в лесу вырос один филин массой 3.5 кг, если цепь питания имеет вид: зерно злаков -&gt; мышь -&gt; полевка -&gt; хорек -&gt; филин. </a:t>
            </a:r>
          </a:p>
          <a:p>
            <a:endParaRPr lang="ru-RU" sz="2400" dirty="0"/>
          </a:p>
          <a:p>
            <a:r>
              <a:rPr lang="ru-RU" sz="2400" dirty="0"/>
              <a:t>2.На основании правила экологической пирамиды определите, сколько орлов может вырасти при наличии 100 т злаковых растений, если цепь питания имеет вид: злаки -&gt; кузнечики-&gt; лягушки-&gt; змеи-&gt; орел. 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8064918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196752"/>
            <a:ext cx="76328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3.На основании правила экологической пирамиды определите, сколько орлов может вырасти при наличии 100 т злаковых растений, если цепь питания имеет вид: злаки -&gt; кузнечики-&gt; насекомоядные птицы-&gt; орел. </a:t>
            </a:r>
          </a:p>
          <a:p>
            <a:endParaRPr lang="ru-RU" sz="2400" dirty="0"/>
          </a:p>
          <a:p>
            <a:r>
              <a:rPr lang="ru-RU" sz="2400" dirty="0"/>
              <a:t>4. Какие из перечисленных организмов экосистемы тайги относят к продуцентам, первичным </a:t>
            </a:r>
            <a:r>
              <a:rPr lang="ru-RU" sz="2400" dirty="0" err="1"/>
              <a:t>консументам</a:t>
            </a:r>
            <a:r>
              <a:rPr lang="ru-RU" sz="2400" dirty="0"/>
              <a:t>, вторичным </a:t>
            </a:r>
            <a:r>
              <a:rPr lang="ru-RU" sz="2400" dirty="0" err="1"/>
              <a:t>консументам</a:t>
            </a:r>
            <a:r>
              <a:rPr lang="ru-RU" sz="2400" dirty="0"/>
              <a:t>: бактерии гниения, лось, ель, заяц, волк, лиственница, рысь? Составьте цепь питания из 4 или 5 звеньев.</a:t>
            </a:r>
          </a:p>
        </p:txBody>
      </p:sp>
    </p:spTree>
    <p:extLst>
      <p:ext uri="{BB962C8B-B14F-4D97-AF65-F5344CB8AC3E}">
        <p14:creationId xmlns="" xmlns:p14="http://schemas.microsoft.com/office/powerpoint/2010/main" val="18301173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914400" y="1628775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http://www.newecologist.ru/ecologs-266-1.html</a:t>
            </a:r>
          </a:p>
          <a:p>
            <a:r>
              <a:rPr lang="en-US" dirty="0"/>
              <a:t>http://i-exam-otvety.ru/pic/1743_210936/9043D29EE19B6A124E7554504DB598A8.jpg</a:t>
            </a:r>
          </a:p>
          <a:p>
            <a:r>
              <a:rPr lang="en-US" dirty="0"/>
              <a:t>http://i-exam-otvety.ru/pic/1743_210898/BC76AE5017A9F0E81DA1A9F28AF31285.jpg</a:t>
            </a:r>
          </a:p>
          <a:p>
            <a:r>
              <a:rPr lang="en-US" dirty="0"/>
              <a:t>http://ours-nature.ru/b/book/5/page/9-glava-9-ekosistemi/102-9-3-1-pervichnaya-i-vtorichnaya-produktsiya</a:t>
            </a:r>
          </a:p>
          <a:p>
            <a:r>
              <a:rPr lang="en-US" dirty="0"/>
              <a:t>http://rudocs.exdat.com/docs/index-71199.html</a:t>
            </a:r>
          </a:p>
          <a:p>
            <a:r>
              <a:rPr lang="en-US" dirty="0"/>
              <a:t>http://900igr.net/datai/ekologija/Razvitie-ekologii/0052-104-Potoki-energii.png</a:t>
            </a:r>
          </a:p>
          <a:p>
            <a:r>
              <a:rPr lang="en-US" dirty="0"/>
              <a:t>http://www.home-edu.ru/user/f/00001285/1lesson/foodweb.files/web.png</a:t>
            </a:r>
          </a:p>
          <a:p>
            <a:r>
              <a:rPr lang="en-US" dirty="0"/>
              <a:t>http://im5-tub-ru.yandex.net/i?id=108277838-50-72&amp;n=21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99929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Цепи питания (трофические цепи)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Путь </a:t>
            </a:r>
            <a:r>
              <a:rPr lang="ru-RU" dirty="0"/>
              <a:t>каждой конкретной порции энергии, накопленной зелеными растениями, короток. Она может передаваться не более чем через 4–6 звеньев ряда, состоящего из последовательно питающихся друг другом организмов. </a:t>
            </a:r>
            <a:r>
              <a:rPr lang="ru-RU" dirty="0">
                <a:solidFill>
                  <a:srgbClr val="C00000"/>
                </a:solidFill>
              </a:rPr>
              <a:t>Такие </a:t>
            </a:r>
            <a:r>
              <a:rPr lang="ru-RU" dirty="0" smtClean="0">
                <a:solidFill>
                  <a:srgbClr val="C00000"/>
                </a:solidFill>
              </a:rPr>
              <a:t>ряды последовательно </a:t>
            </a:r>
            <a:r>
              <a:rPr lang="ru-RU" dirty="0">
                <a:solidFill>
                  <a:srgbClr val="C00000"/>
                </a:solidFill>
              </a:rPr>
              <a:t>питающихся друг другом организмов , в которых можно проследить пути расходования изначальной дозы энергии, называют цепями </a:t>
            </a:r>
            <a:r>
              <a:rPr lang="ru-RU" dirty="0" smtClean="0">
                <a:solidFill>
                  <a:srgbClr val="C00000"/>
                </a:solidFill>
              </a:rPr>
              <a:t>питания.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1984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844824"/>
            <a:ext cx="720080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800" dirty="0" smtClean="0"/>
              <a:t>растение → заяц → волк; </a:t>
            </a:r>
          </a:p>
          <a:p>
            <a:endParaRPr lang="ru-RU" sz="2800" dirty="0" smtClean="0"/>
          </a:p>
          <a:p>
            <a:r>
              <a:rPr lang="ru-RU" sz="2800" dirty="0" smtClean="0"/>
              <a:t>растение → полевка → лисица → орел; </a:t>
            </a:r>
          </a:p>
          <a:p>
            <a:endParaRPr lang="ru-RU" sz="2800" dirty="0" smtClean="0"/>
          </a:p>
          <a:p>
            <a:r>
              <a:rPr lang="ru-RU" sz="2800" dirty="0" smtClean="0"/>
              <a:t>растение → гусеница → синица → ястреб; </a:t>
            </a:r>
          </a:p>
          <a:p>
            <a:endParaRPr lang="ru-RU" sz="2800" dirty="0" smtClean="0"/>
          </a:p>
          <a:p>
            <a:r>
              <a:rPr lang="ru-RU" sz="2800" dirty="0" smtClean="0"/>
              <a:t>растение → суслик → гадюка → орел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цепей питания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160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Цепи питания (трофические цепи)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31037"/>
          </a:xfrm>
        </p:spPr>
        <p:txBody>
          <a:bodyPr/>
          <a:lstStyle/>
          <a:p>
            <a:r>
              <a:rPr lang="ru-RU" dirty="0"/>
              <a:t>Трофические цепи, которые начинаются с фотосинтезирующих организмов, называют цепями </a:t>
            </a:r>
            <a:r>
              <a:rPr lang="ru-RU" dirty="0" err="1"/>
              <a:t>выедания</a:t>
            </a:r>
            <a:r>
              <a:rPr lang="ru-RU" dirty="0"/>
              <a:t>  (или пастбищными,  или цепями потребления 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731237"/>
            <a:ext cx="6552728" cy="28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24200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Детритная</a:t>
            </a:r>
            <a:r>
              <a:rPr lang="ru-RU" dirty="0" smtClean="0"/>
              <a:t> трофическая цепь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8034687" cy="2553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4437112"/>
            <a:ext cx="73448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Цепи</a:t>
            </a:r>
            <a:r>
              <a:rPr lang="ru-RU" sz="2800" dirty="0">
                <a:solidFill>
                  <a:srgbClr val="C00000"/>
                </a:solidFill>
              </a:rPr>
              <a:t>, которые начинаются с отмерших остатков растений, трупов и экскрементов животных, – </a:t>
            </a:r>
            <a:r>
              <a:rPr lang="ru-RU" sz="2800" dirty="0" err="1">
                <a:solidFill>
                  <a:srgbClr val="C00000"/>
                </a:solidFill>
              </a:rPr>
              <a:t>детритными</a:t>
            </a:r>
            <a:r>
              <a:rPr lang="ru-RU" sz="2800" dirty="0">
                <a:solidFill>
                  <a:srgbClr val="C00000"/>
                </a:solidFill>
              </a:rPr>
              <a:t> цепями разложения. </a:t>
            </a:r>
          </a:p>
        </p:txBody>
      </p:sp>
    </p:spTree>
    <p:extLst>
      <p:ext uri="{BB962C8B-B14F-4D97-AF65-F5344CB8AC3E}">
        <p14:creationId xmlns="" xmlns:p14="http://schemas.microsoft.com/office/powerpoint/2010/main" val="3176313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Трофические уровни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Место каждого звена в цепи питания называют трофическим уровнем. 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/>
              <a:t> </a:t>
            </a:r>
            <a:r>
              <a:rPr lang="ru-RU" dirty="0"/>
              <a:t>Первый трофический уровень – это всегда продуценты, создатели органической массы; </a:t>
            </a:r>
            <a:endParaRPr lang="ru-RU" dirty="0" smtClean="0"/>
          </a:p>
          <a:p>
            <a:r>
              <a:rPr lang="ru-RU" dirty="0" smtClean="0"/>
              <a:t>растительноядные </a:t>
            </a:r>
            <a:r>
              <a:rPr lang="ru-RU" dirty="0" err="1"/>
              <a:t>консументы</a:t>
            </a:r>
            <a:r>
              <a:rPr lang="ru-RU" dirty="0"/>
              <a:t> относятся ко второму трофическому уровню; </a:t>
            </a:r>
            <a:endParaRPr lang="ru-RU" dirty="0" smtClean="0"/>
          </a:p>
          <a:p>
            <a:r>
              <a:rPr lang="ru-RU" dirty="0" smtClean="0"/>
              <a:t>плотоядные</a:t>
            </a:r>
            <a:r>
              <a:rPr lang="ru-RU" dirty="0"/>
              <a:t>, живущие за счет растительноядных форм, – к третьему; </a:t>
            </a:r>
            <a:endParaRPr lang="ru-RU" dirty="0" smtClean="0"/>
          </a:p>
          <a:p>
            <a:r>
              <a:rPr lang="ru-RU" dirty="0" smtClean="0"/>
              <a:t>потребляющие </a:t>
            </a:r>
            <a:r>
              <a:rPr lang="ru-RU" dirty="0"/>
              <a:t>других плотоядных – соответственно к четвертому и т. д. </a:t>
            </a:r>
            <a:endParaRPr lang="ru-RU" dirty="0" smtClean="0"/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Таким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образом, различают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консументов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первого, второго и третьего порядков, занимающих разные уровни в цепях питания. </a:t>
            </a:r>
          </a:p>
        </p:txBody>
      </p:sp>
    </p:spTree>
    <p:extLst>
      <p:ext uri="{BB962C8B-B14F-4D97-AF65-F5344CB8AC3E}">
        <p14:creationId xmlns="" xmlns:p14="http://schemas.microsoft.com/office/powerpoint/2010/main" val="2940050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Трофические уровни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50" y="1550394"/>
            <a:ext cx="5877834" cy="4805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14675" y="5517232"/>
            <a:ext cx="3257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1 трофический уровень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724128" y="4350295"/>
            <a:ext cx="3257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2 трофический уровень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700107" y="3491726"/>
            <a:ext cx="3257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3 трофический уровень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700108" y="2533892"/>
            <a:ext cx="3257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4 трофический уровень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42903453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126</TotalTime>
  <Words>1258</Words>
  <Application>Microsoft Office PowerPoint</Application>
  <PresentationFormat>Экран (4:3)</PresentationFormat>
  <Paragraphs>87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Изящная</vt:lpstr>
      <vt:lpstr>Поток энергии и цепи питания</vt:lpstr>
      <vt:lpstr>Слайд 2</vt:lpstr>
      <vt:lpstr>Передача энергии  через пищевые связи</vt:lpstr>
      <vt:lpstr>Цепи питания (трофические цепи)</vt:lpstr>
      <vt:lpstr>Пример цепей питания</vt:lpstr>
      <vt:lpstr>Цепи питания (трофические цепи)</vt:lpstr>
      <vt:lpstr>Детритная трофическая цепь</vt:lpstr>
      <vt:lpstr>Трофические уровни</vt:lpstr>
      <vt:lpstr>Трофические уровни</vt:lpstr>
      <vt:lpstr>Правило 10 %</vt:lpstr>
      <vt:lpstr>Пищевые сети</vt:lpstr>
      <vt:lpstr>Первичная продукция</vt:lpstr>
      <vt:lpstr>Первичная продукция</vt:lpstr>
      <vt:lpstr>Вторичная продукция</vt:lpstr>
      <vt:lpstr>Слайд 15</vt:lpstr>
      <vt:lpstr>Пирамиды биомассы </vt:lpstr>
      <vt:lpstr>Слайд 17</vt:lpstr>
      <vt:lpstr>Пирамида биомасс океана.</vt:lpstr>
      <vt:lpstr>Пирамиды продукции</vt:lpstr>
      <vt:lpstr>Пирамида продукции</vt:lpstr>
      <vt:lpstr>Пирамида чисел</vt:lpstr>
      <vt:lpstr>Пирамида чисел</vt:lpstr>
      <vt:lpstr>Пирамида чисел</vt:lpstr>
      <vt:lpstr>Закрепление материала</vt:lpstr>
      <vt:lpstr>Слайд 25</vt:lpstr>
      <vt:lpstr>Составьте 2 цепи питания.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Admin</cp:lastModifiedBy>
  <cp:revision>16</cp:revision>
  <dcterms:created xsi:type="dcterms:W3CDTF">2013-03-10T11:58:58Z</dcterms:created>
  <dcterms:modified xsi:type="dcterms:W3CDTF">2016-04-08T09:38:22Z</dcterms:modified>
</cp:coreProperties>
</file>