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9" r:id="rId4"/>
    <p:sldId id="258" r:id="rId5"/>
    <p:sldId id="257" r:id="rId6"/>
    <p:sldId id="263" r:id="rId7"/>
    <p:sldId id="262" r:id="rId8"/>
    <p:sldId id="266" r:id="rId9"/>
    <p:sldId id="264" r:id="rId10"/>
    <p:sldId id="261" r:id="rId11"/>
    <p:sldId id="269" r:id="rId12"/>
    <p:sldId id="268" r:id="rId13"/>
    <p:sldId id="272" r:id="rId14"/>
    <p:sldId id="267" r:id="rId15"/>
    <p:sldId id="271" r:id="rId16"/>
    <p:sldId id="270" r:id="rId17"/>
    <p:sldId id="274" r:id="rId18"/>
    <p:sldId id="275" r:id="rId19"/>
    <p:sldId id="273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A21C"/>
    <a:srgbClr val="007FA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219C8-13DB-4565-B7DE-80B50EE3BD08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B2D2C-A3A5-4D1C-A618-41D6E71DB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7FAC"/>
                </a:solidFill>
              </a:rPr>
              <a:t>Что изучает экология</a:t>
            </a:r>
            <a:endParaRPr lang="ru-RU" sz="6000" b="1" dirty="0">
              <a:solidFill>
                <a:srgbClr val="007FAC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5123" name="Picture 3" descr="C:\Users\Home\Pictures\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80529" y="4149080"/>
            <a:ext cx="4672811" cy="2920507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Роль экологии в современном обществе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«Что бы мы ни делали в природе, все вызывает в ней те или иные последствия, часто непредсказуемые»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5257800"/>
          </a:xfrm>
        </p:spPr>
        <p:txBody>
          <a:bodyPr>
            <a:normAutofit fontScale="55000" lnSpcReduction="20000"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ru-RU" sz="45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45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Катастрофический рост численности населения </a:t>
            </a:r>
          </a:p>
          <a:p>
            <a:pPr algn="ctr">
              <a:tabLst>
                <a:tab pos="457200" algn="l"/>
              </a:tabLst>
              <a:defRPr/>
            </a:pPr>
            <a:r>
              <a:rPr lang="ru-RU" sz="45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Технологический взрыв. Приоритет технического </a:t>
            </a:r>
            <a:r>
              <a:rPr lang="ru-RU" sz="45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развития в </a:t>
            </a:r>
            <a:r>
              <a:rPr lang="ru-RU" sz="45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ущерб гармонии с природой и совершенствованию </a:t>
            </a:r>
            <a:r>
              <a:rPr lang="ru-RU" sz="45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культуры</a:t>
            </a:r>
            <a:endParaRPr lang="ru-RU" sz="45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57200" algn="l"/>
              </a:tabLst>
              <a:defRPr/>
            </a:pPr>
            <a:r>
              <a:rPr lang="ru-RU" sz="45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Иллюзия независимости от природы и все большая </a:t>
            </a:r>
            <a:r>
              <a:rPr lang="ru-RU" sz="45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зависимость на </a:t>
            </a:r>
            <a:r>
              <a:rPr lang="ru-RU" sz="45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деле (ресурсы</a:t>
            </a:r>
            <a:r>
              <a:rPr lang="ru-RU" sz="45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5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57200" algn="l"/>
              </a:tabLst>
              <a:defRPr/>
            </a:pPr>
            <a:r>
              <a:rPr lang="ru-RU" sz="45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Окончательное осознание ограниченности </a:t>
            </a:r>
            <a:r>
              <a:rPr lang="ru-RU" sz="45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ресурсов (не </a:t>
            </a:r>
            <a:r>
              <a:rPr lang="ru-RU" sz="45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только учеными, но и политиками)</a:t>
            </a:r>
            <a:r>
              <a:rPr lang="ru-RU" sz="4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/>
              </a:rPr>
              <a:t>Экологическая безопасность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 последние годы сформировалось новое направление – 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экологическая безопасность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– это состояние защищенности природной среды и жизненно важных интересов человека от возможного негативного воздействия хозяйственной и иной деятельности, чрезвычайных ситуаций природного и техногенного характера, их последствий (</a:t>
            </a:r>
            <a:r>
              <a:rPr lang="ru-RU" b="1" dirty="0" smtClean="0">
                <a:solidFill>
                  <a:srgbClr val="0EA21C"/>
                </a:solidFill>
                <a:effectLst/>
                <a:latin typeface="Times New Roman" pitchFamily="18" charset="0"/>
                <a:cs typeface="Times New Roman" pitchFamily="18" charset="0"/>
              </a:rPr>
              <a:t>Закон «Об охране окружающей среды»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Какая страна импортирует мусор для перерабатывающих заводов?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283968" y="1600200"/>
            <a:ext cx="4860032" cy="5257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/>
              <a:t>В Швеции только 4% </a:t>
            </a:r>
            <a:r>
              <a:rPr lang="ru-RU" sz="2000" b="1" dirty="0" smtClean="0"/>
              <a:t>мусора закапывается </a:t>
            </a:r>
            <a:r>
              <a:rPr lang="ru-RU" sz="2000" b="1" dirty="0"/>
              <a:t>в землю, всё остальное идёт на переработку. Государственная программа по получению энергии путём сжигания мусора оказалась настолько эффективной, что в последние годы Швеция импортирует мусор из других стран в количестве 80 тысяч тонн в год, большую часть — из Норвегии. Причём норвежцы сами платят за вывоз этих отходов, шведы получают электричество, а оставшийся пепел с большим содержанием токсинов и тяжёлых металлов отправляют обратно в Норвегию на захоронение.</a:t>
            </a:r>
          </a:p>
        </p:txBody>
      </p:sp>
      <p:pic>
        <p:nvPicPr>
          <p:cNvPr id="6146" name="Picture 2" descr="C:\Users\Home\Pictures\towns_161-1024x76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628800"/>
            <a:ext cx="4608512" cy="4608512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Где и для чего построен забор длиной более 5000 километров?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067944" y="1600200"/>
            <a:ext cx="5328592" cy="5257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800" b="1" dirty="0"/>
              <a:t>В юго-восточной части Австралии находится самый длинный в мире сетчатый забор длиной 5614 километров, прерываемый только в местах пересечения шоссейных дорог. Он был построен в 1885 году для защиты овец на пастбищах от охотящихся на них динго. В целом забор свою задачу выполняет — потери овец от динго действительно сократились. В то же время, на этих территориях увеличились популяции кенгуру и кроликов, конкурирующих с овцами за пастбища. Ещё один забор на западе Австралии, протянувшийся на 3253 километра и в настоящее время не поддерживаемый, был возведён уже для защиты от кроликов, представляющих собой одно время сильнейшую экологическую угрозу для континента.</a:t>
            </a:r>
          </a:p>
        </p:txBody>
      </p:sp>
      <p:pic>
        <p:nvPicPr>
          <p:cNvPr id="7170" name="Picture 2" descr="C:\Users\Home\Pictures\rabbit_proof_fence_in_200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252536" y="1340768"/>
            <a:ext cx="3816424" cy="2856000"/>
          </a:xfrm>
          <a:prstGeom prst="rect">
            <a:avLst/>
          </a:prstGeom>
          <a:noFill/>
        </p:spPr>
      </p:pic>
      <p:pic>
        <p:nvPicPr>
          <p:cNvPr id="7171" name="Picture 3" descr="C:\Users\Home\Pictures\100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7544" y="4221088"/>
            <a:ext cx="3960440" cy="2852936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Какая компания перерабатывает старые кроссовки в материал для новых спортивных площадок?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3707904" y="1600200"/>
            <a:ext cx="5616624" cy="5257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/>
              <a:t>В начале 1990-х годов компания </a:t>
            </a:r>
            <a:r>
              <a:rPr lang="ru-RU" sz="2400" b="1" dirty="0" err="1"/>
              <a:t>Nike</a:t>
            </a:r>
            <a:r>
              <a:rPr lang="ru-RU" sz="2400" b="1" dirty="0"/>
              <a:t> запустила программу </a:t>
            </a:r>
            <a:r>
              <a:rPr lang="ru-RU" sz="2400" b="1" dirty="0" smtClean="0"/>
              <a:t>которая заключается </a:t>
            </a:r>
            <a:r>
              <a:rPr lang="ru-RU" sz="2400" b="1" dirty="0"/>
              <a:t>в переработке старых кроссовок, которые принимаются специальными пунктами в США и многих других странах, в материал для спортивных площадок. Каждая из трёх частей обуви перерабатывается отдельно: измельчённые резиновые подошвы становятся беговыми дорожками, средняя часть из </a:t>
            </a:r>
            <a:r>
              <a:rPr lang="ru-RU" sz="2400" b="1" dirty="0" err="1"/>
              <a:t>пеноматериала</a:t>
            </a:r>
            <a:r>
              <a:rPr lang="ru-RU" sz="2400" b="1" dirty="0"/>
              <a:t> — покрытием теннисных кортов, а ткань — покрытием баскетбольных площадок.</a:t>
            </a:r>
          </a:p>
        </p:txBody>
      </p:sp>
      <p:pic>
        <p:nvPicPr>
          <p:cNvPr id="8194" name="Picture 2" descr="C:\Users\Home\Pictures\51779-48863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324544" y="1700808"/>
            <a:ext cx="4176464" cy="2769316"/>
          </a:xfrm>
          <a:prstGeom prst="rect">
            <a:avLst/>
          </a:prstGeom>
          <a:noFill/>
        </p:spPr>
      </p:pic>
      <p:pic>
        <p:nvPicPr>
          <p:cNvPr id="8195" name="Picture 3" descr="C:\Users\Home\Pictures\t1wvcxxa0axxcklktb_093629.jpg_310x31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1520" y="4149080"/>
            <a:ext cx="2952750" cy="2952750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Каким образом и насколько успешно в Австралии борются с кроликами?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283968" y="1600200"/>
            <a:ext cx="4860032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800" b="1" dirty="0"/>
              <a:t>В 1859 году австралийский фермер завёз из Англии кроликов, чтобы создать небольшую популяцию и охотиться на них. Отсутствие естественных врагов и идеальные условия для жизни и размножения круглый год стали причиной для неконтролируемого роста популяции кроликов, что привело к исчезновению многих видов местных растений. С кроликами пробовали бороться отстрелом, взрывом нор, ядами, строительством сетчатых заграждений, но всё бесполезно. Наконец, в середине 20 века среди них распространили вирус </a:t>
            </a:r>
            <a:r>
              <a:rPr lang="ru-RU" sz="1800" b="1" dirty="0" err="1"/>
              <a:t>миксоматоза</a:t>
            </a:r>
            <a:r>
              <a:rPr lang="ru-RU" sz="1800" b="1" dirty="0"/>
              <a:t>, что снизило популяцию с 600 миллионов до 100 миллионов. Однако выжившие особи приобрели генетическую устойчивость к вирусу и снова начали активно размножаться.</a:t>
            </a:r>
          </a:p>
        </p:txBody>
      </p:sp>
      <p:pic>
        <p:nvPicPr>
          <p:cNvPr id="9218" name="Picture 2" descr="C:\Users\Home\Pictures\post-158906-1341562578_thumb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804814"/>
            <a:ext cx="3707904" cy="2780928"/>
          </a:xfrm>
          <a:prstGeom prst="rect">
            <a:avLst/>
          </a:prstGeom>
          <a:noFill/>
        </p:spPr>
      </p:pic>
      <p:pic>
        <p:nvPicPr>
          <p:cNvPr id="9219" name="Picture 3" descr="C:\Users\Home\Pictures\i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292715"/>
            <a:ext cx="4104456" cy="256528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Зачем в странах обитания носорогов им отпиливают рог под наркозом?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211960" y="1196752"/>
            <a:ext cx="4932040" cy="492941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/>
              <a:t>Рог у носорога нельзя назвать рогом в строгом смысле этого слова: в отличие, например, от бычьего рога, он не содержит костной ткани, а состоит из склеенных щетинообразных волос. Из-за того, что эти рога высоко ценятся в восточной медицине, носороги в данное время находятся под угрозой вымирания. Для защиты от браконьеров власти некоторых стран, где обитают популяции носорогов, отлавливают животных и под наркозом отпиливают рог.</a:t>
            </a:r>
          </a:p>
        </p:txBody>
      </p:sp>
      <p:pic>
        <p:nvPicPr>
          <p:cNvPr id="10242" name="Picture 2" descr="C:\Users\Home\Pictures\0a12ad7b2e0ab13ec9c8ea943ba3c3e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21297" y="1916832"/>
            <a:ext cx="4805462" cy="36004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 в Австралии спасают коал от гибели под колёсами?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dirty="0"/>
              <a:t>В Австралии для предотвращения гибели коал под колёсами автомобилей протягивают искусственные лианы из канатов, соединяющие эвкалипты по обе стороны трассы. Животные охотно пользуются этими мостиками.</a:t>
            </a:r>
          </a:p>
        </p:txBody>
      </p:sp>
      <p:pic>
        <p:nvPicPr>
          <p:cNvPr id="11266" name="Picture 2" descr="C:\Users\Home\Pictures\1254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79720" y="1772816"/>
            <a:ext cx="5040560" cy="403244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Почему Чистые пруды раньше были Погаными?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b="1" dirty="0"/>
              <a:t>Чистые пруды в Москве раньше назывались Погаными прудами, так как сюда сбрасывались отходы. В начале 18 века пруд вошёл в состав московского имения князя Меншикова, был вычищен и получил современное название.</a:t>
            </a:r>
          </a:p>
        </p:txBody>
      </p:sp>
      <p:pic>
        <p:nvPicPr>
          <p:cNvPr id="12290" name="Picture 2" descr="C:\Users\Home\Pictures\118033484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80527" y="1412776"/>
            <a:ext cx="4032448" cy="2681578"/>
          </a:xfrm>
          <a:prstGeom prst="rect">
            <a:avLst/>
          </a:prstGeom>
          <a:noFill/>
        </p:spPr>
      </p:pic>
      <p:pic>
        <p:nvPicPr>
          <p:cNvPr id="12291" name="Picture 3" descr="C:\Users\Home\Pictures\big_469_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560" y="3982417"/>
            <a:ext cx="4320480" cy="2875583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Где поставили памятник моли?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dirty="0"/>
              <a:t>В Австралии возведён памятник моли. В 1920-х годах здесь катастрофически распространился южноамериканский кактус, и единственной, кто смогла справиться с ним, стала завезённая аргентинская кактусовая моль — естественный враг растения.</a:t>
            </a:r>
          </a:p>
        </p:txBody>
      </p:sp>
      <p:pic>
        <p:nvPicPr>
          <p:cNvPr id="13314" name="Picture 2" descr="C:\Users\Home\Pictures\d589-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080" y="4169807"/>
            <a:ext cx="4038600" cy="2688193"/>
          </a:xfrm>
          <a:prstGeom prst="rect">
            <a:avLst/>
          </a:prstGeom>
          <a:noFill/>
        </p:spPr>
      </p:pic>
      <p:pic>
        <p:nvPicPr>
          <p:cNvPr id="13315" name="Picture 3" descr="C:\Users\Home\Pictures\777t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32040" y="1196752"/>
            <a:ext cx="3847075" cy="2885306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1027" name="Picture 3" descr="C:\Users\Home\Pictures\histori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252536" y="-243408"/>
            <a:ext cx="2811088" cy="307537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Развитие экологии как науки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25144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b="1" dirty="0" smtClean="0"/>
              <a:t>С первых шагов своего развития человек тесно связан с природой.</a:t>
            </a:r>
          </a:p>
          <a:p>
            <a:pPr algn="ctr">
              <a:lnSpc>
                <a:spcPct val="150000"/>
              </a:lnSpc>
              <a:buNone/>
            </a:pPr>
            <a:r>
              <a:rPr lang="ru-RU" b="1" dirty="0" smtClean="0"/>
              <a:t>Представления древнего человека не носили научного характера, но они послужили источником накопления экологических знаний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8" name="Picture 4" descr="C:\Users\Home\Pictures\i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1916832"/>
            <a:ext cx="3379575" cy="2304256"/>
          </a:xfrm>
          <a:prstGeom prst="rect">
            <a:avLst/>
          </a:prstGeom>
          <a:noFill/>
        </p:spPr>
      </p:pic>
      <p:pic>
        <p:nvPicPr>
          <p:cNvPr id="1029" name="Picture 5" descr="C:\Users\Home\Pictures\neandertal_60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3915513"/>
            <a:ext cx="3312368" cy="294248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Кенгуру не портят воздух!</a:t>
            </a:r>
            <a:br>
              <a:rPr lang="ru-RU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-180528" y="980728"/>
            <a:ext cx="4824536" cy="5688632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ru-RU" b="1" dirty="0" smtClean="0">
                <a:solidFill>
                  <a:schemeClr val="accent4">
                    <a:lumMod val="10000"/>
                  </a:schemeClr>
                </a:solidFill>
                <a:cs typeface="Times New Roman" pitchFamily="18" charset="0"/>
              </a:rPr>
              <a:t>Кенгуру </a:t>
            </a: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Times New Roman" pitchFamily="18" charset="0"/>
              </a:rPr>
              <a:t>интересные животные — они не умеют пускать газы. Накапливаемый в желудке метан непрерывно перерабатывается и поглощается обратно. Ученые ищут ген, отвечающий за такое поведение, чтобы пересадить его коровам и уменьшить в итоге выбросы газов в атмосферу.</a:t>
            </a:r>
          </a:p>
          <a:p>
            <a:endParaRPr lang="ru-RU" dirty="0"/>
          </a:p>
        </p:txBody>
      </p:sp>
      <p:pic>
        <p:nvPicPr>
          <p:cNvPr id="14338" name="Picture 2" descr="C:\Users\Home\Pictures\Wallpapers 39-0-Kangaroo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60032" y="1556792"/>
            <a:ext cx="4495800" cy="4180904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2050" name="Picture 2" descr="C:\Users\Home\Pictures\petroglif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80528" y="-171400"/>
            <a:ext cx="4038600" cy="2827020"/>
          </a:xfrm>
          <a:prstGeom prst="rect">
            <a:avLst/>
          </a:prstGeom>
          <a:noFill/>
        </p:spPr>
      </p:pic>
      <p:pic>
        <p:nvPicPr>
          <p:cNvPr id="2051" name="Picture 3" descr="C:\Users\Home\Pictures\sl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1916832"/>
            <a:ext cx="3524424" cy="1386419"/>
          </a:xfrm>
          <a:prstGeom prst="rect">
            <a:avLst/>
          </a:prstGeom>
          <a:noFill/>
        </p:spPr>
      </p:pic>
      <p:pic>
        <p:nvPicPr>
          <p:cNvPr id="2053" name="Picture 5" descr="C:\Users\Home\Pictures\46890_PhotoNews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-180528" y="3140968"/>
            <a:ext cx="3534172" cy="2568021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Развитие экологии как науки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355976" y="1124744"/>
            <a:ext cx="4788024" cy="5733256"/>
          </a:xfrm>
        </p:spPr>
        <p:txBody>
          <a:bodyPr>
            <a:noAutofit/>
          </a:bodyPr>
          <a:lstStyle/>
          <a:p>
            <a:pPr algn="ctr">
              <a:lnSpc>
                <a:spcPct val="160000"/>
              </a:lnSpc>
              <a:buNone/>
            </a:pPr>
            <a:r>
              <a:rPr lang="ru-RU" sz="2400" b="1" dirty="0" smtClean="0"/>
              <a:t>Уже в самых древних письменных свидетельствах не только упоминаются различные названия животных и растений, но и сообщаются некоторые сведения об образе их жизни. И конечно, люди вынуждены были учитывать значение среды обитания в жизни организмов.</a:t>
            </a:r>
            <a:endParaRPr lang="ru-RU" sz="2400" b="1" dirty="0"/>
          </a:p>
        </p:txBody>
      </p:sp>
      <p:pic>
        <p:nvPicPr>
          <p:cNvPr id="2052" name="Picture 4" descr="C:\Users\Home\Pictures\1296379875223full.jpe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979712" y="3933056"/>
            <a:ext cx="2536980" cy="313982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Эрнест Геккель</a:t>
            </a:r>
            <a:br>
              <a:rPr lang="ru-RU" b="1" dirty="0" smtClean="0"/>
            </a:br>
            <a:r>
              <a:rPr lang="ru-RU" b="1" dirty="0" smtClean="0"/>
              <a:t>(1834 – 1919 </a:t>
            </a:r>
            <a:r>
              <a:rPr lang="ru-RU" b="1" dirty="0" err="1" smtClean="0"/>
              <a:t>гг</a:t>
            </a:r>
            <a:r>
              <a:rPr lang="ru-RU" b="1" dirty="0" smtClean="0"/>
              <a:t>)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8" name="Picture 2" descr="D:\Мои работы\Геккель\220px-Ernst_Haeckel_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4781" y="1484784"/>
            <a:ext cx="4298573" cy="5373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172272" cy="5257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b="1" dirty="0" smtClean="0"/>
              <a:t>Немецкий естествоиспытатель и философ.</a:t>
            </a:r>
          </a:p>
          <a:p>
            <a:pPr algn="ctr">
              <a:buNone/>
            </a:pPr>
            <a:r>
              <a:rPr lang="ru-RU" sz="3200" b="1" dirty="0" smtClean="0"/>
              <a:t>Автор терминов «питекантроп», «филогенез».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1866 г – термин  «экология»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3074" name="Picture 2" descr="C:\Users\Home\Pictures\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252536" y="4437112"/>
            <a:ext cx="4221560" cy="2638475"/>
          </a:xfrm>
          <a:prstGeom prst="rect">
            <a:avLst/>
          </a:prstGeom>
          <a:noFill/>
        </p:spPr>
      </p:pic>
      <p:pic>
        <p:nvPicPr>
          <p:cNvPr id="3076" name="Picture 4" descr="C:\Users\Home\Pictures\NIA-20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15616" y="2204864"/>
            <a:ext cx="3744416" cy="2812409"/>
          </a:xfrm>
          <a:prstGeom prst="rect">
            <a:avLst/>
          </a:prstGeom>
          <a:noFill/>
        </p:spPr>
      </p:pic>
      <p:pic>
        <p:nvPicPr>
          <p:cNvPr id="3075" name="Picture 3" descr="C:\Users\Home\Pictures\105503089_img_320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-180528" y="0"/>
            <a:ext cx="3360216" cy="2799079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188640"/>
            <a:ext cx="4495800" cy="66693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b="1" dirty="0" smtClean="0"/>
              <a:t>В качестве самостоятельной науки экология сформировалась лишь в </a:t>
            </a:r>
            <a:r>
              <a:rPr lang="en-US" sz="3200" b="1" dirty="0" smtClean="0"/>
              <a:t>XX </a:t>
            </a:r>
            <a:r>
              <a:rPr lang="ru-RU" sz="3200" b="1" dirty="0" smtClean="0"/>
              <a:t>веке. Значение экологии как науки состоит в понимании того, как устроена и как функционирует окружающая человека природа во всех ее взаимосвязях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Экология – это наука о взаимоотношениях живых организмов с окружающей средой.</a:t>
            </a:r>
            <a:endParaRPr lang="ru-RU" dirty="0"/>
          </a:p>
        </p:txBody>
      </p:sp>
      <p:sp>
        <p:nvSpPr>
          <p:cNvPr id="10" name="Oval 4"/>
          <p:cNvSpPr>
            <a:spLocks noGrp="1" noChangeArrowheads="1"/>
          </p:cNvSpPr>
          <p:nvPr>
            <p:ph idx="1"/>
          </p:nvPr>
        </p:nvSpPr>
        <p:spPr bwMode="auto">
          <a:xfrm>
            <a:off x="3203848" y="3068960"/>
            <a:ext cx="2818656" cy="1180728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None/>
            </a:pPr>
            <a:r>
              <a:rPr lang="ru-RU" dirty="0" smtClean="0"/>
              <a:t>экология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-180528" y="1628800"/>
            <a:ext cx="3240360" cy="1944216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Антропогенное загрязнение окружающей природной среды: воздуха, воды , почвы.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-252536" y="3789040"/>
            <a:ext cx="3254152" cy="2066528"/>
          </a:xfrm>
          <a:prstGeom prst="ellipse">
            <a:avLst/>
          </a:prstGeom>
          <a:ln>
            <a:solidFill>
              <a:srgbClr val="007FAC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Нарушение устойчивости биосферы</a:t>
            </a:r>
          </a:p>
          <a:p>
            <a:pPr algn="ctr"/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6084168" y="3789040"/>
            <a:ext cx="3240360" cy="2210544"/>
          </a:xfrm>
          <a:prstGeom prst="ellipse">
            <a:avLst/>
          </a:prstGeom>
          <a:ln>
            <a:solidFill>
              <a:srgbClr val="007FAC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Резкое сокращение биологического разнообразия</a:t>
            </a:r>
          </a:p>
          <a:p>
            <a:pPr algn="ctr"/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5759624" y="1484784"/>
            <a:ext cx="3384376" cy="2016224"/>
          </a:xfrm>
          <a:prstGeom prst="ellipse">
            <a:avLst/>
          </a:prstGeom>
          <a:ln>
            <a:solidFill>
              <a:srgbClr val="007FAC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Болезни и мутации организмов</a:t>
            </a:r>
            <a:endParaRPr lang="ru-RU" b="1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5292080" y="2780928"/>
            <a:ext cx="648072" cy="360040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 flipV="1">
            <a:off x="2699792" y="2924944"/>
            <a:ext cx="792088" cy="288032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436096" y="4149080"/>
            <a:ext cx="792088" cy="360040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2771800" y="4005064"/>
            <a:ext cx="720080" cy="432048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build="p" animBg="1"/>
      <p:bldP spid="11" grpId="0" animBg="1"/>
      <p:bldP spid="12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4099" name="Picture 3" descr="C:\Users\Home\Pictures\d8577da2bd13869fd43372b74d5f59d4_XL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252536" y="5157192"/>
            <a:ext cx="3645863" cy="2049785"/>
          </a:xfrm>
          <a:prstGeom prst="rect">
            <a:avLst/>
          </a:prstGeom>
          <a:noFill/>
        </p:spPr>
      </p:pic>
      <p:pic>
        <p:nvPicPr>
          <p:cNvPr id="4098" name="Picture 2" descr="C:\Users\Home\Pictures\DETAIL_PICTURE_59161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15616" y="2852936"/>
            <a:ext cx="3361547" cy="2519391"/>
          </a:xfrm>
          <a:prstGeom prst="rect">
            <a:avLst/>
          </a:prstGeom>
          <a:noFill/>
        </p:spPr>
      </p:pic>
      <p:pic>
        <p:nvPicPr>
          <p:cNvPr id="4100" name="Picture 4" descr="C:\Users\Home\Pictures\16_16_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-180528" y="836712"/>
            <a:ext cx="3066281" cy="2450745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Экология – фундаментальная наука.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211960" y="1124744"/>
            <a:ext cx="4932040" cy="573325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3200" b="1" dirty="0" smtClean="0"/>
              <a:t>Законы экологии помогают людям определять свое место в окружающей среде, правильно и рационально использовать природные богатства.</a:t>
            </a:r>
            <a:endParaRPr lang="ru-RU" sz="32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Законы экологии Коммонера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80528" y="1628800"/>
            <a:ext cx="2664296" cy="20162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Все связано со всем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-180528" y="4437112"/>
            <a:ext cx="2664296" cy="20162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Природа «знает» лучше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623720" y="4509120"/>
            <a:ext cx="2520280" cy="19225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Ничто не дается даром</a:t>
            </a:r>
          </a:p>
          <a:p>
            <a:pPr algn="ctr"/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623720" y="1556792"/>
            <a:ext cx="2520280" cy="19945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Все должно куда-то деваться</a:t>
            </a:r>
            <a:endParaRPr lang="ru-RU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699792" y="2780928"/>
            <a:ext cx="3816424" cy="2088232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sz="2400" b="1" dirty="0" smtClean="0"/>
              <a:t>Взаимосвязь явлений объективной действительности</a:t>
            </a:r>
            <a:endParaRPr lang="ru-RU" sz="2400" b="1" dirty="0"/>
          </a:p>
        </p:txBody>
      </p:sp>
      <p:sp>
        <p:nvSpPr>
          <p:cNvPr id="12" name="Стрелка вправо 11"/>
          <p:cNvSpPr/>
          <p:nvPr/>
        </p:nvSpPr>
        <p:spPr>
          <a:xfrm rot="19261228">
            <a:off x="5596274" y="2391919"/>
            <a:ext cx="1224136" cy="484632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 rot="1771871">
            <a:off x="5285445" y="4984225"/>
            <a:ext cx="1378496" cy="536923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 rot="12948517">
            <a:off x="2293824" y="2373152"/>
            <a:ext cx="1224136" cy="484632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8784569">
            <a:off x="2371607" y="4807286"/>
            <a:ext cx="1224136" cy="484632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build="p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Pictures\LJ2KyyCIyL-1024x7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Структура современной экологии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844824"/>
            <a:ext cx="2483768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ОБЩАЯ</a:t>
            </a:r>
            <a:r>
              <a:rPr lang="ru-RU" dirty="0" smtClean="0"/>
              <a:t> </a:t>
            </a:r>
          </a:p>
          <a:p>
            <a:pPr algn="ctr">
              <a:spcBef>
                <a:spcPct val="50000"/>
              </a:spcBef>
            </a:pPr>
            <a:r>
              <a:rPr lang="ru-RU" dirty="0" smtClean="0"/>
              <a:t>(</a:t>
            </a:r>
            <a:r>
              <a:rPr lang="ru-RU" dirty="0" err="1" smtClean="0"/>
              <a:t>биоэкология</a:t>
            </a:r>
            <a:r>
              <a:rPr lang="ru-RU" dirty="0" smtClean="0"/>
              <a:t>) по уровням организации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99792" y="1844824"/>
            <a:ext cx="2160240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ГЕОЭКОЛОГИЯ </a:t>
            </a:r>
          </a:p>
          <a:p>
            <a:pPr algn="ctr">
              <a:spcBef>
                <a:spcPct val="50000"/>
              </a:spcBef>
            </a:pPr>
            <a:r>
              <a:rPr lang="ru-RU" dirty="0" smtClean="0"/>
              <a:t>по типам среды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11760" y="908720"/>
            <a:ext cx="3600400" cy="5760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ЭКОЛОГИЯ</a:t>
            </a:r>
            <a:endParaRPr lang="ru-RU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60232" y="1844824"/>
            <a:ext cx="2483768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ПРИКЛАДНАЯ</a:t>
            </a:r>
            <a:r>
              <a:rPr lang="ru-RU" dirty="0" smtClean="0"/>
              <a:t> </a:t>
            </a:r>
          </a:p>
          <a:p>
            <a:pPr algn="ctr">
              <a:spcBef>
                <a:spcPct val="50000"/>
              </a:spcBef>
            </a:pPr>
            <a:r>
              <a:rPr lang="ru-RU" dirty="0" smtClean="0"/>
              <a:t>по сферам деятельности человека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-180528" y="3212976"/>
            <a:ext cx="1296144" cy="34563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Экология растений, </a:t>
            </a:r>
            <a:r>
              <a:rPr lang="ru-RU" b="1" dirty="0" err="1" smtClean="0"/>
              <a:t>животных,микро-организ-мов</a:t>
            </a:r>
            <a:r>
              <a:rPr lang="ru-RU" b="1" dirty="0" smtClean="0"/>
              <a:t>, водных </a:t>
            </a:r>
            <a:r>
              <a:rPr lang="ru-RU" b="1" dirty="0" err="1" smtClean="0"/>
              <a:t>организ-мов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259632" y="3212976"/>
            <a:ext cx="1296144" cy="34563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err="1" smtClean="0"/>
              <a:t>Аутэколо-гия</a:t>
            </a:r>
            <a:r>
              <a:rPr lang="ru-RU" b="1" dirty="0" smtClean="0"/>
              <a:t> (</a:t>
            </a:r>
            <a:r>
              <a:rPr lang="ru-RU" b="1" dirty="0" err="1" smtClean="0"/>
              <a:t>орга-низм</a:t>
            </a:r>
            <a:r>
              <a:rPr lang="ru-RU" b="1" dirty="0" smtClean="0"/>
              <a:t> и среда), </a:t>
            </a:r>
            <a:r>
              <a:rPr lang="ru-RU" b="1" dirty="0" err="1" smtClean="0"/>
              <a:t>популя-ционная</a:t>
            </a:r>
            <a:r>
              <a:rPr lang="ru-RU" b="1" dirty="0" smtClean="0"/>
              <a:t> экология, </a:t>
            </a:r>
            <a:r>
              <a:rPr lang="ru-RU" b="1" dirty="0" err="1" smtClean="0"/>
              <a:t>биоценоло-гия</a:t>
            </a:r>
            <a:r>
              <a:rPr lang="ru-RU" b="1" dirty="0" smtClean="0"/>
              <a:t>, глобальная (учение о биосфере)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699792" y="3212976"/>
            <a:ext cx="2664296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Экология суши, пресных вод, моря, Крайнего Севера, высокогорий и другие</a:t>
            </a:r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308304" y="3284984"/>
            <a:ext cx="2016224" cy="35730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ru-RU" b="1" dirty="0" smtClean="0"/>
              <a:t>Промышленная, технологическая, </a:t>
            </a:r>
            <a:r>
              <a:rPr lang="ru-RU" b="1" dirty="0" err="1" smtClean="0"/>
              <a:t>сельскохо-зяйственная</a:t>
            </a:r>
            <a:r>
              <a:rPr lang="ru-RU" b="1" dirty="0" smtClean="0"/>
              <a:t>, медицинская, промысловая, химическая, рекреационная, геохимическая, </a:t>
            </a:r>
            <a:r>
              <a:rPr lang="ru-RU" b="1" dirty="0" err="1" smtClean="0"/>
              <a:t>природопользова-ние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771800" y="4509120"/>
            <a:ext cx="1944216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ЭКОЛОГИЯ ЧЕЛОВЕКА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932040" y="4509120"/>
            <a:ext cx="1944216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ru-RU" b="1" dirty="0" smtClean="0"/>
              <a:t>СОЦИАЛЬНАЯ ЭКОЛОГИЯ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699792" y="5661248"/>
            <a:ext cx="2160240" cy="11967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Экология города, народонаселения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004048" y="5661248"/>
            <a:ext cx="2232248" cy="11967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Экология личности, человечества, экология культуры </a:t>
            </a:r>
            <a:r>
              <a:rPr lang="ru-RU" b="1" dirty="0" err="1" smtClean="0"/>
              <a:t>этноэкология</a:t>
            </a:r>
            <a:endParaRPr lang="ru-RU" b="1" dirty="0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1331640" y="1268760"/>
            <a:ext cx="1008062" cy="5032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6084168" y="1268760"/>
            <a:ext cx="1152178" cy="57606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3779912" y="1484784"/>
            <a:ext cx="50" cy="504056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>
            <a:off x="504030" y="2924944"/>
            <a:ext cx="35521" cy="43204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>
            <a:off x="1835646" y="2924944"/>
            <a:ext cx="50" cy="43204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>
            <a:off x="3779912" y="2924944"/>
            <a:ext cx="50" cy="36004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" name="Line 9"/>
          <p:cNvSpPr>
            <a:spLocks noChangeShapeType="1"/>
          </p:cNvSpPr>
          <p:nvPr/>
        </p:nvSpPr>
        <p:spPr bwMode="auto">
          <a:xfrm>
            <a:off x="6516166" y="2924944"/>
            <a:ext cx="50" cy="165618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" name="Line 35"/>
          <p:cNvSpPr>
            <a:spLocks noChangeShapeType="1"/>
          </p:cNvSpPr>
          <p:nvPr/>
        </p:nvSpPr>
        <p:spPr bwMode="auto">
          <a:xfrm>
            <a:off x="5724128" y="1484784"/>
            <a:ext cx="792088" cy="144016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 flipH="1">
            <a:off x="4644008" y="2924944"/>
            <a:ext cx="1872158" cy="187220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>
            <a:off x="3779862" y="5373216"/>
            <a:ext cx="50" cy="43204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6084118" y="5373216"/>
            <a:ext cx="50" cy="43204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8172350" y="2924944"/>
            <a:ext cx="50" cy="504056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500"/>
                            </p:stCondLst>
                            <p:childTnLst>
                              <p:par>
                                <p:cTn id="6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000"/>
                            </p:stCondLst>
                            <p:childTnLst>
                              <p:par>
                                <p:cTn id="8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0"/>
                            </p:stCondLst>
                            <p:childTnLst>
                              <p:par>
                                <p:cTn id="8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500"/>
                            </p:stCondLst>
                            <p:childTnLst>
                              <p:par>
                                <p:cTn id="9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000"/>
                            </p:stCondLst>
                            <p:childTnLst>
                              <p:par>
                                <p:cTn id="10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1045</Words>
  <Application>Microsoft Office PowerPoint</Application>
  <PresentationFormat>Экран (4:3)</PresentationFormat>
  <Paragraphs>67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Что изучает экология</vt:lpstr>
      <vt:lpstr>Развитие экологии как науки</vt:lpstr>
      <vt:lpstr>Развитие экологии как науки</vt:lpstr>
      <vt:lpstr>Эрнест Геккель (1834 – 1919 гг) </vt:lpstr>
      <vt:lpstr>Слайд 5</vt:lpstr>
      <vt:lpstr>Экология – это наука о взаимоотношениях живых организмов с окружающей средой.</vt:lpstr>
      <vt:lpstr>Экология – фундаментальная наука.</vt:lpstr>
      <vt:lpstr>Законы экологии Коммонера</vt:lpstr>
      <vt:lpstr>Структура современной экологии</vt:lpstr>
      <vt:lpstr>Роль экологии в современном обществе</vt:lpstr>
      <vt:lpstr>Экологическая безопасность</vt:lpstr>
      <vt:lpstr>Какая страна импортирует мусор для перерабатывающих заводов?</vt:lpstr>
      <vt:lpstr>Где и для чего построен забор длиной более 5000 километров?</vt:lpstr>
      <vt:lpstr>Какая компания перерабатывает старые кроссовки в материал для новых спортивных площадок?</vt:lpstr>
      <vt:lpstr>Каким образом и насколько успешно в Австралии борются с кроликами?</vt:lpstr>
      <vt:lpstr>Зачем в странах обитания носорогов им отпиливают рог под наркозом?</vt:lpstr>
      <vt:lpstr>Как в Австралии спасают коал от гибели под колёсами?</vt:lpstr>
      <vt:lpstr>Почему Чистые пруды раньше были Погаными?</vt:lpstr>
      <vt:lpstr>Где поставили памятник моли?</vt:lpstr>
      <vt:lpstr>Кенгуру не портят воздух!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изучает экология</dc:title>
  <dc:creator>Home</dc:creator>
  <cp:lastModifiedBy>Admin</cp:lastModifiedBy>
  <cp:revision>16</cp:revision>
  <dcterms:created xsi:type="dcterms:W3CDTF">2015-02-15T05:03:18Z</dcterms:created>
  <dcterms:modified xsi:type="dcterms:W3CDTF">2016-04-08T10:10:07Z</dcterms:modified>
</cp:coreProperties>
</file>