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5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9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9A353-8716-4A2C-8C7E-DD9CA1506F3E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CE137-6FBE-4F7C-B8C4-B1947822E4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0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CE137-6FBE-4F7C-B8C4-B1947822E4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460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CE137-6FBE-4F7C-B8C4-B1947822E4B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70BAEB-2651-4ED1-B2F4-C1F03B928DB3}" type="datetimeFigureOut">
              <a:rPr lang="ru-RU" smtClean="0"/>
              <a:t>15.03.2012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E99A94-F1BC-4B50-BAA2-FDBAFE58CB25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3572" y="-31438"/>
            <a:ext cx="7772400" cy="9479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Формы естественного </a:t>
            </a:r>
            <a:r>
              <a:rPr lang="ru-RU" b="1" dirty="0" smtClean="0"/>
              <a:t>отбора</a:t>
            </a:r>
            <a:br>
              <a:rPr lang="ru-RU" b="1" dirty="0" smtClean="0"/>
            </a:br>
            <a:r>
              <a:rPr lang="ru-RU" sz="3100" b="1" dirty="0" smtClean="0"/>
              <a:t>(И. И. Шмальгаузен)</a:t>
            </a:r>
            <a:br>
              <a:rPr lang="ru-RU" sz="3100" b="1" dirty="0" smtClean="0"/>
            </a:br>
            <a:r>
              <a:rPr lang="ru-RU" sz="3600" b="1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Движущий </a:t>
            </a:r>
            <a:r>
              <a:rPr lang="ru-RU" sz="3600" b="1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отбор</a:t>
            </a:r>
            <a:endParaRPr lang="ru-RU" sz="3600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480624" y="784873"/>
            <a:ext cx="8087819" cy="3580231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При длительном, постепенном изменении </a:t>
            </a:r>
            <a:r>
              <a:rPr lang="ru-RU" b="1" dirty="0"/>
              <a:t>внешней среды </a:t>
            </a:r>
            <a:r>
              <a:rPr lang="ru-RU" b="1" dirty="0" smtClean="0"/>
              <a:t>(проникновения в новые местообитания, изменении биогеоценоза)в </a:t>
            </a:r>
            <a:r>
              <a:rPr lang="ru-RU" b="1" dirty="0"/>
              <a:t>одном направлении создаются </a:t>
            </a:r>
            <a:r>
              <a:rPr lang="ru-RU" b="1" dirty="0" smtClean="0"/>
              <a:t>условия</a:t>
            </a:r>
            <a:r>
              <a:rPr lang="ru-RU" b="1" dirty="0"/>
              <a:t>, при которых отдельные мутации оказываются полезными и </a:t>
            </a:r>
            <a:r>
              <a:rPr lang="ru-RU" b="1" dirty="0" smtClean="0"/>
              <a:t>сохраняются </a:t>
            </a:r>
            <a:r>
              <a:rPr lang="ru-RU" b="1" dirty="0"/>
              <a:t>в ходе </a:t>
            </a:r>
            <a:r>
              <a:rPr lang="ru-RU" b="1" dirty="0" smtClean="0"/>
              <a:t>отбора. Обуславливает </a:t>
            </a:r>
            <a:r>
              <a:rPr lang="ru-RU" b="1" dirty="0"/>
              <a:t>постоянное </a:t>
            </a:r>
            <a:r>
              <a:rPr lang="ru-RU" b="1" dirty="0" smtClean="0"/>
              <a:t>изменение приспособлений </a:t>
            </a:r>
            <a:r>
              <a:rPr lang="ru-RU" b="1" dirty="0"/>
              <a:t>видов </a:t>
            </a:r>
            <a:r>
              <a:rPr lang="ru-RU" b="1" dirty="0" smtClean="0"/>
              <a:t>соответственно </a:t>
            </a:r>
            <a:r>
              <a:rPr lang="ru-RU" b="1" dirty="0"/>
              <a:t>изменениям условий </a:t>
            </a:r>
            <a:r>
              <a:rPr lang="ru-RU" b="1" dirty="0" smtClean="0"/>
              <a:t>сре</a:t>
            </a:r>
            <a:r>
              <a:rPr lang="ru-RU" dirty="0" smtClean="0"/>
              <a:t>ды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365104"/>
            <a:ext cx="5256584" cy="23042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588636" y="4666735"/>
            <a:ext cx="1932491" cy="2318415"/>
          </a:xfrm>
          <a:custGeom>
            <a:avLst/>
            <a:gdLst>
              <a:gd name="connsiteX0" fmla="*/ 0 w 1344037"/>
              <a:gd name="connsiteY0" fmla="*/ 1288507 h 1663116"/>
              <a:gd name="connsiteX1" fmla="*/ 678873 w 1344037"/>
              <a:gd name="connsiteY1" fmla="*/ 34 h 1663116"/>
              <a:gd name="connsiteX2" fmla="*/ 1233054 w 1344037"/>
              <a:gd name="connsiteY2" fmla="*/ 1246943 h 1663116"/>
              <a:gd name="connsiteX3" fmla="*/ 1233054 w 1344037"/>
              <a:gd name="connsiteY3" fmla="*/ 1343925 h 1663116"/>
              <a:gd name="connsiteX4" fmla="*/ 1302327 w 1344037"/>
              <a:gd name="connsiteY4" fmla="*/ 1385488 h 1663116"/>
              <a:gd name="connsiteX5" fmla="*/ 1343891 w 1344037"/>
              <a:gd name="connsiteY5" fmla="*/ 1662579 h 1663116"/>
              <a:gd name="connsiteX6" fmla="*/ 1288473 w 1344037"/>
              <a:gd name="connsiteY6" fmla="*/ 1454761 h 1663116"/>
              <a:gd name="connsiteX7" fmla="*/ 1343891 w 1344037"/>
              <a:gd name="connsiteY7" fmla="*/ 1413197 h 166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4037" h="1663116">
                <a:moveTo>
                  <a:pt x="0" y="1288507"/>
                </a:moveTo>
                <a:cubicBezTo>
                  <a:pt x="236682" y="647734"/>
                  <a:pt x="473364" y="6961"/>
                  <a:pt x="678873" y="34"/>
                </a:cubicBezTo>
                <a:cubicBezTo>
                  <a:pt x="884382" y="-6893"/>
                  <a:pt x="1140691" y="1022961"/>
                  <a:pt x="1233054" y="1246943"/>
                </a:cubicBezTo>
                <a:cubicBezTo>
                  <a:pt x="1325418" y="1470925"/>
                  <a:pt x="1221509" y="1320834"/>
                  <a:pt x="1233054" y="1343925"/>
                </a:cubicBezTo>
                <a:cubicBezTo>
                  <a:pt x="1244600" y="1367016"/>
                  <a:pt x="1283854" y="1332379"/>
                  <a:pt x="1302327" y="1385488"/>
                </a:cubicBezTo>
                <a:cubicBezTo>
                  <a:pt x="1320800" y="1438597"/>
                  <a:pt x="1346200" y="1651034"/>
                  <a:pt x="1343891" y="1662579"/>
                </a:cubicBezTo>
                <a:cubicBezTo>
                  <a:pt x="1341582" y="1674124"/>
                  <a:pt x="1288473" y="1496325"/>
                  <a:pt x="1288473" y="1454761"/>
                </a:cubicBezTo>
                <a:cubicBezTo>
                  <a:pt x="1288473" y="1413197"/>
                  <a:pt x="1316182" y="1413197"/>
                  <a:pt x="1343891" y="1413197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2401179" y="4915590"/>
            <a:ext cx="1604506" cy="1735864"/>
          </a:xfrm>
          <a:custGeom>
            <a:avLst/>
            <a:gdLst>
              <a:gd name="connsiteX0" fmla="*/ 0 w 1604506"/>
              <a:gd name="connsiteY0" fmla="*/ 1538102 h 1735864"/>
              <a:gd name="connsiteX1" fmla="*/ 928254 w 1604506"/>
              <a:gd name="connsiteY1" fmla="*/ 247 h 1735864"/>
              <a:gd name="connsiteX2" fmla="*/ 1565563 w 1604506"/>
              <a:gd name="connsiteY2" fmla="*/ 1635084 h 1735864"/>
              <a:gd name="connsiteX3" fmla="*/ 1537854 w 1604506"/>
              <a:gd name="connsiteY3" fmla="*/ 1565811 h 1735864"/>
              <a:gd name="connsiteX4" fmla="*/ 1565563 w 1604506"/>
              <a:gd name="connsiteY4" fmla="*/ 1621229 h 1735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4506" h="1735864">
                <a:moveTo>
                  <a:pt x="0" y="1538102"/>
                </a:moveTo>
                <a:cubicBezTo>
                  <a:pt x="333663" y="761092"/>
                  <a:pt x="667327" y="-15917"/>
                  <a:pt x="928254" y="247"/>
                </a:cubicBezTo>
                <a:cubicBezTo>
                  <a:pt x="1189181" y="16411"/>
                  <a:pt x="1463963" y="1374157"/>
                  <a:pt x="1565563" y="1635084"/>
                </a:cubicBezTo>
                <a:cubicBezTo>
                  <a:pt x="1667163" y="1896011"/>
                  <a:pt x="1537854" y="1568120"/>
                  <a:pt x="1537854" y="1565811"/>
                </a:cubicBezTo>
                <a:cubicBezTo>
                  <a:pt x="1537854" y="1563502"/>
                  <a:pt x="1551708" y="1592365"/>
                  <a:pt x="1565563" y="1621229"/>
                </a:cubicBezTo>
              </a:path>
            </a:pathLst>
          </a:cu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3845751" y="5062668"/>
            <a:ext cx="1314969" cy="1606692"/>
          </a:xfrm>
          <a:custGeom>
            <a:avLst/>
            <a:gdLst>
              <a:gd name="connsiteX0" fmla="*/ 0 w 1314969"/>
              <a:gd name="connsiteY0" fmla="*/ 1427106 h 1606692"/>
              <a:gd name="connsiteX1" fmla="*/ 623454 w 1314969"/>
              <a:gd name="connsiteY1" fmla="*/ 88 h 1606692"/>
              <a:gd name="connsiteX2" fmla="*/ 1274618 w 1314969"/>
              <a:gd name="connsiteY2" fmla="*/ 1482525 h 1606692"/>
              <a:gd name="connsiteX3" fmla="*/ 1246909 w 1314969"/>
              <a:gd name="connsiteY3" fmla="*/ 1524088 h 1606692"/>
              <a:gd name="connsiteX4" fmla="*/ 1260764 w 1314969"/>
              <a:gd name="connsiteY4" fmla="*/ 1496379 h 1606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4969" h="1606692">
                <a:moveTo>
                  <a:pt x="0" y="1427106"/>
                </a:moveTo>
                <a:cubicBezTo>
                  <a:pt x="205509" y="708979"/>
                  <a:pt x="411018" y="-9148"/>
                  <a:pt x="623454" y="88"/>
                </a:cubicBezTo>
                <a:cubicBezTo>
                  <a:pt x="835890" y="9324"/>
                  <a:pt x="1170709" y="1228525"/>
                  <a:pt x="1274618" y="1482525"/>
                </a:cubicBezTo>
                <a:cubicBezTo>
                  <a:pt x="1378527" y="1736525"/>
                  <a:pt x="1249218" y="1521779"/>
                  <a:pt x="1246909" y="1524088"/>
                </a:cubicBezTo>
                <a:cubicBezTo>
                  <a:pt x="1244600" y="1526397"/>
                  <a:pt x="1260764" y="1496379"/>
                  <a:pt x="1260764" y="1496379"/>
                </a:cubicBezTo>
              </a:path>
            </a:pathLst>
          </a:custGeom>
          <a:solidFill>
            <a:schemeClr val="tx1"/>
          </a:solidFill>
          <a:scene3d>
            <a:camera prst="obliqueBottom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755577" y="5264639"/>
            <a:ext cx="720080" cy="396609"/>
          </a:xfrm>
          <a:prstGeom prst="rightArrow">
            <a:avLst>
              <a:gd name="adj1" fmla="val 3602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951820" y="6119430"/>
            <a:ext cx="27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НОРМА РЕАКЦИИ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blipFill>
                <a:blip r:embed="rId3"/>
                <a:tile tx="0" ty="0" sx="100000" sy="100000" flip="none" algn="tl"/>
              </a:blip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7233" y="4756377"/>
            <a:ext cx="2506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Давление отбора</a:t>
            </a:r>
            <a:endParaRPr lang="ru-RU" sz="2400" b="1" dirty="0"/>
          </a:p>
        </p:txBody>
      </p:sp>
      <p:sp>
        <p:nvSpPr>
          <p:cNvPr id="28" name="Стрелка вверх 27"/>
          <p:cNvSpPr/>
          <p:nvPr/>
        </p:nvSpPr>
        <p:spPr>
          <a:xfrm>
            <a:off x="372612" y="4344935"/>
            <a:ext cx="216024" cy="216024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395536" y="6505175"/>
            <a:ext cx="5112568" cy="1641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1998881" y="5264639"/>
            <a:ext cx="874140" cy="4255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832828" y="4032722"/>
            <a:ext cx="262760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Постепенная </a:t>
            </a:r>
            <a:r>
              <a:rPr lang="ru-RU" sz="2000" u="sng" dirty="0" smtClean="0"/>
              <a:t>смена нормы реакции( по </a:t>
            </a:r>
            <a:r>
              <a:rPr lang="ru-RU" sz="2000" dirty="0" smtClean="0"/>
              <a:t>окраске у бабочки пяденицы берёзовой) 1.«</a:t>
            </a:r>
            <a:r>
              <a:rPr lang="ru-RU" sz="2000" u="sng" dirty="0" smtClean="0"/>
              <a:t>индустриальный </a:t>
            </a:r>
            <a:r>
              <a:rPr lang="ru-RU" sz="2000" u="sng" dirty="0" err="1" smtClean="0"/>
              <a:t>меланизм</a:t>
            </a:r>
            <a:r>
              <a:rPr lang="ru-RU" sz="2000" u="sng" dirty="0" smtClean="0"/>
              <a:t>», 2.филогенетические ряды(</a:t>
            </a:r>
            <a:r>
              <a:rPr lang="ru-RU" sz="2000" u="sng" dirty="0" err="1" smtClean="0"/>
              <a:t>лошади,слона</a:t>
            </a:r>
            <a:r>
              <a:rPr lang="ru-RU" sz="2000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299145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  <p:bldP spid="10" grpId="0" animBg="1"/>
      <p:bldP spid="11" grpId="0" animBg="1"/>
      <p:bldP spid="14" grpId="0" animBg="1"/>
      <p:bldP spid="16" grpId="0"/>
      <p:bldP spid="21" grpId="0"/>
      <p:bldP spid="29" grpId="0" animBg="1"/>
      <p:bldP spid="30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1674" y="260648"/>
            <a:ext cx="7359473" cy="1209377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СТАБИЛИЗИРУЮЩИЙ ОТБОР</a:t>
            </a:r>
            <a:endParaRPr lang="ru-RU" sz="3200" b="1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0231" y="-243408"/>
            <a:ext cx="7988193" cy="3846867"/>
          </a:xfrm>
        </p:spPr>
        <p:txBody>
          <a:bodyPr>
            <a:noAutofit/>
          </a:bodyPr>
          <a:lstStyle/>
          <a:p>
            <a:r>
              <a:rPr lang="ru-RU" sz="2800" dirty="0" smtClean="0"/>
              <a:t>В </a:t>
            </a:r>
            <a:r>
              <a:rPr lang="ru-RU" sz="2800" dirty="0" err="1" smtClean="0"/>
              <a:t>малоизменяемых</a:t>
            </a:r>
            <a:r>
              <a:rPr lang="ru-RU" sz="2800" dirty="0" smtClean="0"/>
              <a:t>(постоянных) условиях среды увеличивается численность особей со средней нормой реакции. Из поколения в поколение отсекаются крайние формы, а закрепляются организмы с определенной нормой реакции (сохранение средней фенотипической нормы)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603460"/>
            <a:ext cx="4359840" cy="2952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олилиния 9"/>
          <p:cNvSpPr/>
          <p:nvPr/>
        </p:nvSpPr>
        <p:spPr>
          <a:xfrm>
            <a:off x="1953491" y="3893100"/>
            <a:ext cx="1260764" cy="2646245"/>
          </a:xfrm>
          <a:custGeom>
            <a:avLst/>
            <a:gdLst>
              <a:gd name="connsiteX0" fmla="*/ 0 w 1260764"/>
              <a:gd name="connsiteY0" fmla="*/ 2604682 h 2646245"/>
              <a:gd name="connsiteX1" fmla="*/ 595745 w 1260764"/>
              <a:gd name="connsiteY1" fmla="*/ 27 h 2646245"/>
              <a:gd name="connsiteX2" fmla="*/ 1260764 w 1260764"/>
              <a:gd name="connsiteY2" fmla="*/ 2646245 h 2646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60764" h="2646245">
                <a:moveTo>
                  <a:pt x="0" y="2604682"/>
                </a:moveTo>
                <a:cubicBezTo>
                  <a:pt x="192809" y="1298891"/>
                  <a:pt x="385618" y="-6900"/>
                  <a:pt x="595745" y="27"/>
                </a:cubicBezTo>
                <a:cubicBezTo>
                  <a:pt x="805872" y="6954"/>
                  <a:pt x="1033318" y="1326599"/>
                  <a:pt x="1260764" y="2646245"/>
                </a:cubicBezTo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олилиния 14"/>
          <p:cNvSpPr/>
          <p:nvPr/>
        </p:nvSpPr>
        <p:spPr>
          <a:xfrm>
            <a:off x="1302327" y="4668982"/>
            <a:ext cx="2479964" cy="1898073"/>
          </a:xfrm>
          <a:custGeom>
            <a:avLst/>
            <a:gdLst>
              <a:gd name="connsiteX0" fmla="*/ 0 w 2479964"/>
              <a:gd name="connsiteY0" fmla="*/ 1898073 h 1898073"/>
              <a:gd name="connsiteX1" fmla="*/ 1274618 w 2479964"/>
              <a:gd name="connsiteY1" fmla="*/ 0 h 1898073"/>
              <a:gd name="connsiteX2" fmla="*/ 2479964 w 2479964"/>
              <a:gd name="connsiteY2" fmla="*/ 1898073 h 1898073"/>
              <a:gd name="connsiteX3" fmla="*/ 2479964 w 2479964"/>
              <a:gd name="connsiteY3" fmla="*/ 1898073 h 1898073"/>
              <a:gd name="connsiteX4" fmla="*/ 2479964 w 2479964"/>
              <a:gd name="connsiteY4" fmla="*/ 1898073 h 1898073"/>
              <a:gd name="connsiteX5" fmla="*/ 2479964 w 2479964"/>
              <a:gd name="connsiteY5" fmla="*/ 1898073 h 1898073"/>
              <a:gd name="connsiteX6" fmla="*/ 2479964 w 2479964"/>
              <a:gd name="connsiteY6" fmla="*/ 1898073 h 1898073"/>
              <a:gd name="connsiteX7" fmla="*/ 2466109 w 2479964"/>
              <a:gd name="connsiteY7" fmla="*/ 1870363 h 1898073"/>
              <a:gd name="connsiteX8" fmla="*/ 2466109 w 2479964"/>
              <a:gd name="connsiteY8" fmla="*/ 1856509 h 1898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79964" h="1898073">
                <a:moveTo>
                  <a:pt x="0" y="1898073"/>
                </a:moveTo>
                <a:cubicBezTo>
                  <a:pt x="430645" y="949036"/>
                  <a:pt x="861291" y="0"/>
                  <a:pt x="1274618" y="0"/>
                </a:cubicBezTo>
                <a:cubicBezTo>
                  <a:pt x="1687945" y="0"/>
                  <a:pt x="2479964" y="1898073"/>
                  <a:pt x="2479964" y="1898073"/>
                </a:cubicBezTo>
                <a:lnTo>
                  <a:pt x="2479964" y="1898073"/>
                </a:lnTo>
                <a:lnTo>
                  <a:pt x="2479964" y="1898073"/>
                </a:lnTo>
                <a:lnTo>
                  <a:pt x="2479964" y="1898073"/>
                </a:lnTo>
                <a:lnTo>
                  <a:pt x="2479964" y="1898073"/>
                </a:lnTo>
                <a:cubicBezTo>
                  <a:pt x="2477655" y="1893455"/>
                  <a:pt x="2468418" y="1877290"/>
                  <a:pt x="2466109" y="1870363"/>
                </a:cubicBezTo>
                <a:cubicBezTo>
                  <a:pt x="2463800" y="1863436"/>
                  <a:pt x="2464954" y="1859972"/>
                  <a:pt x="2466109" y="1856509"/>
                </a:cubicBezTo>
              </a:path>
            </a:pathLst>
          </a:custGeom>
          <a:ln w="76200">
            <a:solidFill>
              <a:srgbClr val="AE587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302327" y="4797152"/>
            <a:ext cx="461361" cy="648072"/>
          </a:xfrm>
          <a:prstGeom prst="straightConnector1">
            <a:avLst/>
          </a:prstGeom>
          <a:ln w="76200">
            <a:solidFill>
              <a:srgbClr val="AE587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3419872" y="4869160"/>
            <a:ext cx="576064" cy="576064"/>
          </a:xfrm>
          <a:prstGeom prst="straightConnector1">
            <a:avLst/>
          </a:prstGeom>
          <a:ln w="76200">
            <a:solidFill>
              <a:srgbClr val="AE587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88263" y="4113946"/>
            <a:ext cx="15068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Давление</a:t>
            </a:r>
          </a:p>
          <a:p>
            <a:r>
              <a:rPr lang="ru-RU" sz="2400" b="1" dirty="0" smtClean="0"/>
              <a:t> отбора</a:t>
            </a:r>
            <a:endParaRPr lang="ru-RU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314149" y="4076893"/>
            <a:ext cx="1575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Давление </a:t>
            </a:r>
          </a:p>
          <a:p>
            <a:r>
              <a:rPr lang="ru-RU" sz="2400" b="1" dirty="0" smtClean="0"/>
              <a:t>отбора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64088" y="3603459"/>
            <a:ext cx="35283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Происходит </a:t>
            </a:r>
            <a:r>
              <a:rPr lang="ru-RU" sz="2000" u="sng" dirty="0" smtClean="0"/>
              <a:t>сужение нормы реакции,</a:t>
            </a:r>
          </a:p>
          <a:p>
            <a:r>
              <a:rPr lang="ru-RU" sz="2000" dirty="0" smtClean="0"/>
              <a:t>Так тропические растения жизнеспособны в узком диапазоне температур</a:t>
            </a:r>
            <a:endParaRPr lang="ru-RU" sz="20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467544" y="6381328"/>
            <a:ext cx="4359840" cy="158017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571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400231" y="3603459"/>
            <a:ext cx="288032" cy="2777868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564877" y="6015236"/>
            <a:ext cx="2045753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НОРМА РЕАКЦИИ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1656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0" grpId="0" animBg="1"/>
      <p:bldP spid="15" grpId="0" animBg="1"/>
      <p:bldP spid="28" grpId="0"/>
      <p:bldP spid="29" grpId="0"/>
      <p:bldP spid="5" grpId="0"/>
      <p:bldP spid="8" grpId="0" animBg="1"/>
      <p:bldP spid="11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Разрывающий отбор</a:t>
            </a:r>
            <a:br>
              <a:rPr lang="ru-RU" sz="3600" b="1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ru-RU" sz="3600" b="1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ru-RU" sz="3600" b="1" dirty="0" err="1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дезруптивный</a:t>
            </a:r>
            <a:r>
              <a:rPr lang="ru-RU" sz="3600" b="1" dirty="0" smtClean="0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)</a:t>
            </a:r>
            <a:endParaRPr lang="ru-RU" sz="3600" b="1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568952" cy="2808312"/>
          </a:xfrm>
          <a:effectLst/>
        </p:spPr>
        <p:txBody>
          <a:bodyPr>
            <a:normAutofit/>
          </a:bodyPr>
          <a:lstStyle/>
          <a:p>
            <a:r>
              <a:rPr lang="ru-RU" dirty="0"/>
              <a:t>Иногда условия внешней среды изменяются </a:t>
            </a:r>
            <a:r>
              <a:rPr lang="ru-RU" dirty="0" smtClean="0"/>
              <a:t>резко, таким </a:t>
            </a:r>
            <a:r>
              <a:rPr lang="ru-RU" dirty="0"/>
              <a:t>образом, что </a:t>
            </a:r>
            <a:r>
              <a:rPr lang="ru-RU" dirty="0" smtClean="0"/>
              <a:t>преимущество получают крайние формы. Количество  крайних форм </a:t>
            </a:r>
            <a:r>
              <a:rPr lang="ru-RU" dirty="0"/>
              <a:t>быстро </a:t>
            </a:r>
            <a:r>
              <a:rPr lang="ru-RU" dirty="0" smtClean="0"/>
              <a:t>увеличивается</a:t>
            </a:r>
            <a:r>
              <a:rPr lang="ru-RU" dirty="0"/>
              <a:t>, что </a:t>
            </a:r>
            <a:r>
              <a:rPr lang="ru-RU" dirty="0" smtClean="0"/>
              <a:t>при участии изоляции может </a:t>
            </a:r>
            <a:r>
              <a:rPr lang="ru-RU" dirty="0"/>
              <a:t>привести к преобразованию </a:t>
            </a:r>
            <a:r>
              <a:rPr lang="ru-RU" dirty="0" smtClean="0"/>
              <a:t>вида. Этот отбор направлен против промежуточных форм.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789040"/>
            <a:ext cx="5472608" cy="2808312"/>
          </a:xfrm>
          <a:prstGeom prst="rect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762000" y="4211769"/>
            <a:ext cx="2378406" cy="2424988"/>
          </a:xfrm>
          <a:custGeom>
            <a:avLst/>
            <a:gdLst>
              <a:gd name="connsiteX0" fmla="*/ 0 w 2378406"/>
              <a:gd name="connsiteY0" fmla="*/ 2327576 h 2424988"/>
              <a:gd name="connsiteX1" fmla="*/ 1246909 w 2378406"/>
              <a:gd name="connsiteY1" fmla="*/ 13 h 2424988"/>
              <a:gd name="connsiteX2" fmla="*/ 2341418 w 2378406"/>
              <a:gd name="connsiteY2" fmla="*/ 2355286 h 2424988"/>
              <a:gd name="connsiteX3" fmla="*/ 2119745 w 2378406"/>
              <a:gd name="connsiteY3" fmla="*/ 1787249 h 2424988"/>
              <a:gd name="connsiteX4" fmla="*/ 2105891 w 2378406"/>
              <a:gd name="connsiteY4" fmla="*/ 1634849 h 2424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78406" h="2424988">
                <a:moveTo>
                  <a:pt x="0" y="2327576"/>
                </a:moveTo>
                <a:cubicBezTo>
                  <a:pt x="428336" y="1161485"/>
                  <a:pt x="856673" y="-4605"/>
                  <a:pt x="1246909" y="13"/>
                </a:cubicBezTo>
                <a:cubicBezTo>
                  <a:pt x="1637145" y="4631"/>
                  <a:pt x="2195945" y="2057413"/>
                  <a:pt x="2341418" y="2355286"/>
                </a:cubicBezTo>
                <a:cubicBezTo>
                  <a:pt x="2486891" y="2653159"/>
                  <a:pt x="2158999" y="1907322"/>
                  <a:pt x="2119745" y="1787249"/>
                </a:cubicBezTo>
                <a:cubicBezTo>
                  <a:pt x="2080491" y="1667176"/>
                  <a:pt x="2105891" y="1634849"/>
                  <a:pt x="2105891" y="1634849"/>
                </a:cubicBezTo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олилиния 5"/>
          <p:cNvSpPr/>
          <p:nvPr/>
        </p:nvSpPr>
        <p:spPr>
          <a:xfrm>
            <a:off x="1922639" y="5193196"/>
            <a:ext cx="2560332" cy="1534011"/>
          </a:xfrm>
          <a:custGeom>
            <a:avLst/>
            <a:gdLst>
              <a:gd name="connsiteX0" fmla="*/ 0 w 2560332"/>
              <a:gd name="connsiteY0" fmla="*/ 1454781 h 1534011"/>
              <a:gd name="connsiteX1" fmla="*/ 1219200 w 2560332"/>
              <a:gd name="connsiteY1" fmla="*/ 54 h 1534011"/>
              <a:gd name="connsiteX2" fmla="*/ 2438400 w 2560332"/>
              <a:gd name="connsiteY2" fmla="*/ 1399363 h 1534011"/>
              <a:gd name="connsiteX3" fmla="*/ 2452254 w 2560332"/>
              <a:gd name="connsiteY3" fmla="*/ 1399363 h 15340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32" h="1534011">
                <a:moveTo>
                  <a:pt x="0" y="1454781"/>
                </a:moveTo>
                <a:cubicBezTo>
                  <a:pt x="406400" y="732035"/>
                  <a:pt x="812800" y="9290"/>
                  <a:pt x="1219200" y="54"/>
                </a:cubicBezTo>
                <a:cubicBezTo>
                  <a:pt x="1625600" y="-9182"/>
                  <a:pt x="2232891" y="1166145"/>
                  <a:pt x="2438400" y="1399363"/>
                </a:cubicBezTo>
                <a:cubicBezTo>
                  <a:pt x="2643909" y="1632581"/>
                  <a:pt x="2548081" y="1515972"/>
                  <a:pt x="2452254" y="1399363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3897698" y="4211769"/>
            <a:ext cx="2177730" cy="2382983"/>
          </a:xfrm>
          <a:custGeom>
            <a:avLst/>
            <a:gdLst>
              <a:gd name="connsiteX0" fmla="*/ 0 w 2177730"/>
              <a:gd name="connsiteY0" fmla="*/ 2382983 h 2382983"/>
              <a:gd name="connsiteX1" fmla="*/ 1052946 w 2177730"/>
              <a:gd name="connsiteY1" fmla="*/ 1 h 2382983"/>
              <a:gd name="connsiteX2" fmla="*/ 2161310 w 2177730"/>
              <a:gd name="connsiteY2" fmla="*/ 2369128 h 2382983"/>
              <a:gd name="connsiteX3" fmla="*/ 2161310 w 2177730"/>
              <a:gd name="connsiteY3" fmla="*/ 2369128 h 2382983"/>
              <a:gd name="connsiteX4" fmla="*/ 2161310 w 2177730"/>
              <a:gd name="connsiteY4" fmla="*/ 2286001 h 2382983"/>
              <a:gd name="connsiteX5" fmla="*/ 1939637 w 2177730"/>
              <a:gd name="connsiteY5" fmla="*/ 1620983 h 2382983"/>
              <a:gd name="connsiteX6" fmla="*/ 1939637 w 2177730"/>
              <a:gd name="connsiteY6" fmla="*/ 1620983 h 2382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77730" h="2382983">
                <a:moveTo>
                  <a:pt x="0" y="2382983"/>
                </a:moveTo>
                <a:cubicBezTo>
                  <a:pt x="346364" y="1192646"/>
                  <a:pt x="692728" y="2310"/>
                  <a:pt x="1052946" y="1"/>
                </a:cubicBezTo>
                <a:cubicBezTo>
                  <a:pt x="1413164" y="-2308"/>
                  <a:pt x="2161310" y="2369128"/>
                  <a:pt x="2161310" y="2369128"/>
                </a:cubicBezTo>
                <a:lnTo>
                  <a:pt x="2161310" y="2369128"/>
                </a:lnTo>
                <a:cubicBezTo>
                  <a:pt x="2161310" y="2355274"/>
                  <a:pt x="2198255" y="2410692"/>
                  <a:pt x="2161310" y="2286001"/>
                </a:cubicBezTo>
                <a:cubicBezTo>
                  <a:pt x="2124365" y="2161310"/>
                  <a:pt x="1939637" y="1620983"/>
                  <a:pt x="1939637" y="1620983"/>
                </a:cubicBezTo>
                <a:lnTo>
                  <a:pt x="1939637" y="1620983"/>
                </a:lnTo>
              </a:path>
            </a:pathLst>
          </a:cu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2987824" y="4581128"/>
            <a:ext cx="504056" cy="780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81814" y="4156100"/>
            <a:ext cx="2640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Давление отбора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28184" y="3789039"/>
            <a:ext cx="2664296" cy="1631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. </a:t>
            </a:r>
            <a:r>
              <a:rPr lang="ru-RU" sz="2000" dirty="0" smtClean="0"/>
              <a:t>Наблюдается</a:t>
            </a:r>
          </a:p>
          <a:p>
            <a:r>
              <a:rPr lang="ru-RU" sz="2000" dirty="0" smtClean="0"/>
              <a:t> </a:t>
            </a:r>
            <a:r>
              <a:rPr lang="ru-RU" sz="2000" u="sng" dirty="0"/>
              <a:t>разрыв нормы реакции</a:t>
            </a:r>
            <a:r>
              <a:rPr lang="ru-RU" sz="2000" dirty="0"/>
              <a:t>(вытесняются особи со средним значением)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66336" y="5854125"/>
            <a:ext cx="982961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НОРМА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67944" y="5854125"/>
            <a:ext cx="1188146" cy="369332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РЕАКЦИИ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8" name="Стрелка вправо 17"/>
          <p:cNvSpPr/>
          <p:nvPr/>
        </p:nvSpPr>
        <p:spPr>
          <a:xfrm>
            <a:off x="611560" y="6539083"/>
            <a:ext cx="5616624" cy="202285"/>
          </a:xfrm>
          <a:prstGeom prst="right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верх 20"/>
          <p:cNvSpPr/>
          <p:nvPr/>
        </p:nvSpPr>
        <p:spPr>
          <a:xfrm>
            <a:off x="586675" y="3789039"/>
            <a:ext cx="216024" cy="2817605"/>
          </a:xfrm>
          <a:prstGeom prst="up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24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/>
      <p:bldP spid="14" grpId="0"/>
      <p:bldP spid="16" grpId="0"/>
      <p:bldP spid="17" grpId="0"/>
      <p:bldP spid="18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16632"/>
            <a:ext cx="8458200" cy="1222375"/>
          </a:xfrm>
        </p:spPr>
        <p:txBody>
          <a:bodyPr/>
          <a:lstStyle/>
          <a:p>
            <a:pPr algn="ctr"/>
            <a:r>
              <a:rPr lang="ru-RU" dirty="0" smtClean="0"/>
              <a:t>Сравнение форм отбора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58200" cy="410445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738150"/>
              </p:ext>
            </p:extLst>
          </p:nvPr>
        </p:nvGraphicFramePr>
        <p:xfrm>
          <a:off x="395536" y="980728"/>
          <a:ext cx="8424936" cy="5768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СТАБИЛИЗИРУЮЩИЙ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ДВИЖУЩИЙ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1.Постоянство внешней среды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1.Изменение условий среды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2.Обезвреживание мутаций, путём отбора сочетаний , в которых нейтрализуется их </a:t>
                      </a:r>
                      <a:r>
                        <a:rPr lang="ru-RU" sz="2400" smtClean="0"/>
                        <a:t>вредное действие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2.Вскрытие запаса изменчивости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3.Совершенствование генотипа при постоянном фенотипе.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3.Отбор обезвреживающих мутаций и их сочетаний</a:t>
                      </a:r>
                      <a:endParaRPr lang="ru-RU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4.Образование</a:t>
                      </a:r>
                      <a:r>
                        <a:rPr lang="ru-RU" sz="2400" baseline="0" dirty="0" smtClean="0"/>
                        <a:t> мобилизационного резерва наследственной изменчивости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4.Формирование новых</a:t>
                      </a:r>
                      <a:r>
                        <a:rPr lang="ru-RU" sz="2400" baseline="0" dirty="0" smtClean="0"/>
                        <a:t> генотипов и фенотипов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9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218</TotalTime>
  <Words>231</Words>
  <Application>Microsoft Office PowerPoint</Application>
  <PresentationFormat>Экран (4:3)</PresentationFormat>
  <Paragraphs>34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Трек</vt:lpstr>
      <vt:lpstr>Формы естественного отбора (И. И. Шмальгаузен) Движущий отбор</vt:lpstr>
      <vt:lpstr>СТАБИЛИЗИРУЮЩИЙ ОТБОР</vt:lpstr>
      <vt:lpstr>Разрывающий отбор (дезруптивный)</vt:lpstr>
      <vt:lpstr>Сравнение форм отбора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естественного отбора</dc:title>
  <dc:creator>user</dc:creator>
  <cp:lastModifiedBy>TD</cp:lastModifiedBy>
  <cp:revision>25</cp:revision>
  <dcterms:created xsi:type="dcterms:W3CDTF">2011-09-30T17:35:22Z</dcterms:created>
  <dcterms:modified xsi:type="dcterms:W3CDTF">2012-03-15T13:09:14Z</dcterms:modified>
</cp:coreProperties>
</file>