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312" r:id="rId3"/>
    <p:sldId id="317" r:id="rId4"/>
    <p:sldId id="256" r:id="rId5"/>
    <p:sldId id="296" r:id="rId6"/>
    <p:sldId id="297" r:id="rId7"/>
    <p:sldId id="266" r:id="rId8"/>
    <p:sldId id="286" r:id="rId9"/>
    <p:sldId id="300" r:id="rId10"/>
    <p:sldId id="301" r:id="rId11"/>
    <p:sldId id="302" r:id="rId12"/>
    <p:sldId id="313" r:id="rId13"/>
    <p:sldId id="257" r:id="rId14"/>
    <p:sldId id="259" r:id="rId15"/>
    <p:sldId id="304" r:id="rId16"/>
    <p:sldId id="303" r:id="rId17"/>
    <p:sldId id="260" r:id="rId18"/>
    <p:sldId id="305" r:id="rId19"/>
    <p:sldId id="319" r:id="rId20"/>
    <p:sldId id="307" r:id="rId21"/>
    <p:sldId id="310" r:id="rId22"/>
    <p:sldId id="309" r:id="rId23"/>
    <p:sldId id="294" r:id="rId24"/>
    <p:sldId id="314" r:id="rId25"/>
    <p:sldId id="316" r:id="rId26"/>
    <p:sldId id="311" r:id="rId27"/>
    <p:sldId id="318" r:id="rId28"/>
    <p:sldId id="320" r:id="rId29"/>
    <p:sldId id="315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94" autoAdjust="0"/>
  </p:normalViewPr>
  <p:slideViewPr>
    <p:cSldViewPr>
      <p:cViewPr>
        <p:scale>
          <a:sx n="48" d="100"/>
          <a:sy n="48" d="100"/>
        </p:scale>
        <p:origin x="-19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C07C7-D4F5-4F8D-B32D-D260DFBE66D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EE14-488B-4931-A1D8-09C03D74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5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25DC-C47D-41B6-AA29-A56D70E24B55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D8BF-24A0-44CE-8E35-A3925F74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7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Дивергенцией 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Ч. Дарвин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объяснял появление разнообразия дарвиновых вьюрков на нескольких островах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Галапагосского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архипелага в Тихом океане. Вероятно, дарвиновы вьюрки – это потомки нескольких особей вьюрков из Южной Америки, случайно унесенных в море во время бури, осевших и сохранившихся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Галапагосских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островах. Попавшие туда вьюрки стали основателями популяций на разных островах. Изолированные друг от друга, эти популяции спустя некоторое время обособились в новые самостоятельные виды.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Унесенные ветром вьюрки, попав на отдельный остров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Галапагосского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архипелага, оказались в среде, отличающейся от той среды, которую они покинули. В то же время они столкнулись с условиями того конкретного острова, куда случайно попали. Под давлением естественного отбора популяции вьюрков эволюционировали на разных островах в разных направлениях. В этом процессе они приобрели необычный внешний вид, строение клюва и своеобразные повадки, особенно в добывании пищи.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D8BF-24A0-44CE-8E35-A3925F74F7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видов определяется многими причинами. В одних случаях это происходит в результате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пространственно-территориальной (географической) изоляции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препятствующей регулярному обмену генетической информацией. В других случаях этот процесс может быть вызван расселением вида в новые условия за пределы его ареала. В третьих случаях образование нового вида может быть обусловлено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биологической (репродуктивной) изоляцией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возникшей внезапно, например, из-за полиплоидии или мутации.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D8BF-24A0-44CE-8E35-A3925F74F7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Новые виды могут возникать также вследствие прерывистости (мозаичности) ареала. Примером такого процесса служит возникновение близкородственных видов одуванчика от широко распространенного родительского вида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D8BF-24A0-44CE-8E35-A3925F74F7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расселении вида на большую территорию. В результате более удаленные от центра расселения периферийные популяции и их группы, интенсивно преобразуясь в связи с освоением новых мест обитания, становятся родоначальниками новых видов. Примером могут служить виды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судака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населяющего водоемы Европы.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Географическое видообразование всегда протекает довольно медленно. Этот процесс идет на протяжении сотен тысяч поколений особей популяции. Только за такие большие промежутки времени в изолированных популяциях вида с помощью их организмов вырабатываются особые признаки и свойства, которые приводят к репродуктивной изоляции.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D8BF-24A0-44CE-8E35-A3925F74F7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видов определяется многими причинами. В одних случаях это происходит в результате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пространственно-территориальной (географической) изоляции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препятствующей регулярному обмену генетической информацией. В других случаях этот процесс может быть вызван расселением вида в новые условия за пределы его ареала. В третьих случаях образование нового вида может быть обусловлено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биологической (репродуктивной) изоляцией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возникшей внезапно, например, из-за полиплоидии или мутации.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D8BF-24A0-44CE-8E35-A3925F74F7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Экологическое видообразование происходит в пределах ареала исходного вида в результате биологической изоляции. Оно осуществляется на основе территориально единой популяции, у которой имеются четко различающиеся формы особей. Возникновение новых видов при экологическом  видообразовании может происходить различными путями.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CD8BF-24A0-44CE-8E35-A3925F74F7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.%20&#1043;&#1077;&#1086;&#1075;&#1088;&#1072;&#1092;&#1080;&#1095;&#1077;&#1089;&#1082;&#1086;&#1077;%20&#1074;&#1080;&#1076;&#1086;&#1086;&#1073;&#1088;&#1072;&#1079;&#1086;&#1074;&#1072;&#1085;&#1080;&#1077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&#1069;&#1082;&#1086;&#1083;&#1086;&#1075;&#1080;&#1095;&#1077;&#1089;&#1082;&#1086;&#1077;%20&#1074;&#1080;&#1076;&#1086;&#1086;&#1073;&#1088;&#1072;&#1079;&#1086;&#1074;&#1072;&#1085;&#1080;&#1077;.mp4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.%20&#1043;&#1077;&#1086;&#1075;&#1088;&#1072;&#1092;&#1080;&#1095;&#1077;&#1089;&#1082;&#1086;&#1077;%20&#1074;&#1080;&#1076;&#1086;&#1086;&#1073;&#1088;&#1072;&#1079;&#1086;&#1074;&#1072;&#1085;&#1080;&#1077;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&#1069;&#1082;&#1086;&#1083;&#1086;&#1075;&#1080;&#1095;&#1077;&#1089;&#1082;&#1086;&#1077;%20&#1074;&#1080;&#1076;&#1086;&#1086;&#1073;&#1088;&#1072;&#1079;&#1086;&#1074;&#1072;&#1085;&#1080;&#1077;.mp4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6357"/>
            <a:ext cx="8572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микроэволюция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популяция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мутация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генофонд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популяционные волны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изоляция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борьба за существование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естественный отбор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индивидуальная наследственная изменчивость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grandars.ru/images/1/review/id/3949/1466b25c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836483" cy="2071702"/>
          </a:xfrm>
          <a:prstGeom prst="rect">
            <a:avLst/>
          </a:prstGeom>
          <a:noFill/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071810"/>
            <a:ext cx="3849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357166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Дивергентное видообразование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70" name="Picture 6" descr="http://bono-esse.ru/blizzard/img/A/evol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9889" y="1071546"/>
            <a:ext cx="538358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14348" y="21429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видообразования</a:t>
            </a:r>
            <a:b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(Э.В. 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Майр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1964)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1142976" y="2000240"/>
            <a:ext cx="7316811" cy="3090866"/>
            <a:chOff x="928662" y="2565400"/>
            <a:chExt cx="7602563" cy="3454400"/>
          </a:xfrm>
        </p:grpSpPr>
        <p:graphicFrame>
          <p:nvGraphicFramePr>
            <p:cNvPr id="61447" name="Object 7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928662" y="5500702"/>
            <a:ext cx="503238" cy="465137"/>
          </p:xfrm>
          <a:graphic>
            <a:graphicData uri="http://schemas.openxmlformats.org/presentationml/2006/ole">
              <p:oleObj spid="_x0000_s63520" name="CorelDRAW" r:id="rId3" imgW="502200" imgH="463680" progId="">
                <p:embed/>
              </p:oleObj>
            </a:graphicData>
          </a:graphic>
        </p:graphicFrame>
        <p:graphicFrame>
          <p:nvGraphicFramePr>
            <p:cNvPr id="61449" name="Object 9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1000100" y="3143248"/>
            <a:ext cx="431800" cy="465138"/>
          </p:xfrm>
          <a:graphic>
            <a:graphicData uri="http://schemas.openxmlformats.org/presentationml/2006/ole">
              <p:oleObj spid="_x0000_s63521" name="CorelDRAW" r:id="rId4" imgW="430560" imgH="463680" progId="">
                <p:embed/>
              </p:oleObj>
            </a:graphicData>
          </a:graphic>
        </p:graphicFrame>
        <p:graphicFrame>
          <p:nvGraphicFramePr>
            <p:cNvPr id="61458" name="Object 18"/>
            <p:cNvGraphicFramePr>
              <a:graphicFrameLocks noChangeAspect="1"/>
            </p:cNvGraphicFramePr>
            <p:nvPr/>
          </p:nvGraphicFramePr>
          <p:xfrm>
            <a:off x="1714480" y="3143248"/>
            <a:ext cx="431800" cy="2859106"/>
          </p:xfrm>
          <a:graphic>
            <a:graphicData uri="http://schemas.openxmlformats.org/presentationml/2006/ole">
              <p:oleObj spid="_x0000_s63522" name="CorelDRAW" r:id="rId5" imgW="229680" imgH="2261520" progId="">
                <p:embed/>
              </p:oleObj>
            </a:graphicData>
          </a:graphic>
        </p:graphicFrame>
        <p:graphicFrame>
          <p:nvGraphicFramePr>
            <p:cNvPr id="61459" name="Object 19"/>
            <p:cNvGraphicFramePr>
              <a:graphicFrameLocks noChangeAspect="1"/>
            </p:cNvGraphicFramePr>
            <p:nvPr/>
          </p:nvGraphicFramePr>
          <p:xfrm>
            <a:off x="3492500" y="3213100"/>
            <a:ext cx="485775" cy="2736850"/>
          </p:xfrm>
          <a:graphic>
            <a:graphicData uri="http://schemas.openxmlformats.org/presentationml/2006/ole">
              <p:oleObj spid="_x0000_s63523" name="CorelDRAW" r:id="rId6" imgW="229680" imgH="2262600" progId="">
                <p:embed/>
              </p:oleObj>
            </a:graphicData>
          </a:graphic>
        </p:graphicFrame>
        <p:graphicFrame>
          <p:nvGraphicFramePr>
            <p:cNvPr id="61462" name="Object 22"/>
            <p:cNvGraphicFramePr>
              <a:graphicFrameLocks noChangeAspect="1"/>
            </p:cNvGraphicFramePr>
            <p:nvPr/>
          </p:nvGraphicFramePr>
          <p:xfrm>
            <a:off x="6804025" y="3213100"/>
            <a:ext cx="1582738" cy="2806700"/>
          </p:xfrm>
          <a:graphic>
            <a:graphicData uri="http://schemas.openxmlformats.org/presentationml/2006/ole">
              <p:oleObj spid="_x0000_s63524" name="CorelDRAW" r:id="rId7" imgW="997200" imgH="1932840" progId="">
                <p:embed/>
              </p:oleObj>
            </a:graphicData>
          </a:graphic>
        </p:graphicFrame>
        <p:graphicFrame>
          <p:nvGraphicFramePr>
            <p:cNvPr id="61463" name="Object 23"/>
            <p:cNvGraphicFramePr>
              <a:graphicFrameLocks noChangeAspect="1"/>
            </p:cNvGraphicFramePr>
            <p:nvPr/>
          </p:nvGraphicFramePr>
          <p:xfrm>
            <a:off x="3851275" y="3213100"/>
            <a:ext cx="1670050" cy="2736850"/>
          </p:xfrm>
          <a:graphic>
            <a:graphicData uri="http://schemas.openxmlformats.org/presentationml/2006/ole">
              <p:oleObj spid="_x0000_s63525" name="CorelDRAW" r:id="rId8" imgW="1665000" imgH="2248200" progId="">
                <p:embed/>
              </p:oleObj>
            </a:graphicData>
          </a:graphic>
        </p:graphicFrame>
        <p:graphicFrame>
          <p:nvGraphicFramePr>
            <p:cNvPr id="61464" name="Object 24"/>
            <p:cNvGraphicFramePr>
              <a:graphicFrameLocks noChangeAspect="1"/>
            </p:cNvGraphicFramePr>
            <p:nvPr/>
          </p:nvGraphicFramePr>
          <p:xfrm>
            <a:off x="5435600" y="3213100"/>
            <a:ext cx="485775" cy="2736849"/>
          </p:xfrm>
          <a:graphic>
            <a:graphicData uri="http://schemas.openxmlformats.org/presentationml/2006/ole">
              <p:oleObj spid="_x0000_s63526" name="CorelDRAW" r:id="rId9" imgW="229680" imgH="2262600" progId="">
                <p:embed/>
              </p:oleObj>
            </a:graphicData>
          </a:graphic>
        </p:graphicFrame>
        <p:graphicFrame>
          <p:nvGraphicFramePr>
            <p:cNvPr id="61465" name="Object 25"/>
            <p:cNvGraphicFramePr>
              <a:graphicFrameLocks noChangeAspect="1"/>
            </p:cNvGraphicFramePr>
            <p:nvPr/>
          </p:nvGraphicFramePr>
          <p:xfrm>
            <a:off x="2916238" y="5446713"/>
            <a:ext cx="503237" cy="465137"/>
          </p:xfrm>
          <a:graphic>
            <a:graphicData uri="http://schemas.openxmlformats.org/presentationml/2006/ole">
              <p:oleObj spid="_x0000_s63527" name="CorelDRAW" r:id="rId10" imgW="502200" imgH="463680" progId="">
                <p:embed/>
              </p:oleObj>
            </a:graphicData>
          </a:graphic>
        </p:graphicFrame>
        <p:graphicFrame>
          <p:nvGraphicFramePr>
            <p:cNvPr id="61466" name="Object 26"/>
            <p:cNvGraphicFramePr>
              <a:graphicFrameLocks noChangeAspect="1"/>
            </p:cNvGraphicFramePr>
            <p:nvPr/>
          </p:nvGraphicFramePr>
          <p:xfrm>
            <a:off x="2987675" y="3070225"/>
            <a:ext cx="503238" cy="465138"/>
          </p:xfrm>
          <a:graphic>
            <a:graphicData uri="http://schemas.openxmlformats.org/presentationml/2006/ole">
              <p:oleObj spid="_x0000_s63528" name="CorelDRAW" r:id="rId11" imgW="502200" imgH="463680" progId="">
                <p:embed/>
              </p:oleObj>
            </a:graphicData>
          </a:graphic>
        </p:graphicFrame>
        <p:graphicFrame>
          <p:nvGraphicFramePr>
            <p:cNvPr id="61467" name="Object 27"/>
            <p:cNvGraphicFramePr>
              <a:graphicFrameLocks noChangeAspect="1"/>
            </p:cNvGraphicFramePr>
            <p:nvPr/>
          </p:nvGraphicFramePr>
          <p:xfrm>
            <a:off x="8027988" y="5446713"/>
            <a:ext cx="503237" cy="465137"/>
          </p:xfrm>
          <a:graphic>
            <a:graphicData uri="http://schemas.openxmlformats.org/presentationml/2006/ole">
              <p:oleObj spid="_x0000_s63529" name="CorelDRAW" r:id="rId12" imgW="502200" imgH="463680" progId="">
                <p:embed/>
              </p:oleObj>
            </a:graphicData>
          </a:graphic>
        </p:graphicFrame>
        <p:graphicFrame>
          <p:nvGraphicFramePr>
            <p:cNvPr id="61468" name="Object 28"/>
            <p:cNvGraphicFramePr>
              <a:graphicFrameLocks noChangeAspect="1"/>
            </p:cNvGraphicFramePr>
            <p:nvPr/>
          </p:nvGraphicFramePr>
          <p:xfrm>
            <a:off x="6804025" y="2709863"/>
            <a:ext cx="503238" cy="465137"/>
          </p:xfrm>
          <a:graphic>
            <a:graphicData uri="http://schemas.openxmlformats.org/presentationml/2006/ole">
              <p:oleObj spid="_x0000_s63530" name="CorelDRAW" r:id="rId13" imgW="502200" imgH="463680" progId="">
                <p:embed/>
              </p:oleObj>
            </a:graphicData>
          </a:graphic>
        </p:graphicFrame>
        <p:graphicFrame>
          <p:nvGraphicFramePr>
            <p:cNvPr id="61469" name="Object 29"/>
            <p:cNvGraphicFramePr>
              <a:graphicFrameLocks noChangeAspect="1"/>
            </p:cNvGraphicFramePr>
            <p:nvPr/>
          </p:nvGraphicFramePr>
          <p:xfrm>
            <a:off x="6084888" y="5446713"/>
            <a:ext cx="431800" cy="465137"/>
          </p:xfrm>
          <a:graphic>
            <a:graphicData uri="http://schemas.openxmlformats.org/presentationml/2006/ole">
              <p:oleObj spid="_x0000_s63531" name="CorelDRAW" r:id="rId14" imgW="430560" imgH="463680" progId="">
                <p:embed/>
              </p:oleObj>
            </a:graphicData>
          </a:graphic>
        </p:graphicFrame>
        <p:graphicFrame>
          <p:nvGraphicFramePr>
            <p:cNvPr id="61470" name="Object 30"/>
            <p:cNvGraphicFramePr>
              <a:graphicFrameLocks noChangeAspect="1"/>
            </p:cNvGraphicFramePr>
            <p:nvPr/>
          </p:nvGraphicFramePr>
          <p:xfrm>
            <a:off x="6011863" y="3070225"/>
            <a:ext cx="431800" cy="465138"/>
          </p:xfrm>
          <a:graphic>
            <a:graphicData uri="http://schemas.openxmlformats.org/presentationml/2006/ole">
              <p:oleObj spid="_x0000_s63532" name="CorelDRAW" r:id="rId15" imgW="430560" imgH="463680" progId="">
                <p:embed/>
              </p:oleObj>
            </a:graphicData>
          </a:graphic>
        </p:graphicFrame>
        <p:graphicFrame>
          <p:nvGraphicFramePr>
            <p:cNvPr id="61471" name="Object 31"/>
            <p:cNvGraphicFramePr>
              <a:graphicFrameLocks noChangeAspect="1"/>
            </p:cNvGraphicFramePr>
            <p:nvPr/>
          </p:nvGraphicFramePr>
          <p:xfrm>
            <a:off x="7956550" y="2709863"/>
            <a:ext cx="431800" cy="465137"/>
          </p:xfrm>
          <a:graphic>
            <a:graphicData uri="http://schemas.openxmlformats.org/presentationml/2006/ole">
              <p:oleObj spid="_x0000_s63533" name="CorelDRAW" r:id="rId16" imgW="430560" imgH="463680" progId="">
                <p:embed/>
              </p:oleObj>
            </a:graphicData>
          </a:graphic>
        </p:graphicFrame>
        <p:graphicFrame>
          <p:nvGraphicFramePr>
            <p:cNvPr id="61472" name="Object 32"/>
            <p:cNvGraphicFramePr>
              <a:graphicFrameLocks noChangeAspect="1"/>
            </p:cNvGraphicFramePr>
            <p:nvPr/>
          </p:nvGraphicFramePr>
          <p:xfrm>
            <a:off x="4356100" y="2565400"/>
            <a:ext cx="596900" cy="631825"/>
          </p:xfrm>
          <a:graphic>
            <a:graphicData uri="http://schemas.openxmlformats.org/presentationml/2006/ole">
              <p:oleObj spid="_x0000_s63534" name="CorelDRAW" r:id="rId17" imgW="239400" imgH="253080" progId="">
                <p:embed/>
              </p:oleObj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714348" y="1500174"/>
            <a:ext cx="2495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филетическое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1500174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гибридогенное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57950" y="1500174"/>
            <a:ext cx="237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дивергентное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5143512"/>
            <a:ext cx="2844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преобразование существующих видов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5042118"/>
            <a:ext cx="3732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слияние двух существующих видов А и В и образованием нового вида С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5143512"/>
            <a:ext cx="2571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разделение одного вида на несколько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0"/>
            <a:ext cx="77724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Способы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видообразования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143504" y="857232"/>
            <a:ext cx="1714512" cy="35719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10800000" flipV="1">
            <a:off x="2071670" y="857232"/>
            <a:ext cx="1643074" cy="285752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85786" y="1142984"/>
            <a:ext cx="2609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географическое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142984"/>
            <a:ext cx="2379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5939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2438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857364"/>
            <a:ext cx="25527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files.school-collection.edu.ru/dlrstore/e780c258-20dc-4b57-94f4-703a3a4a16c8/Files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правильную последовательность этапов географического видообразования</a:t>
            </a:r>
          </a:p>
          <a:p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00002" y="1571612"/>
            <a:ext cx="8643998" cy="4955203"/>
            <a:chOff x="285720" y="1285860"/>
            <a:chExt cx="8643998" cy="495520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5786" y="1285860"/>
              <a:ext cx="8143932" cy="4955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естественный отбор особей в новых условиях среды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возникновение новых видов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расселение на новые территории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возникновение подвидов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географическая изоляция между популяциями</a:t>
              </a:r>
            </a:p>
            <a:p>
              <a:pPr>
                <a:lnSpc>
                  <a:spcPct val="200000"/>
                </a:lnSpc>
              </a:pPr>
              <a:r>
                <a:rPr lang="ru-RU" b="1" i="1" dirty="0" smtClean="0"/>
                <a:t> 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720" y="1714488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5720" y="2500306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5720" y="3357562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5720" y="4214818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5720" y="5072074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0"/>
            <a:ext cx="77724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Способы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видообразования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143504" y="857232"/>
            <a:ext cx="1714512" cy="35719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10800000" flipV="1">
            <a:off x="2071670" y="857232"/>
            <a:ext cx="1643074" cy="285752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85786" y="1142984"/>
            <a:ext cx="2609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географическое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142984"/>
            <a:ext cx="2379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5939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2438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857364"/>
            <a:ext cx="25527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1214422"/>
            <a:ext cx="2786082" cy="18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1214422"/>
            <a:ext cx="2786082" cy="18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40" y="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Примеры  причин экологического видообразования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4000504"/>
            <a:ext cx="27181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000504"/>
            <a:ext cx="2786082" cy="187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214422"/>
            <a:ext cx="2798279" cy="18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43636" y="4000504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307181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 на другой вид пищи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314324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Различия в поведении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307181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Разные сроки размножения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78645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числа хромосом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585789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5786454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структуры хромосом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правильную последовательность этапов экологического видообразования</a:t>
            </a:r>
          </a:p>
          <a:p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0002" y="1571612"/>
            <a:ext cx="8643998" cy="4955203"/>
            <a:chOff x="285720" y="1285860"/>
            <a:chExt cx="8643998" cy="495520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5786" y="1285860"/>
              <a:ext cx="8143932" cy="4955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естественный отбор особей в новых условиях среды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возникновение новых видов</a:t>
              </a:r>
            </a:p>
            <a:p>
              <a:pPr marL="0" lvl="2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освоение новых экологических ниш в пределах старого ареала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биологическая изоляция между популяциями</a:t>
              </a:r>
            </a:p>
            <a:p>
              <a:pPr marL="0" lvl="2">
                <a:lnSpc>
                  <a:spcPct val="200000"/>
                </a:lnSpc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возникновение подвидов</a:t>
              </a:r>
            </a:p>
            <a:p>
              <a:pPr>
                <a:lnSpc>
                  <a:spcPct val="200000"/>
                </a:lnSpc>
              </a:pPr>
              <a:r>
                <a:rPr lang="ru-RU" b="1" i="1" dirty="0" smtClean="0"/>
                <a:t> 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720" y="1714488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5720" y="2500306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5720" y="3357562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5720" y="4214818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5720" y="5072074"/>
              <a:ext cx="35719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3774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32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1142984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5 повторить,</a:t>
            </a:r>
          </a:p>
          <a:p>
            <a:pPr lvl="0" indent="3619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выучить термины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http://4.bp.blogspot.com/-pLonZCbVOtw/UZPLbz2Z5dI/AAAAAAAAFlg/_QINV1raaXI/s1600/Fennec+Fox+cute+ears+pups+play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428868"/>
            <a:ext cx="5857916" cy="390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Потомки неких птиц, которые попали на разные острова,  перешли к питанию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летающими насекомыми,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семенами шишек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насекомыми, обитающими в древесине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зелеными частями растений </a:t>
            </a:r>
          </a:p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Предположите, как мог переход к другому способу питания отразиться на внешнем облике потомков.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chool.xvatit.com/images/3/3a/10-11_69_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429420" cy="5245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http://www.ebio.ru/images/1103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4357718" cy="5447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8" name="Picture 4" descr="http://www.darwin.museum.ru/expos/floor2/img/kru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0381"/>
            <a:ext cx="5500726" cy="55306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000100" y="5786454"/>
            <a:ext cx="2764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Долгоносик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большой сосновый 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052513"/>
            <a:ext cx="20875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364163" y="6021388"/>
            <a:ext cx="3015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Долгоносик дубовый </a:t>
            </a: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7524750" y="1125538"/>
            <a:ext cx="64770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9" name="Picture 8" descr="C:\Users\user\Desktop\видообразование\Untitled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08050"/>
            <a:ext cx="2490788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7524750" y="1125538"/>
            <a:ext cx="64770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http://elementy.ru/images/news/cichlids--2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715000" cy="5734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rpp.nashaucheba.ru/pars_docs/refs/121/120295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142983"/>
            <a:ext cx="4500595" cy="51552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207167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Цихлиды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озера Виктория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(более 500  видов)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тип видообразования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33246"/>
            <a:ext cx="8858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двух видов австралийских мухоловок связано  с  разделением некогда  единого широкого ареала полосой безводной пустыни.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видов хризантем связано с удвоением основного набора хромосом.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 лиственницы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даурской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результате расширения ареала сибирской лиственницы.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 20 видов лютиков от одного исходного вида в результате заселения ими различных мест обитания.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Существование популяций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севанской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форели, различающихся по срокам нереста, местам, нерестилища.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928670"/>
          <a:ext cx="857256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28"/>
                <a:gridCol w="4572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Элементарная единица эволюции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Элементарное эволюционное явление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Элементарные факторы эволюции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а) направленный</a:t>
                      </a:r>
                    </a:p>
                    <a:p>
                      <a:pPr algn="l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б) ненаправленные</a:t>
                      </a:r>
                    </a:p>
                    <a:p>
                      <a:pPr algn="l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микроэволюции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Микроэволюция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428604"/>
            <a:ext cx="81439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Установите соответствие между движущими силами эволюции и результатами эволюции: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 - движущие силы эволюции.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 -  результат эволюции.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Признаки: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1.Приспособленность к среде обитания.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2.Наследственная изменчивость.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3.Борьба за существование.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4.Естественный отбор.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5.Многообразие видов.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6.Изоляция.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7.Повышение и усложнение организации.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dok.opredelim.com/pars_docs/refs/21/2031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rus-arc.ru/img/upload/3_%D0%91%D0%B5%D0%BB%D1%8B%D0%B9%20%D0%BC%D0%B5%D0%B4%D0%B2%D0%B5%D0%B4%D1%8C,%20%D0%BE.%20%D0%97%D0%B5%D0%BC%D0%BB%D1%8F%20%D0%90%D0%BB%D0%B5%D0%BA%D1%81%D0%B0%D0%BD%D0%B4%D1%80%D1%8B.%20%D0%A4%D0%BE%D1%82%D0%BE%20-%20%D0%92.%20%D0%9D%D0%BE%D0%B2%D0%B8%D0%BA%D0%BE%D0%B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2714620"/>
            <a:ext cx="3857652" cy="2820372"/>
          </a:xfrm>
          <a:prstGeom prst="rect">
            <a:avLst/>
          </a:prstGeom>
          <a:noFill/>
        </p:spPr>
      </p:pic>
      <p:pic>
        <p:nvPicPr>
          <p:cNvPr id="86020" name="Picture 4" descr="http://survinat.ru/wp-content/uploads/2010/01/bear-300x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137743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14356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Если предположить, что у данных видов один предок, почему произошло разделение на разные виды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_1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4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Видообразование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71612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Видообразование.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Пути видообразования.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Способы видообразования.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darwin.museum.ru/expos/floor2/img/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3500438"/>
            <a:ext cx="6812761" cy="27746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это процесс изменения старых видов и появления новых в результате накопления новых признаков в определенных условиях.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elementy.ru/images/news/finches_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72074"/>
            <a:ext cx="5619750" cy="1428760"/>
          </a:xfrm>
          <a:prstGeom prst="rect">
            <a:avLst/>
          </a:prstGeom>
          <a:noFill/>
        </p:spPr>
      </p:pic>
      <p:pic>
        <p:nvPicPr>
          <p:cNvPr id="6" name="Picture 2" descr="http://elementy.ru/images/news/finches_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00438"/>
            <a:ext cx="5619750" cy="1428760"/>
          </a:xfrm>
          <a:prstGeom prst="rect">
            <a:avLst/>
          </a:prstGeom>
          <a:noFill/>
        </p:spPr>
      </p:pic>
      <p:pic>
        <p:nvPicPr>
          <p:cNvPr id="7" name="Picture 2" descr="http://elementy.ru/images/news/finches_5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000240"/>
            <a:ext cx="5619750" cy="13382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ivovoco.rsl.ru/VV/JOURNAL/NATURE/09_04/MAYR1.JPG"/>
          <p:cNvPicPr>
            <a:picLocks noChangeAspect="1" noChangeArrowheads="1"/>
          </p:cNvPicPr>
          <p:nvPr/>
        </p:nvPicPr>
        <p:blipFill>
          <a:blip r:embed="rId2"/>
          <a:srcRect b="12162"/>
          <a:stretch>
            <a:fillRect/>
          </a:stretch>
        </p:blipFill>
        <p:spPr bwMode="auto">
          <a:xfrm>
            <a:off x="4714876" y="500042"/>
            <a:ext cx="3933825" cy="464347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57752" y="5500702"/>
            <a:ext cx="36093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Эрнст Вальтер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Майр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(1904-2005)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58" y="1643050"/>
            <a:ext cx="43195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ученный эволюционист,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1964 году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книге “Популяция, виды, эволюция”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выделил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пути видообразования.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14348" y="21429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видообразования</a:t>
            </a:r>
            <a:b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(Э.В. 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Майр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1964)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142976" y="2000240"/>
            <a:ext cx="7316811" cy="3090866"/>
            <a:chOff x="928662" y="2565400"/>
            <a:chExt cx="7602563" cy="3454400"/>
          </a:xfrm>
        </p:grpSpPr>
        <p:graphicFrame>
          <p:nvGraphicFramePr>
            <p:cNvPr id="61447" name="Object 7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928662" y="5500702"/>
            <a:ext cx="503238" cy="465137"/>
          </p:xfrm>
          <a:graphic>
            <a:graphicData uri="http://schemas.openxmlformats.org/presentationml/2006/ole">
              <p:oleObj spid="_x0000_s1059" name="CorelDRAW" r:id="rId3" imgW="502200" imgH="463680" progId="">
                <p:embed/>
              </p:oleObj>
            </a:graphicData>
          </a:graphic>
        </p:graphicFrame>
        <p:graphicFrame>
          <p:nvGraphicFramePr>
            <p:cNvPr id="61449" name="Object 9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1000100" y="3143248"/>
            <a:ext cx="431800" cy="465138"/>
          </p:xfrm>
          <a:graphic>
            <a:graphicData uri="http://schemas.openxmlformats.org/presentationml/2006/ole">
              <p:oleObj spid="_x0000_s1060" name="CorelDRAW" r:id="rId4" imgW="430560" imgH="463680" progId="">
                <p:embed/>
              </p:oleObj>
            </a:graphicData>
          </a:graphic>
        </p:graphicFrame>
        <p:graphicFrame>
          <p:nvGraphicFramePr>
            <p:cNvPr id="61458" name="Object 18"/>
            <p:cNvGraphicFramePr>
              <a:graphicFrameLocks noChangeAspect="1"/>
            </p:cNvGraphicFramePr>
            <p:nvPr/>
          </p:nvGraphicFramePr>
          <p:xfrm>
            <a:off x="1714480" y="3143248"/>
            <a:ext cx="431800" cy="2859106"/>
          </p:xfrm>
          <a:graphic>
            <a:graphicData uri="http://schemas.openxmlformats.org/presentationml/2006/ole">
              <p:oleObj spid="_x0000_s1061" name="CorelDRAW" r:id="rId5" imgW="229680" imgH="2261520" progId="">
                <p:embed/>
              </p:oleObj>
            </a:graphicData>
          </a:graphic>
        </p:graphicFrame>
        <p:graphicFrame>
          <p:nvGraphicFramePr>
            <p:cNvPr id="61459" name="Object 19"/>
            <p:cNvGraphicFramePr>
              <a:graphicFrameLocks noChangeAspect="1"/>
            </p:cNvGraphicFramePr>
            <p:nvPr/>
          </p:nvGraphicFramePr>
          <p:xfrm>
            <a:off x="3492500" y="3213100"/>
            <a:ext cx="485775" cy="2736850"/>
          </p:xfrm>
          <a:graphic>
            <a:graphicData uri="http://schemas.openxmlformats.org/presentationml/2006/ole">
              <p:oleObj spid="_x0000_s1062" name="CorelDRAW" r:id="rId6" imgW="229680" imgH="2262600" progId="">
                <p:embed/>
              </p:oleObj>
            </a:graphicData>
          </a:graphic>
        </p:graphicFrame>
        <p:graphicFrame>
          <p:nvGraphicFramePr>
            <p:cNvPr id="61462" name="Object 22"/>
            <p:cNvGraphicFramePr>
              <a:graphicFrameLocks noChangeAspect="1"/>
            </p:cNvGraphicFramePr>
            <p:nvPr/>
          </p:nvGraphicFramePr>
          <p:xfrm>
            <a:off x="6804025" y="3213100"/>
            <a:ext cx="1582738" cy="2806700"/>
          </p:xfrm>
          <a:graphic>
            <a:graphicData uri="http://schemas.openxmlformats.org/presentationml/2006/ole">
              <p:oleObj spid="_x0000_s1063" name="CorelDRAW" r:id="rId7" imgW="997200" imgH="1932840" progId="">
                <p:embed/>
              </p:oleObj>
            </a:graphicData>
          </a:graphic>
        </p:graphicFrame>
        <p:graphicFrame>
          <p:nvGraphicFramePr>
            <p:cNvPr id="61463" name="Object 23"/>
            <p:cNvGraphicFramePr>
              <a:graphicFrameLocks noChangeAspect="1"/>
            </p:cNvGraphicFramePr>
            <p:nvPr/>
          </p:nvGraphicFramePr>
          <p:xfrm>
            <a:off x="3851275" y="3213100"/>
            <a:ext cx="1670050" cy="2736850"/>
          </p:xfrm>
          <a:graphic>
            <a:graphicData uri="http://schemas.openxmlformats.org/presentationml/2006/ole">
              <p:oleObj spid="_x0000_s1064" name="CorelDRAW" r:id="rId8" imgW="1665000" imgH="2248200" progId="">
                <p:embed/>
              </p:oleObj>
            </a:graphicData>
          </a:graphic>
        </p:graphicFrame>
        <p:graphicFrame>
          <p:nvGraphicFramePr>
            <p:cNvPr id="61464" name="Object 24"/>
            <p:cNvGraphicFramePr>
              <a:graphicFrameLocks noChangeAspect="1"/>
            </p:cNvGraphicFramePr>
            <p:nvPr/>
          </p:nvGraphicFramePr>
          <p:xfrm>
            <a:off x="5435600" y="3213100"/>
            <a:ext cx="485775" cy="2736849"/>
          </p:xfrm>
          <a:graphic>
            <a:graphicData uri="http://schemas.openxmlformats.org/presentationml/2006/ole">
              <p:oleObj spid="_x0000_s1065" name="CorelDRAW" r:id="rId9" imgW="229680" imgH="2262600" progId="">
                <p:embed/>
              </p:oleObj>
            </a:graphicData>
          </a:graphic>
        </p:graphicFrame>
        <p:graphicFrame>
          <p:nvGraphicFramePr>
            <p:cNvPr id="61465" name="Object 25"/>
            <p:cNvGraphicFramePr>
              <a:graphicFrameLocks noChangeAspect="1"/>
            </p:cNvGraphicFramePr>
            <p:nvPr/>
          </p:nvGraphicFramePr>
          <p:xfrm>
            <a:off x="2916238" y="5446713"/>
            <a:ext cx="503237" cy="465137"/>
          </p:xfrm>
          <a:graphic>
            <a:graphicData uri="http://schemas.openxmlformats.org/presentationml/2006/ole">
              <p:oleObj spid="_x0000_s1066" name="CorelDRAW" r:id="rId10" imgW="502200" imgH="463680" progId="">
                <p:embed/>
              </p:oleObj>
            </a:graphicData>
          </a:graphic>
        </p:graphicFrame>
        <p:graphicFrame>
          <p:nvGraphicFramePr>
            <p:cNvPr id="61466" name="Object 26"/>
            <p:cNvGraphicFramePr>
              <a:graphicFrameLocks noChangeAspect="1"/>
            </p:cNvGraphicFramePr>
            <p:nvPr/>
          </p:nvGraphicFramePr>
          <p:xfrm>
            <a:off x="2987675" y="3070225"/>
            <a:ext cx="503238" cy="465138"/>
          </p:xfrm>
          <a:graphic>
            <a:graphicData uri="http://schemas.openxmlformats.org/presentationml/2006/ole">
              <p:oleObj spid="_x0000_s1067" name="CorelDRAW" r:id="rId11" imgW="502200" imgH="463680" progId="">
                <p:embed/>
              </p:oleObj>
            </a:graphicData>
          </a:graphic>
        </p:graphicFrame>
        <p:graphicFrame>
          <p:nvGraphicFramePr>
            <p:cNvPr id="61467" name="Object 27"/>
            <p:cNvGraphicFramePr>
              <a:graphicFrameLocks noChangeAspect="1"/>
            </p:cNvGraphicFramePr>
            <p:nvPr/>
          </p:nvGraphicFramePr>
          <p:xfrm>
            <a:off x="8027988" y="5446713"/>
            <a:ext cx="503237" cy="465137"/>
          </p:xfrm>
          <a:graphic>
            <a:graphicData uri="http://schemas.openxmlformats.org/presentationml/2006/ole">
              <p:oleObj spid="_x0000_s1068" name="CorelDRAW" r:id="rId12" imgW="502200" imgH="463680" progId="">
                <p:embed/>
              </p:oleObj>
            </a:graphicData>
          </a:graphic>
        </p:graphicFrame>
        <p:graphicFrame>
          <p:nvGraphicFramePr>
            <p:cNvPr id="61468" name="Object 28"/>
            <p:cNvGraphicFramePr>
              <a:graphicFrameLocks noChangeAspect="1"/>
            </p:cNvGraphicFramePr>
            <p:nvPr/>
          </p:nvGraphicFramePr>
          <p:xfrm>
            <a:off x="6804025" y="2709863"/>
            <a:ext cx="503238" cy="465137"/>
          </p:xfrm>
          <a:graphic>
            <a:graphicData uri="http://schemas.openxmlformats.org/presentationml/2006/ole">
              <p:oleObj spid="_x0000_s1069" name="CorelDRAW" r:id="rId13" imgW="502200" imgH="463680" progId="">
                <p:embed/>
              </p:oleObj>
            </a:graphicData>
          </a:graphic>
        </p:graphicFrame>
        <p:graphicFrame>
          <p:nvGraphicFramePr>
            <p:cNvPr id="61469" name="Object 29"/>
            <p:cNvGraphicFramePr>
              <a:graphicFrameLocks noChangeAspect="1"/>
            </p:cNvGraphicFramePr>
            <p:nvPr/>
          </p:nvGraphicFramePr>
          <p:xfrm>
            <a:off x="6084888" y="5446713"/>
            <a:ext cx="431800" cy="465137"/>
          </p:xfrm>
          <a:graphic>
            <a:graphicData uri="http://schemas.openxmlformats.org/presentationml/2006/ole">
              <p:oleObj spid="_x0000_s1070" name="CorelDRAW" r:id="rId14" imgW="430560" imgH="463680" progId="">
                <p:embed/>
              </p:oleObj>
            </a:graphicData>
          </a:graphic>
        </p:graphicFrame>
        <p:graphicFrame>
          <p:nvGraphicFramePr>
            <p:cNvPr id="61470" name="Object 30"/>
            <p:cNvGraphicFramePr>
              <a:graphicFrameLocks noChangeAspect="1"/>
            </p:cNvGraphicFramePr>
            <p:nvPr/>
          </p:nvGraphicFramePr>
          <p:xfrm>
            <a:off x="6011863" y="3070225"/>
            <a:ext cx="431800" cy="465138"/>
          </p:xfrm>
          <a:graphic>
            <a:graphicData uri="http://schemas.openxmlformats.org/presentationml/2006/ole">
              <p:oleObj spid="_x0000_s1071" name="CorelDRAW" r:id="rId15" imgW="430560" imgH="463680" progId="">
                <p:embed/>
              </p:oleObj>
            </a:graphicData>
          </a:graphic>
        </p:graphicFrame>
        <p:graphicFrame>
          <p:nvGraphicFramePr>
            <p:cNvPr id="61471" name="Object 31"/>
            <p:cNvGraphicFramePr>
              <a:graphicFrameLocks noChangeAspect="1"/>
            </p:cNvGraphicFramePr>
            <p:nvPr/>
          </p:nvGraphicFramePr>
          <p:xfrm>
            <a:off x="7956550" y="2709863"/>
            <a:ext cx="431800" cy="465137"/>
          </p:xfrm>
          <a:graphic>
            <a:graphicData uri="http://schemas.openxmlformats.org/presentationml/2006/ole">
              <p:oleObj spid="_x0000_s1072" name="CorelDRAW" r:id="rId16" imgW="430560" imgH="463680" progId="">
                <p:embed/>
              </p:oleObj>
            </a:graphicData>
          </a:graphic>
        </p:graphicFrame>
        <p:graphicFrame>
          <p:nvGraphicFramePr>
            <p:cNvPr id="61472" name="Object 32"/>
            <p:cNvGraphicFramePr>
              <a:graphicFrameLocks noChangeAspect="1"/>
            </p:cNvGraphicFramePr>
            <p:nvPr/>
          </p:nvGraphicFramePr>
          <p:xfrm>
            <a:off x="4356100" y="2565400"/>
            <a:ext cx="596900" cy="631825"/>
          </p:xfrm>
          <a:graphic>
            <a:graphicData uri="http://schemas.openxmlformats.org/presentationml/2006/ole">
              <p:oleObj spid="_x0000_s1073" name="CorelDRAW" r:id="rId17" imgW="239400" imgH="253080" progId="">
                <p:embed/>
              </p:oleObj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714348" y="1500174"/>
            <a:ext cx="2495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филетическое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1500174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гибридогенное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57950" y="1500174"/>
            <a:ext cx="237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дивергентное</a:t>
            </a:r>
            <a:endParaRPr lang="ru-RU" sz="2800" b="1" i="1" dirty="0">
              <a:solidFill>
                <a:srgbClr val="00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5143512"/>
            <a:ext cx="2844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преобразование существующих видов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5042118"/>
            <a:ext cx="3732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слияние двух существующих видов А и В и образованием нового вида С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5143512"/>
            <a:ext cx="2571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разделение одного вида на несколько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357166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Филетическое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видообразование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900igr.net/datai/biologija/Dokazatelstva-evoljutsii/0015-016-Paleontologicheskie-dokazatel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11525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357166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Гибридогенное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видообразование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www.calc.ru/krasnaya-kniga/imgs2/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22"/>
            <a:ext cx="2500314" cy="2500315"/>
          </a:xfrm>
          <a:prstGeom prst="rect">
            <a:avLst/>
          </a:prstGeom>
          <a:noFill/>
        </p:spPr>
      </p:pic>
      <p:pic>
        <p:nvPicPr>
          <p:cNvPr id="60420" name="Picture 4" descr="http://www.lenagold.ru/fon/clipart/r/rjab/rjabin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0438"/>
            <a:ext cx="2778144" cy="2500330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357950" y="2857496"/>
            <a:ext cx="1809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6000768"/>
            <a:ext cx="284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рябина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6000768"/>
            <a:ext cx="284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</a:rPr>
              <a:t>кизильник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786190"/>
            <a:ext cx="2987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</a:rPr>
              <a:t>рябинокизильник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86116" y="4500570"/>
            <a:ext cx="1285884" cy="571504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5000628" y="4500570"/>
            <a:ext cx="1643074" cy="642942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597</Words>
  <Application>Microsoft Office PowerPoint</Application>
  <PresentationFormat>Экран (4:3)</PresentationFormat>
  <Paragraphs>132</Paragraphs>
  <Slides>30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CorelDRAW</vt:lpstr>
      <vt:lpstr>Слайд 1</vt:lpstr>
      <vt:lpstr>Слайд 2</vt:lpstr>
      <vt:lpstr>Слайд 3</vt:lpstr>
      <vt:lpstr>Видообразование</vt:lpstr>
      <vt:lpstr>Слайд 5</vt:lpstr>
      <vt:lpstr>Слайд 6</vt:lpstr>
      <vt:lpstr>Пути видообразования (Э.В. Майр, 1964)</vt:lpstr>
      <vt:lpstr>Слайд 8</vt:lpstr>
      <vt:lpstr>Слайд 9</vt:lpstr>
      <vt:lpstr>Слайд 10</vt:lpstr>
      <vt:lpstr>Пути видообразования (Э.В. Майр, 1964)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40</cp:revision>
  <dcterms:modified xsi:type="dcterms:W3CDTF">2014-02-11T07:34:34Z</dcterms:modified>
</cp:coreProperties>
</file>