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2" r:id="rId6"/>
    <p:sldId id="283" r:id="rId7"/>
    <p:sldId id="281" r:id="rId8"/>
    <p:sldId id="280" r:id="rId9"/>
    <p:sldId id="263" r:id="rId10"/>
    <p:sldId id="264" r:id="rId11"/>
    <p:sldId id="265" r:id="rId12"/>
    <p:sldId id="266" r:id="rId13"/>
    <p:sldId id="267" r:id="rId14"/>
    <p:sldId id="260" r:id="rId15"/>
    <p:sldId id="268" r:id="rId16"/>
    <p:sldId id="270" r:id="rId17"/>
    <p:sldId id="271" r:id="rId18"/>
    <p:sldId id="272" r:id="rId19"/>
    <p:sldId id="275" r:id="rId20"/>
    <p:sldId id="269" r:id="rId21"/>
    <p:sldId id="276" r:id="rId22"/>
    <p:sldId id="278" r:id="rId23"/>
    <p:sldId id="277" r:id="rId24"/>
    <p:sldId id="28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0000"/>
    <a:srgbClr val="A50021"/>
    <a:srgbClr val="CC3300"/>
    <a:srgbClr val="CC9900"/>
    <a:srgbClr val="333300"/>
    <a:srgbClr val="666633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 alt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395F218-F1E3-4497-92C5-8BF26FE9B42C}" type="datetimeFigureOut">
              <a:rPr lang="ru-RU" altLang="ru-RU"/>
              <a:pPr/>
              <a:t>06.04.2016</a:t>
            </a:fld>
            <a:endParaRPr lang="ru-RU" alt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 alt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08EC96C-5AC7-421C-8593-2AA7A8C2BA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93701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93700" eaLnBrk="0" hangingPunct="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50875" indent="-250825" defTabSz="393700" eaLnBrk="0" hangingPunct="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01713" indent="-200025" defTabSz="393700" eaLnBrk="0" hangingPunct="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403350" indent="-201613" defTabSz="393700" eaLnBrk="0" hangingPunct="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803400" indent="-200025" defTabSz="393700" eaLnBrk="0" hangingPunct="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60600" indent="-200025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717800" indent="-200025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175000" indent="-200025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632200" indent="-200025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04157D23-C049-4053-918F-9DE472C0903F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8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lIns="0" tIns="0" rIns="0" bIns="0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96DC-BDD0-4913-A8CD-67326E426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04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5A15-7440-4AC2-AD83-F9AEBC5C8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853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D36E9-0E9A-4582-AE17-BCF7059D9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58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31C36-BD99-4449-B310-21F154F3C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191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6AE01-E8B4-4089-9EDE-323110DC0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4563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5E43B-8EF1-4807-A856-BF0D9A287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047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6CA76-9971-4B20-AC26-9EE959D82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439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D9A98-AE32-454A-A86B-70293AEC9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4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2FBE8-A0AB-4344-8227-73D442C64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053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D35B0-201A-4300-B9CC-80B896544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208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A3ACD-8491-4D9F-A37F-BC37AEB0F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34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8F3A7-F3CE-4B2F-8862-C633816B3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13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9C8E7-CD92-4F4C-B0CE-B0298914D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448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400EA-4D41-40FD-8271-DFFEB5762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86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254FAE1-43F8-4327-BB99-E3892B6E8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38" r:id="rId12"/>
    <p:sldLayoutId id="2147483737" r:id="rId13"/>
    <p:sldLayoutId id="214748375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9.jpeg"/><Relationship Id="rId7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8218487" cy="4175125"/>
          </a:xfrm>
        </p:spPr>
        <p:txBody>
          <a:bodyPr/>
          <a:lstStyle/>
          <a:p>
            <a:pPr eaLnBrk="1" hangingPunct="1"/>
            <a:r>
              <a:rPr lang="ru-RU" altLang="ru-RU" sz="4800" b="1" i="1" smtClean="0"/>
              <a:t>ЦАРСТВО ГРИБЫ</a:t>
            </a:r>
            <a:br>
              <a:rPr lang="ru-RU" altLang="ru-RU" sz="4800" b="1" i="1" smtClean="0"/>
            </a:br>
            <a:r>
              <a:rPr lang="ru-RU" altLang="ru-RU" sz="4800" b="1" i="1" smtClean="0"/>
              <a:t>ОБЩАЯ ХАРАКТЕРИСТИКА ГРИБОВ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IMG_00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349875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876925"/>
            <a:ext cx="792162" cy="765175"/>
          </a:xfrm>
          <a:prstGeom prst="actionButtonHom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469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04"/>
            <a:ext cx="5327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70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30400" y="14032"/>
            <a:ext cx="5327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IMG_00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78486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3" descr="IMG_00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0112" y="1330032"/>
            <a:ext cx="777557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734050"/>
            <a:ext cx="720725" cy="863600"/>
          </a:xfrm>
          <a:prstGeom prst="actionButtonHom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IMG_00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2073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3" descr="IMG_00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188" y="729291"/>
            <a:ext cx="78486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782637"/>
          </a:xfrm>
          <a:prstGeom prst="actionButtonHom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" name="Picture 7" descr="домовой гри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313" y="717885"/>
            <a:ext cx="8207375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IMG_00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704137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3455988"/>
          </a:xfrm>
        </p:spPr>
        <p:txBody>
          <a:bodyPr/>
          <a:lstStyle/>
          <a:p>
            <a:pPr eaLnBrk="1" hangingPunct="1"/>
            <a:r>
              <a:rPr lang="ru-RU" altLang="ru-RU" b="1" i="1" smtClean="0"/>
              <a:t>Почему такие разные грибы относятся к одному царству?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  <p:bldP spid="942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ОБЩАЯ ХАРАКТЕРИСТИКА ГРИБОВ</a:t>
            </a:r>
          </a:p>
        </p:txBody>
      </p:sp>
      <p:graphicFrame>
        <p:nvGraphicFramePr>
          <p:cNvPr id="119855" name="Group 47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362950" cy="5634038"/>
        </p:xfrm>
        <a:graphic>
          <a:graphicData uri="http://schemas.openxmlformats.org/drawingml/2006/table">
            <a:tbl>
              <a:tblPr/>
              <a:tblGrid>
                <a:gridCol w="2644775"/>
                <a:gridCol w="5718175"/>
              </a:tblGrid>
              <a:tr h="111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Признаки грибов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Характеристика признаков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Питание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Строение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Размножение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Роль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«+»                               «-»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853" name="Line 45"/>
          <p:cNvSpPr>
            <a:spLocks noChangeShapeType="1"/>
          </p:cNvSpPr>
          <p:nvPr/>
        </p:nvSpPr>
        <p:spPr bwMode="auto">
          <a:xfrm>
            <a:off x="5867400" y="537368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autoUpdateAnimBg="0"/>
      <p:bldP spid="1198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68" name="Group 40"/>
          <p:cNvGraphicFramePr>
            <a:graphicFrameLocks noGrp="1"/>
          </p:cNvGraphicFramePr>
          <p:nvPr>
            <p:ph idx="1"/>
          </p:nvPr>
        </p:nvGraphicFramePr>
        <p:xfrm>
          <a:off x="323850" y="549275"/>
          <a:ext cx="8424863" cy="5784932"/>
        </p:xfrm>
        <a:graphic>
          <a:graphicData uri="http://schemas.openxmlformats.org/drawingml/2006/table">
            <a:tbl>
              <a:tblPr/>
              <a:tblGrid>
                <a:gridCol w="2663825"/>
                <a:gridCol w="5761038"/>
              </a:tblGrid>
              <a:tr h="944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Признаки грибов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Характеристика признаков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Питание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Готовыми органическими веществами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Паразиты и сапротрофы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Строение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Размножение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4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Роль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«+»                                   «-»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4951" name="Line 23"/>
          <p:cNvSpPr>
            <a:spLocks noChangeShapeType="1"/>
          </p:cNvSpPr>
          <p:nvPr/>
        </p:nvSpPr>
        <p:spPr bwMode="auto">
          <a:xfrm flipH="1">
            <a:off x="5651500" y="4652963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82" name="Group 30"/>
          <p:cNvGraphicFramePr>
            <a:graphicFrameLocks noGrp="1"/>
          </p:cNvGraphicFramePr>
          <p:nvPr>
            <p:ph idx="1"/>
          </p:nvPr>
        </p:nvGraphicFramePr>
        <p:xfrm>
          <a:off x="323850" y="620713"/>
          <a:ext cx="8569325" cy="5946775"/>
        </p:xfrm>
        <a:graphic>
          <a:graphicData uri="http://schemas.openxmlformats.org/drawingml/2006/table">
            <a:tbl>
              <a:tblPr/>
              <a:tblGrid>
                <a:gridCol w="2624138"/>
                <a:gridCol w="5945187"/>
              </a:tblGrid>
              <a:tr h="823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Признаки грибов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Характеристика признаков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Питание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Готовыми органическими веществами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Паразиты и сапротрофы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2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Строение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Одноклеточные и многоклеточные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Хитин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Тонкие белые нити, образуют грибницу (мицелий)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Размножение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5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Роль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«+»                               «-»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5974" name="Line 22"/>
          <p:cNvSpPr>
            <a:spLocks noChangeShapeType="1"/>
          </p:cNvSpPr>
          <p:nvPr/>
        </p:nvSpPr>
        <p:spPr bwMode="auto">
          <a:xfrm>
            <a:off x="6084888" y="4868863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003" name="Group 27"/>
          <p:cNvGraphicFramePr>
            <a:graphicFrameLocks noGrp="1"/>
          </p:cNvGraphicFramePr>
          <p:nvPr>
            <p:ph idx="1"/>
          </p:nvPr>
        </p:nvGraphicFramePr>
        <p:xfrm>
          <a:off x="395288" y="188913"/>
          <a:ext cx="8229600" cy="6069013"/>
        </p:xfrm>
        <a:graphic>
          <a:graphicData uri="http://schemas.openxmlformats.org/drawingml/2006/table">
            <a:tbl>
              <a:tblPr/>
              <a:tblGrid>
                <a:gridCol w="2592387"/>
                <a:gridCol w="5637213"/>
              </a:tblGrid>
              <a:tr h="944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Признаки грибов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Характеристика признаков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Питание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Готовыми органическими веществами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Паразиты и сапротрофы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2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Строение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Одноклеточные и многоклеточные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хитин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3.Тонкие белые нити, образуют грибницу (мицелий)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Размножение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Бесполое и половое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Спорами и вегетативное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Частями грибницы и почкование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5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Роль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«+»                             «-»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6998" name="Line 22"/>
          <p:cNvSpPr>
            <a:spLocks noChangeShapeType="1"/>
          </p:cNvSpPr>
          <p:nvPr/>
        </p:nvSpPr>
        <p:spPr bwMode="auto">
          <a:xfrm>
            <a:off x="5867400" y="4581525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81075"/>
            <a:ext cx="8229600" cy="1727200"/>
          </a:xfrm>
        </p:spPr>
        <p:txBody>
          <a:bodyPr/>
          <a:lstStyle/>
          <a:p>
            <a:pPr eaLnBrk="1" hangingPunct="1"/>
            <a:r>
              <a:rPr lang="ru-RU" altLang="ru-RU" b="1" i="1" smtClean="0"/>
              <a:t>Почему такие разные грибы относятся к одному царству?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250825" y="3789363"/>
            <a:ext cx="85693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 i="1"/>
              <a:t>Все грибы имеют грибницу или мицелий</a:t>
            </a:r>
          </a:p>
          <a:p>
            <a:pPr algn="ctr" eaLnBrk="1" hangingPunct="1"/>
            <a:endParaRPr lang="ru-RU" altLang="ru-RU" sz="4000" b="1" i="1"/>
          </a:p>
          <a:p>
            <a:pPr eaLnBrk="1" hangingPunct="1"/>
            <a:endParaRPr lang="ru-RU" altLang="ru-RU" sz="40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ЦЕЛИ УРОКА: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713788" cy="4813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u="sng" smtClean="0"/>
              <a:t>1. Деятельностная</a:t>
            </a:r>
            <a:r>
              <a:rPr lang="ru-RU" altLang="ru-RU" smtClean="0"/>
              <a:t>: </a:t>
            </a:r>
            <a:r>
              <a:rPr lang="ru-RU" altLang="ru-RU" sz="2800" smtClean="0"/>
              <a:t>формирование познавательных, регулятивных и коммуникативных универсальных учебных действий в процессе знакомства с общей характеристикой Царства Грибы.</a:t>
            </a:r>
          </a:p>
          <a:p>
            <a:pPr eaLnBrk="1" hangingPunct="1">
              <a:buFontTx/>
              <a:buNone/>
            </a:pPr>
            <a:r>
              <a:rPr lang="ru-RU" altLang="ru-RU" b="1" u="sng" smtClean="0"/>
              <a:t>2. Предметно – дидактическая</a:t>
            </a:r>
            <a:r>
              <a:rPr lang="ru-RU" altLang="ru-RU" sz="2800" smtClean="0"/>
              <a:t>: познакомиться с характерными признаками грибов.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rgbClr val="FF0000"/>
                </a:solidFill>
              </a:rPr>
              <a:t>ПРОВЕРЬТЕ</a:t>
            </a:r>
            <a:r>
              <a:rPr lang="ru-RU" altLang="ru-RU" b="1" i="1" smtClean="0">
                <a:solidFill>
                  <a:srgbClr val="FF0000"/>
                </a:solidFill>
              </a:rPr>
              <a:t> СЕБЯ !!!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353425" cy="48133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altLang="ru-RU" b="1" smtClean="0"/>
              <a:t>Наука о грибах: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mtClean="0"/>
              <a:t>А) ботаника                      Б) биология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mtClean="0"/>
              <a:t>В) микология                    Г) орнитология</a:t>
            </a:r>
          </a:p>
          <a:p>
            <a:pPr marL="609600" indent="-609600" eaLnBrk="1" hangingPunct="1">
              <a:buFontTx/>
              <a:buNone/>
            </a:pPr>
            <a:endParaRPr lang="ru-RU" altLang="ru-RU" smtClean="0"/>
          </a:p>
          <a:p>
            <a:pPr marL="609600" indent="-609600" eaLnBrk="1" hangingPunct="1">
              <a:buFontTx/>
              <a:buNone/>
            </a:pPr>
            <a:r>
              <a:rPr lang="ru-RU" altLang="ru-RU" b="1" smtClean="0"/>
              <a:t>2. Оболочка клеток грибов содержит: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mtClean="0"/>
              <a:t>А) целлюлозу                   Б) хитин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mtClean="0"/>
              <a:t>В) мицелий                       Г) хлоропласты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964612" cy="64087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smtClean="0"/>
              <a:t>3. Грибница состоит из: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А) корней                 Б) корневищ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В) волосков             Г) тонких белых нитей</a:t>
            </a:r>
          </a:p>
          <a:p>
            <a:pPr eaLnBrk="1" hangingPunct="1">
              <a:buFontTx/>
              <a:buNone/>
            </a:pPr>
            <a:endParaRPr lang="ru-RU" altLang="ru-RU" sz="2800" smtClean="0"/>
          </a:p>
          <a:p>
            <a:pPr eaLnBrk="1" hangingPunct="1">
              <a:buFontTx/>
              <a:buNone/>
            </a:pPr>
            <a:r>
              <a:rPr lang="ru-RU" altLang="ru-RU" sz="2800" b="1" smtClean="0"/>
              <a:t>4. Грибы НЕ размножаются: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А) спорами              Б) половым путем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В) вегетативно        Г) семенами</a:t>
            </a:r>
          </a:p>
          <a:p>
            <a:pPr eaLnBrk="1" hangingPunct="1">
              <a:buFontTx/>
              <a:buNone/>
            </a:pPr>
            <a:endParaRPr lang="ru-RU" altLang="ru-RU" sz="2800" smtClean="0"/>
          </a:p>
          <a:p>
            <a:pPr eaLnBrk="1" hangingPunct="1">
              <a:buFontTx/>
              <a:buNone/>
            </a:pPr>
            <a:r>
              <a:rPr lang="ru-RU" altLang="ru-RU" sz="2800" b="1" smtClean="0"/>
              <a:t>5. Грибы – сапротрофы: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А) питаются мертвыми органическими веществами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Б) питаются органическими веществами живых тел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В) не питаются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476250"/>
            <a:ext cx="8229600" cy="5976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i="1" smtClean="0">
                <a:solidFill>
                  <a:srgbClr val="FF0000"/>
                </a:solidFill>
              </a:rPr>
              <a:t>ПРАВИЛЬНЫЙ ОТВЕТ:</a:t>
            </a:r>
          </a:p>
          <a:p>
            <a:pPr algn="ctr" eaLnBrk="1" hangingPunct="1">
              <a:buFontTx/>
              <a:buNone/>
            </a:pPr>
            <a:r>
              <a:rPr lang="ru-RU" altLang="ru-RU" b="1" i="1" smtClean="0"/>
              <a:t>1В  2Б  3Г  4Г  5А</a:t>
            </a:r>
            <a:endParaRPr lang="ru-RU" altLang="ru-RU" smtClean="0"/>
          </a:p>
          <a:p>
            <a:pPr algn="ctr" eaLnBrk="1" hangingPunct="1">
              <a:buFontTx/>
              <a:buNone/>
            </a:pPr>
            <a:endParaRPr lang="ru-RU" altLang="ru-RU" smtClean="0"/>
          </a:p>
          <a:p>
            <a:pPr algn="ctr" eaLnBrk="1" hangingPunct="1">
              <a:buFontTx/>
              <a:buNone/>
            </a:pPr>
            <a:r>
              <a:rPr lang="ru-RU" altLang="ru-RU" smtClean="0"/>
              <a:t> все задания выполнены верно – </a:t>
            </a:r>
            <a:r>
              <a:rPr lang="ru-RU" altLang="ru-RU" b="1" smtClean="0">
                <a:solidFill>
                  <a:srgbClr val="FF0000"/>
                </a:solidFill>
              </a:rPr>
              <a:t>«5»;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если 1 ошибка – </a:t>
            </a:r>
            <a:r>
              <a:rPr lang="ru-RU" altLang="ru-RU" b="1" smtClean="0">
                <a:solidFill>
                  <a:schemeClr val="hlink"/>
                </a:solidFill>
              </a:rPr>
              <a:t>«4»;</a:t>
            </a:r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ru-RU" altLang="ru-RU" smtClean="0"/>
              <a:t>если 2 ошибки – </a:t>
            </a:r>
            <a:r>
              <a:rPr lang="ru-RU" altLang="ru-RU" b="1" smtClean="0">
                <a:solidFill>
                  <a:schemeClr val="folHlink"/>
                </a:solidFill>
              </a:rPr>
              <a:t>«3»;</a:t>
            </a:r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ru-RU" altLang="ru-RU" smtClean="0"/>
              <a:t> 3  и более ошибки – необходимо еще раз изучить материал.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"/>
          <p:cNvSpPr>
            <a:spLocks noChangeArrowheads="1"/>
          </p:cNvSpPr>
          <p:nvPr/>
        </p:nvSpPr>
        <p:spPr bwMode="auto">
          <a:xfrm>
            <a:off x="1258888" y="404813"/>
            <a:ext cx="1368425" cy="1223962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23555" name="AutoShape 5"/>
          <p:cNvSpPr>
            <a:spLocks noChangeArrowheads="1"/>
          </p:cNvSpPr>
          <p:nvPr/>
        </p:nvSpPr>
        <p:spPr bwMode="auto">
          <a:xfrm>
            <a:off x="333375" y="2606748"/>
            <a:ext cx="1214289" cy="1223962"/>
          </a:xfrm>
          <a:prstGeom prst="smileyFace">
            <a:avLst>
              <a:gd name="adj" fmla="val 227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3556" name="AutoShape 6"/>
          <p:cNvSpPr>
            <a:spLocks noChangeArrowheads="1"/>
          </p:cNvSpPr>
          <p:nvPr/>
        </p:nvSpPr>
        <p:spPr bwMode="auto">
          <a:xfrm>
            <a:off x="1692275" y="4652963"/>
            <a:ext cx="1223541" cy="1203325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2771775" y="739775"/>
            <a:ext cx="4519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На уроке мне все было понятно.</a:t>
            </a:r>
          </a:p>
          <a:p>
            <a:pPr algn="ctr" eaLnBrk="1" hangingPunct="1"/>
            <a:r>
              <a:rPr lang="ru-RU" altLang="ru-RU" sz="2000" b="1"/>
              <a:t> Я справился со всеми заданиями</a:t>
            </a: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1835150" y="2781300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На уроке почти все было понятно.</a:t>
            </a:r>
          </a:p>
          <a:p>
            <a:pPr algn="ctr" eaLnBrk="1" hangingPunct="1"/>
            <a:r>
              <a:rPr lang="ru-RU" altLang="ru-RU" sz="2000" b="1"/>
              <a:t> Не все получалось сразу, но я все равно справился.</a:t>
            </a: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3419475" y="5013325"/>
            <a:ext cx="374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Мне многое непонятно!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sz="3200" b="1" i="1" smtClean="0">
                <a:solidFill>
                  <a:schemeClr val="tx1"/>
                </a:solidFill>
              </a:rPr>
              <a:t>ДОМАШНЕЕ ЗАДАНИЕ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81075"/>
            <a:ext cx="7931150" cy="1223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smtClean="0"/>
              <a:t>1. Параграф 13, вопросы 1-4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smtClean="0"/>
              <a:t>2. Задание на выбор: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smtClean="0"/>
              <a:t>а) заполнить таблицу «Признаки сходства грибов»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400" smtClean="0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2000" smtClean="0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2000" smtClean="0"/>
          </a:p>
        </p:txBody>
      </p:sp>
      <p:graphicFrame>
        <p:nvGraphicFramePr>
          <p:cNvPr id="30782" name="Group 62"/>
          <p:cNvGraphicFramePr>
            <a:graphicFrameLocks noGrp="1"/>
          </p:cNvGraphicFramePr>
          <p:nvPr>
            <p:ph sz="half" idx="2"/>
          </p:nvPr>
        </p:nvGraphicFramePr>
        <p:xfrm>
          <a:off x="539750" y="2420938"/>
          <a:ext cx="7993063" cy="1512888"/>
        </p:xfrm>
        <a:graphic>
          <a:graphicData uri="http://schemas.openxmlformats.org/drawingml/2006/table">
            <a:tbl>
              <a:tblPr/>
              <a:tblGrid>
                <a:gridCol w="3995738"/>
                <a:gridCol w="3997325"/>
              </a:tblGrid>
              <a:tr h="801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Признаки сходства с растениями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Признаки сходства с животными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83" name="Text Box 63"/>
          <p:cNvSpPr txBox="1">
            <a:spLocks noChangeArrowheads="1"/>
          </p:cNvSpPr>
          <p:nvPr/>
        </p:nvSpPr>
        <p:spPr bwMode="auto">
          <a:xfrm>
            <a:off x="468313" y="4365625"/>
            <a:ext cx="8280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/>
              <a:t>б) подготовить сообщение об использовании грибов</a:t>
            </a:r>
          </a:p>
          <a:p>
            <a:r>
              <a:rPr lang="ru-RU" altLang="ru-RU" sz="2400"/>
              <a:t>    в жизни человека</a:t>
            </a:r>
          </a:p>
          <a:p>
            <a:r>
              <a:rPr lang="ru-RU" altLang="ru-RU" sz="2400"/>
              <a:t>в) подготовить небольшую презентацию о необычных  </a:t>
            </a:r>
          </a:p>
          <a:p>
            <a:r>
              <a:rPr lang="ru-RU" altLang="ru-RU" sz="2400"/>
              <a:t>    грибах (форма, размеры, процессы жизни и другое)</a:t>
            </a:r>
          </a:p>
          <a:p>
            <a:r>
              <a:rPr lang="ru-RU" altLang="ru-RU" sz="2400"/>
              <a:t>    </a:t>
            </a:r>
          </a:p>
          <a:p>
            <a:r>
              <a:rPr lang="ru-RU" altLang="ru-RU" sz="2400"/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/>
              <a:t>ПЛАНИРУЕМЫЕ РЕЗУЛЬТАТЫ ОБУЧЕНИЯ: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u="sng" smtClean="0"/>
              <a:t>1. Метапредметные</a:t>
            </a:r>
            <a:r>
              <a:rPr lang="ru-RU" altLang="ru-RU" smtClean="0"/>
              <a:t>: </a:t>
            </a:r>
            <a:r>
              <a:rPr lang="ru-RU" altLang="ru-RU" sz="2800" smtClean="0"/>
              <a:t>учатся работать с текстом, добывать необходимую информацию, работать в группе.</a:t>
            </a:r>
          </a:p>
          <a:p>
            <a:pPr eaLnBrk="1" hangingPunct="1">
              <a:buFontTx/>
              <a:buNone/>
            </a:pPr>
            <a:r>
              <a:rPr lang="ru-RU" altLang="ru-RU" b="1" u="sng" smtClean="0"/>
              <a:t>2. Предметные</a:t>
            </a:r>
            <a:r>
              <a:rPr lang="ru-RU" altLang="ru-RU" smtClean="0"/>
              <a:t>: </a:t>
            </a:r>
            <a:r>
              <a:rPr lang="ru-RU" altLang="ru-RU" sz="2800" smtClean="0"/>
              <a:t>выделяют существенные признаки грибов, объясняют роль грибов в природе и жизни человека.</a:t>
            </a:r>
          </a:p>
          <a:p>
            <a:pPr eaLnBrk="1" hangingPunct="1">
              <a:buFontTx/>
              <a:buNone/>
            </a:pPr>
            <a:r>
              <a:rPr lang="ru-RU" altLang="ru-RU" b="1" u="sng" smtClean="0"/>
              <a:t>3. Личностные</a:t>
            </a:r>
            <a:r>
              <a:rPr lang="ru-RU" altLang="ru-RU" sz="2800" smtClean="0"/>
              <a:t>: осознают важность бережного отношения к природе.</a:t>
            </a:r>
          </a:p>
          <a:p>
            <a:pPr eaLnBrk="1" hangingPunct="1">
              <a:buFontTx/>
              <a:buNone/>
            </a:pPr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229600" cy="5113338"/>
          </a:xfrm>
        </p:spPr>
        <p:txBody>
          <a:bodyPr/>
          <a:lstStyle/>
          <a:p>
            <a:pPr algn="l" eaLnBrk="1" hangingPunct="1"/>
            <a:r>
              <a:rPr lang="ru-RU" altLang="ru-RU" sz="2800" b="1" smtClean="0"/>
              <a:t>ТИП УРОКА</a:t>
            </a:r>
            <a:r>
              <a:rPr lang="ru-RU" altLang="ru-RU" sz="3600" smtClean="0"/>
              <a:t>: </a:t>
            </a:r>
            <a:r>
              <a:rPr lang="ru-RU" altLang="ru-RU" sz="2800" smtClean="0"/>
              <a:t>Вводный (Урок – знакомство)</a:t>
            </a:r>
            <a:br>
              <a:rPr lang="ru-RU" altLang="ru-RU" sz="2800" smtClean="0"/>
            </a:br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z="2800" b="1" smtClean="0"/>
              <a:t>МЕТОДЫ ОБУЧЕНИЯ</a:t>
            </a:r>
            <a:r>
              <a:rPr lang="ru-RU" altLang="ru-RU" sz="3600" smtClean="0"/>
              <a:t>:  </a:t>
            </a:r>
            <a:r>
              <a:rPr lang="ru-RU" altLang="ru-RU" sz="2800" smtClean="0"/>
              <a:t>Проблемного изложения, частично - поисковый</a:t>
            </a:r>
            <a:br>
              <a:rPr lang="ru-RU" altLang="ru-RU" sz="2800" smtClean="0"/>
            </a:br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z="2800" b="1" smtClean="0"/>
              <a:t>СРЕДСТВА ОБУЧЕНИЯ</a:t>
            </a:r>
            <a:r>
              <a:rPr lang="ru-RU" altLang="ru-RU" sz="3600" smtClean="0"/>
              <a:t>: </a:t>
            </a:r>
            <a:r>
              <a:rPr lang="ru-RU" altLang="ru-RU" sz="2800" smtClean="0"/>
              <a:t>Учебник, рабочая тетрадь, презентация.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Администратор\Рабочий стол\Света\Рамочки\gno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1676400"/>
            <a:ext cx="38862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effectLst>
                  <a:glow rad="228600">
                    <a:schemeClr val="accent3">
                      <a:lumMod val="75000"/>
                      <a:alpha val="40000"/>
                    </a:schemeClr>
                  </a:glow>
                </a:effectLst>
                <a:latin typeface="Garamond Premr Pro Smbd" pitchFamily="18" charset="0"/>
              </a:rPr>
              <a:t>И на горке, и под горкой,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effectLst>
                  <a:glow rad="228600">
                    <a:schemeClr val="accent3">
                      <a:lumMod val="75000"/>
                      <a:alpha val="40000"/>
                    </a:schemeClr>
                  </a:glow>
                </a:effectLst>
                <a:latin typeface="Garamond Premr Pro Smbd" pitchFamily="18" charset="0"/>
              </a:rPr>
              <a:t>Под берёзой и под ёлкой.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effectLst>
                  <a:glow rad="228600">
                    <a:schemeClr val="accent3">
                      <a:lumMod val="75000"/>
                      <a:alpha val="40000"/>
                    </a:schemeClr>
                  </a:glow>
                </a:effectLst>
                <a:latin typeface="Garamond Premr Pro Smbd" pitchFamily="18" charset="0"/>
              </a:rPr>
              <a:t>Хороводами и в ряд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effectLst>
                  <a:glow rad="228600">
                    <a:schemeClr val="accent3">
                      <a:lumMod val="75000"/>
                      <a:alpha val="40000"/>
                    </a:schemeClr>
                  </a:glow>
                </a:effectLst>
                <a:latin typeface="Garamond Premr Pro Smbd" pitchFamily="18" charset="0"/>
              </a:rPr>
              <a:t>В шапках молодцы стоят.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2800" y="762000"/>
            <a:ext cx="324159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Отгадайте загадку:</a:t>
            </a:r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92150"/>
            <a:ext cx="3344862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25538"/>
            <a:ext cx="8218487" cy="4175125"/>
          </a:xfrm>
        </p:spPr>
        <p:txBody>
          <a:bodyPr/>
          <a:lstStyle/>
          <a:p>
            <a:pPr eaLnBrk="1" hangingPunct="1"/>
            <a:r>
              <a:rPr lang="ru-RU" altLang="ru-RU" sz="4800" b="1" i="1" smtClean="0"/>
              <a:t>ЦАРСТВО ГРИБЫ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4737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	</a:t>
            </a:r>
            <a:r>
              <a:rPr lang="ru-RU" altLang="ru-RU" sz="3600" smtClean="0"/>
              <a:t>От греческого слова </a:t>
            </a:r>
            <a:r>
              <a:rPr lang="ru-RU" altLang="ru-RU" sz="3600" i="1" smtClean="0"/>
              <a:t>микос(</a:t>
            </a:r>
            <a:r>
              <a:rPr lang="ru-RU" altLang="ru-RU" sz="3600" smtClean="0"/>
              <a:t>гриб</a:t>
            </a:r>
            <a:r>
              <a:rPr lang="ru-RU" altLang="ru-RU" sz="3600" i="1" smtClean="0"/>
              <a:t>) </a:t>
            </a:r>
            <a:r>
              <a:rPr lang="ru-RU" altLang="ru-RU" sz="3600" smtClean="0"/>
              <a:t>получила свое название наука о</a:t>
            </a:r>
            <a:r>
              <a:rPr lang="ru-RU" altLang="ru-RU" sz="3600" i="1" smtClean="0"/>
              <a:t> </a:t>
            </a:r>
            <a:r>
              <a:rPr lang="ru-RU" altLang="ru-RU" sz="3600" smtClean="0"/>
              <a:t>грибах</a:t>
            </a:r>
            <a:r>
              <a:rPr lang="ru-RU" altLang="ru-RU" sz="3600" i="1" smtClean="0"/>
              <a:t> – микология, </a:t>
            </a:r>
            <a:r>
              <a:rPr lang="ru-RU" altLang="ru-RU" sz="3600" smtClean="0"/>
              <a:t>возникшая в конце </a:t>
            </a:r>
            <a:r>
              <a:rPr lang="en-US" altLang="ru-RU" sz="3600" smtClean="0"/>
              <a:t>XIX </a:t>
            </a:r>
            <a:r>
              <a:rPr lang="ru-RU" altLang="ru-RU" sz="3600" smtClean="0"/>
              <a:t>в. </a:t>
            </a:r>
          </a:p>
          <a:p>
            <a:pPr>
              <a:buFontTx/>
              <a:buNone/>
            </a:pPr>
            <a:endParaRPr lang="ru-RU" altLang="ru-RU" sz="3600" smtClean="0"/>
          </a:p>
          <a:p>
            <a:pPr>
              <a:buFontTx/>
              <a:buNone/>
            </a:pPr>
            <a:r>
              <a:rPr lang="ru-RU" altLang="ru-RU" sz="3600" smtClean="0"/>
              <a:t>	Основателем этой науки считается русский учёный Франц Михайлович Каменский (1851 – 1913 гг.)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 lIns="0" tIns="0" rIns="0" bIns="0"/>
          <a:lstStyle/>
          <a:p>
            <a:pPr eaLnBrk="1"/>
            <a:r>
              <a:rPr lang="ru-RU" altLang="ru-RU" sz="2800" smtClean="0"/>
              <a:t>Мир грибов интересен и очень разнообразен. Учёным известно около 100 тысяч видов грибов.</a:t>
            </a:r>
          </a:p>
        </p:txBody>
      </p:sp>
      <p:pic>
        <p:nvPicPr>
          <p:cNvPr id="4" name="Содержимое 3" descr="0001-001-Mnogoobrazie-i-znachenie-gribov.jpg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154613" y="4011613"/>
            <a:ext cx="3536950" cy="2652712"/>
          </a:xfrm>
        </p:spPr>
      </p:pic>
      <p:pic>
        <p:nvPicPr>
          <p:cNvPr id="5" name="Рисунок 4" descr="93d379821b7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0363" y="1225550"/>
            <a:ext cx="304482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6913" y="1225550"/>
            <a:ext cx="419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450px-Morille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98725" y="3298825"/>
            <a:ext cx="2441575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14151212_oboi_101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5275" y="4984750"/>
            <a:ext cx="20447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МНОГООБРАЗИЕ ГРИБОВ</a:t>
            </a:r>
          </a:p>
        </p:txBody>
      </p:sp>
      <p:pic>
        <p:nvPicPr>
          <p:cNvPr id="100355" name="Picture 3" descr="IMG_00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27088" y="1341438"/>
            <a:ext cx="2808287" cy="244475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6" name="Picture 4" descr="IMG_000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787900" y="4149725"/>
            <a:ext cx="3744913" cy="19431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7" name="Picture 5" descr="IMG_00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11188" y="4149725"/>
            <a:ext cx="3425825" cy="2008188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58" name="Picture 6" descr="IMG_00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716463" y="1412875"/>
            <a:ext cx="3965575" cy="2160588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1042988" y="2781300"/>
            <a:ext cx="2376487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ШЛЯПОЧНЫЕ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5651500" y="2205038"/>
            <a:ext cx="2187575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ПЛЕСНЕВЫЕ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684213" y="4868863"/>
            <a:ext cx="3324225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ГРИБЫ - ПАРАЗИТЫ</a:t>
            </a: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5867400" y="4941888"/>
            <a:ext cx="1847850" cy="519112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/>
              <a:t>ДРОЖЖИ</a:t>
            </a:r>
          </a:p>
        </p:txBody>
      </p:sp>
      <p:sp>
        <p:nvSpPr>
          <p:cNvPr id="100363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0113" y="1412875"/>
            <a:ext cx="431800" cy="287338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0364" name="AutoShape 1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557338"/>
            <a:ext cx="504825" cy="360362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0365" name="AutoShape 1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5661025"/>
            <a:ext cx="576263" cy="431800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0366" name="AutoShape 14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589588"/>
            <a:ext cx="576262" cy="431800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9" grpId="0" animBg="1"/>
      <p:bldP spid="100360" grpId="0" animBg="1"/>
      <p:bldP spid="100361" grpId="0" animBg="1"/>
      <p:bldP spid="100362" grpId="0" animBg="1"/>
      <p:bldP spid="100363" grpId="0" animBg="1"/>
      <p:bldP spid="100364" grpId="0" animBg="1"/>
      <p:bldP spid="100365" grpId="0" animBg="1"/>
      <p:bldP spid="100366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560</Words>
  <Application>Microsoft Office PowerPoint</Application>
  <PresentationFormat>Экран (4:3)</PresentationFormat>
  <Paragraphs>122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ЦАРСТВО ГРИБЫ ОБЩАЯ ХАРАКТЕРИСТИКА ГРИБОВ</vt:lpstr>
      <vt:lpstr>ЦЕЛИ УРОКА:</vt:lpstr>
      <vt:lpstr>ПЛАНИРУЕМЫЕ РЕЗУЛЬТАТЫ ОБУЧЕНИЯ:</vt:lpstr>
      <vt:lpstr>ТИП УРОКА: Вводный (Урок – знакомство)  МЕТОДЫ ОБУЧЕНИЯ:  Проблемного изложения, частично - поисковый  СРЕДСТВА ОБУЧЕНИЯ: Учебник, рабочая тетрадь, презентация.</vt:lpstr>
      <vt:lpstr>Слайд 5</vt:lpstr>
      <vt:lpstr>ЦАРСТВО ГРИБЫ</vt:lpstr>
      <vt:lpstr>Слайд 7</vt:lpstr>
      <vt:lpstr>Мир грибов интересен и очень разнообразен. Учёным известно около 100 тысяч видов грибов.</vt:lpstr>
      <vt:lpstr>МНОГООБРАЗИЕ ГРИБОВ</vt:lpstr>
      <vt:lpstr>Слайд 10</vt:lpstr>
      <vt:lpstr>Слайд 11</vt:lpstr>
      <vt:lpstr>Слайд 12</vt:lpstr>
      <vt:lpstr>Слайд 13</vt:lpstr>
      <vt:lpstr>Почему такие разные грибы относятся к одному царству?</vt:lpstr>
      <vt:lpstr>ОБЩАЯ ХАРАКТЕРИСТИКА ГРИБОВ</vt:lpstr>
      <vt:lpstr>Слайд 16</vt:lpstr>
      <vt:lpstr>Слайд 17</vt:lpstr>
      <vt:lpstr>Слайд 18</vt:lpstr>
      <vt:lpstr>Почему такие разные грибы относятся к одному царству?</vt:lpstr>
      <vt:lpstr>ПРОВЕРЬТЕ СЕБЯ !!!</vt:lpstr>
      <vt:lpstr>Слайд 21</vt:lpstr>
      <vt:lpstr>Слайд 22</vt:lpstr>
      <vt:lpstr>Слайд 23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ЦАРСТВО ГРИБЫ ОБЩАЯ ХАРАКТЕРИСТИКА ГРИБОВ</dc:title>
  <dc:creator>СВЕТЛАНА</dc:creator>
  <cp:lastModifiedBy>Admin</cp:lastModifiedBy>
  <cp:revision>14</cp:revision>
  <dcterms:created xsi:type="dcterms:W3CDTF">2013-03-24T19:44:15Z</dcterms:created>
  <dcterms:modified xsi:type="dcterms:W3CDTF">2016-04-06T06:07:05Z</dcterms:modified>
</cp:coreProperties>
</file>