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2"/>
  </p:notesMasterIdLst>
  <p:sldIdLst>
    <p:sldId id="279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72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8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400" autoAdjust="0"/>
    <p:restoredTop sz="94600"/>
  </p:normalViewPr>
  <p:slideViewPr>
    <p:cSldViewPr>
      <p:cViewPr varScale="1">
        <p:scale>
          <a:sx n="87" d="100"/>
          <a:sy n="87" d="100"/>
        </p:scale>
        <p:origin x="-11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FEB1CEF-5D64-4CA5-9D92-A5306B1C8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D07AB-EC1E-4DAE-83D1-95981654F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EDFE7-013E-4913-AF93-19F8BE67F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ADB29-2CE6-4CE6-9D1C-40689C215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BA781-B141-435C-8541-4024C9160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C45E8-8E31-4AF7-884C-1A95B63A5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A5C1D-CC21-4CED-A8E2-181A6C892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FFB26-017C-4573-96E5-8897FD93F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9F414-FA78-4862-9BAC-7973B08B3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7834E-F8C6-40CD-BA1A-5A34E9C1E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92340-8016-41B6-BC13-981C72626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92AF5-588A-4991-BBB6-0D5C52DEB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F9D74-51C6-49FC-891D-FCC5E4CD0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82BEB-4BEF-4476-A08C-81CD4E6BB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07A35-EDD4-4FDA-8E5E-21F850231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88805-49F5-4F81-BF8D-A63C77039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87B83-0526-4CA0-8CD9-38942E730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5DC2E-AECD-4F85-B045-A84A0380A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2680E-5147-4C3C-9102-D582524D7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E15D0-CD5D-4329-A08A-21D7A69E0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009A5-F482-4C59-B0C5-873189B7A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A2B8A-1E62-4656-93F4-3C883750F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0E735-A170-40DD-8D91-C115753E8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21DFD9C-B753-4326-A7EB-15E96EF58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A992E6E-0DFE-4536-A79C-7235E93E8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88840"/>
            <a:ext cx="8208912" cy="180020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урока: </a:t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Разнообразие живой природы. </a:t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Царства живых организмов. Отличительные признаки живого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8064896" cy="1470025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КАЖДЫЙ ЖИВОЙ ОРГАНИЗМ СОСТОИТ ИЗ КЛЕТОК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005-003-Kletochnyj-uroven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660232" y="2564904"/>
            <a:ext cx="1806620" cy="2560687"/>
          </a:xfrm>
          <a:prstGeom prst="rect">
            <a:avLst/>
          </a:prstGeom>
        </p:spPr>
      </p:pic>
      <p:pic>
        <p:nvPicPr>
          <p:cNvPr id="5" name="Рисунок 4" descr="b47f72dcdd456822233c8f5e565d599b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1560" y="2852936"/>
            <a:ext cx="2208797" cy="2224484"/>
          </a:xfrm>
          <a:prstGeom prst="rect">
            <a:avLst/>
          </a:prstGeom>
        </p:spPr>
      </p:pic>
      <p:pic>
        <p:nvPicPr>
          <p:cNvPr id="6" name="Рисунок 5" descr="osmos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75856" y="1628800"/>
            <a:ext cx="2785492" cy="2339813"/>
          </a:xfrm>
          <a:prstGeom prst="rect">
            <a:avLst/>
          </a:prstGeom>
        </p:spPr>
      </p:pic>
      <p:pic>
        <p:nvPicPr>
          <p:cNvPr id="7" name="Рисунок 6" descr="0008-012-Pitanie-ameby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851920" y="4221088"/>
            <a:ext cx="1860798" cy="217093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64704"/>
            <a:ext cx="8640960" cy="1467594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ВСЕ ЖИВЫЕ ОРГАНИЗМЫ СХОДНЫ ПО ХИМИЧЕСКОМУ СОСТАВУ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81501_html_3624f93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95736" y="2348880"/>
            <a:ext cx="5256584" cy="39424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640960" cy="72008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ОБМЕН ВЕЩЕСТВ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0004-003-1.-Samoreguljatsija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31640" y="1052736"/>
            <a:ext cx="6769858" cy="513871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056784" cy="792088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РАЗДРАЖИМОСТЬ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Дуга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99592" y="1268760"/>
            <a:ext cx="7426449" cy="47927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857356" y="285729"/>
            <a:ext cx="5513413" cy="857256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РОСТ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4132598-be84d0fcc3738809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00100" y="1428736"/>
            <a:ext cx="2928958" cy="4539885"/>
          </a:xfrm>
          <a:prstGeom prst="rect">
            <a:avLst/>
          </a:prstGeom>
        </p:spPr>
      </p:pic>
      <p:pic>
        <p:nvPicPr>
          <p:cNvPr id="7" name="Рисунок 6" descr="5c2d8747114ed917c17071f7e1857f6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86314" y="1428736"/>
            <a:ext cx="3214710" cy="2411033"/>
          </a:xfrm>
          <a:prstGeom prst="rect">
            <a:avLst/>
          </a:prstGeom>
        </p:spPr>
      </p:pic>
      <p:pic>
        <p:nvPicPr>
          <p:cNvPr id="8" name="Рисунок 7" descr="nevskaya-maskarad-cat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86314" y="4071942"/>
            <a:ext cx="3500462" cy="232771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857356" y="285728"/>
            <a:ext cx="5156223" cy="857255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metamorfozu_lyagushka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85786" y="1428736"/>
            <a:ext cx="7680195" cy="450059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2143108" y="571480"/>
            <a:ext cx="4800600" cy="71438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РАЗМНОЖЕНИЕ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262094837_foto_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1571612"/>
            <a:ext cx="6076950" cy="4552950"/>
          </a:xfrm>
          <a:prstGeom prst="rect">
            <a:avLst/>
          </a:prstGeom>
        </p:spPr>
      </p:pic>
      <p:pic>
        <p:nvPicPr>
          <p:cNvPr id="6" name="Рисунок 5" descr="1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5423843" y="2856855"/>
            <a:ext cx="4429156" cy="20015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357167"/>
            <a:ext cx="4800600" cy="71437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ПЛАН ПАРАГРАФА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1571612"/>
            <a:ext cx="6929486" cy="450059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b="1" dirty="0" smtClean="0"/>
              <a:t>Царства живых организмов</a:t>
            </a:r>
          </a:p>
          <a:p>
            <a:pPr marL="457200" indent="-457200">
              <a:buAutoNum type="arabicPeriod"/>
            </a:pPr>
            <a:r>
              <a:rPr lang="ru-RU" b="1" dirty="0" smtClean="0"/>
              <a:t>Отличия живого от неживого</a:t>
            </a:r>
          </a:p>
          <a:p>
            <a:pPr marL="457200" indent="-457200">
              <a:buAutoNum type="arabicPeriod"/>
            </a:pPr>
            <a:r>
              <a:rPr lang="ru-RU" b="1" dirty="0" smtClean="0"/>
              <a:t>Клеточное строение</a:t>
            </a:r>
          </a:p>
          <a:p>
            <a:pPr marL="457200" indent="-457200">
              <a:buAutoNum type="arabicPeriod"/>
            </a:pPr>
            <a:r>
              <a:rPr lang="ru-RU" b="1" dirty="0" smtClean="0"/>
              <a:t>Химический состав</a:t>
            </a:r>
          </a:p>
          <a:p>
            <a:pPr marL="457200" indent="-457200">
              <a:buAutoNum type="arabicPeriod"/>
            </a:pPr>
            <a:r>
              <a:rPr lang="ru-RU" b="1" dirty="0" smtClean="0"/>
              <a:t>Обмен веществ</a:t>
            </a:r>
          </a:p>
          <a:p>
            <a:pPr marL="457200" indent="-457200">
              <a:buAutoNum type="arabicPeriod"/>
            </a:pPr>
            <a:r>
              <a:rPr lang="ru-RU" b="1" dirty="0" smtClean="0"/>
              <a:t>Раздражимость </a:t>
            </a:r>
          </a:p>
          <a:p>
            <a:pPr marL="457200" indent="-457200">
              <a:buAutoNum type="arabicPeriod"/>
            </a:pPr>
            <a:r>
              <a:rPr lang="ru-RU" b="1" dirty="0" smtClean="0"/>
              <a:t>Рост</a:t>
            </a:r>
          </a:p>
          <a:p>
            <a:pPr marL="457200" indent="-457200">
              <a:buAutoNum type="arabicPeriod"/>
            </a:pPr>
            <a:r>
              <a:rPr lang="ru-RU" b="1" dirty="0" smtClean="0"/>
              <a:t>Развитие</a:t>
            </a:r>
          </a:p>
          <a:p>
            <a:pPr marL="457200" indent="-457200">
              <a:buAutoNum type="arabicPeriod"/>
            </a:pPr>
            <a:r>
              <a:rPr lang="ru-RU" b="1" dirty="0" smtClean="0"/>
              <a:t>Размножение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  <p:pic>
        <p:nvPicPr>
          <p:cNvPr id="4" name="Рисунок 3" descr="7088287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72330" y="214290"/>
            <a:ext cx="1638302" cy="1638302"/>
          </a:xfrm>
          <a:prstGeom prst="rect">
            <a:avLst/>
          </a:prstGeom>
        </p:spPr>
      </p:pic>
      <p:pic>
        <p:nvPicPr>
          <p:cNvPr id="5" name="Рисунок 4" descr="63956170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720" y="142852"/>
            <a:ext cx="1285884" cy="14144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8929718" cy="1752600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Выберите верные утверждения</a:t>
            </a:r>
          </a:p>
          <a:p>
            <a:pPr algn="ctr"/>
            <a:endParaRPr lang="ru-RU" sz="11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Живые организмы имеют клеточное строение</a:t>
            </a:r>
          </a:p>
          <a:p>
            <a:pPr lvl="0"/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Живые организмы растут, питаются, размножаются.</a:t>
            </a:r>
          </a:p>
          <a:p>
            <a:pPr lvl="0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живые организмы образуют гидросферу</a:t>
            </a:r>
          </a:p>
          <a:p>
            <a:pPr lvl="0"/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Все живые организмы разделили на 4 царства: бактерии, грибы, растения, животные.</a:t>
            </a:r>
          </a:p>
          <a:p>
            <a:pPr lvl="0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Многие бактерии являются возбудителями заболеваний.</a:t>
            </a:r>
          </a:p>
          <a:p>
            <a:pPr lvl="0"/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Животные и растения питаются готовыми органическими веществами.</a:t>
            </a:r>
          </a:p>
          <a:p>
            <a:pPr lvl="0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Растения способны создавать органические вещества из неорганических.</a:t>
            </a:r>
          </a:p>
          <a:p>
            <a:pPr lvl="0"/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Животные растут в течении всей жизни.</a:t>
            </a:r>
          </a:p>
          <a:p>
            <a:endParaRPr lang="ru-RU" dirty="0"/>
          </a:p>
        </p:txBody>
      </p:sp>
      <p:pic>
        <p:nvPicPr>
          <p:cNvPr id="4" name="Рисунок 3" descr="Рисунок1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786710" y="5214950"/>
            <a:ext cx="1047750" cy="11811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642919"/>
            <a:ext cx="5500726" cy="78581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2214554"/>
            <a:ext cx="6500858" cy="17526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6600"/>
                </a:solidFill>
              </a:rPr>
              <a:t>Параграф №3, вопросы</a:t>
            </a:r>
          </a:p>
          <a:p>
            <a:r>
              <a:rPr lang="ru-RU" sz="3600" b="1" dirty="0" smtClean="0">
                <a:solidFill>
                  <a:srgbClr val="006600"/>
                </a:solidFill>
              </a:rPr>
              <a:t>Р.т. № 10, 12</a:t>
            </a:r>
          </a:p>
          <a:p>
            <a:endParaRPr lang="ru-RU" dirty="0"/>
          </a:p>
        </p:txBody>
      </p:sp>
      <p:pic>
        <p:nvPicPr>
          <p:cNvPr id="4" name="Рисунок 3" descr="59230801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929454" y="4572008"/>
            <a:ext cx="1933580" cy="19335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340768"/>
            <a:ext cx="5904656" cy="3270225"/>
          </a:xfrm>
        </p:spPr>
        <p:txBody>
          <a:bodyPr/>
          <a:lstStyle/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 изучает биология?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 изучает экология?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 такое эксперимент?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 такое наблюдение?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0"/>
            <a:ext cx="4114800" cy="1484784"/>
          </a:xfrm>
        </p:spPr>
        <p:txBody>
          <a:bodyPr/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Вопросы: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908720"/>
            <a:ext cx="7776864" cy="4525963"/>
          </a:xfrm>
        </p:spPr>
        <p:txBody>
          <a:bodyPr/>
          <a:lstStyle/>
          <a:p>
            <a:pPr>
              <a:buNone/>
            </a:pP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урока: изучить общие признаки живых организмов, отличительные особенности представителей разных царств живой природы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620688"/>
            <a:ext cx="7772400" cy="792088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ЦАРСТВА ЖИВОЙ ПРИРОДЫ</a:t>
            </a:r>
            <a:endParaRPr lang="ru-RU" sz="4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31640" y="1916832"/>
            <a:ext cx="2304256" cy="12961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95736" y="3933056"/>
            <a:ext cx="2304256" cy="12961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16016" y="3933056"/>
            <a:ext cx="2304256" cy="12961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36096" y="1844824"/>
            <a:ext cx="2304256" cy="12961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75656" y="2204864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Растения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8104" y="2204864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Животные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60032" y="4293096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Бактерии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39752" y="4293096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Грибы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404664"/>
            <a:ext cx="4800600" cy="965969"/>
          </a:xfrm>
        </p:spPr>
        <p:txBody>
          <a:bodyPr/>
          <a:lstStyle/>
          <a:p>
            <a:r>
              <a:rPr lang="ru-RU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РАСТЕНИЯ </a:t>
            </a:r>
            <a:endParaRPr lang="ru-RU" sz="6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9b13d217b3bc39d66e279e10d1eb5b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59832" y="1412776"/>
            <a:ext cx="3215431" cy="4779263"/>
          </a:xfrm>
          <a:prstGeom prst="rect">
            <a:avLst/>
          </a:prstGeom>
        </p:spPr>
      </p:pic>
      <p:pic>
        <p:nvPicPr>
          <p:cNvPr id="5" name="Рисунок 4" descr="1338830223_5a1e4ed097af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92280" y="3429000"/>
            <a:ext cx="1567061" cy="1859579"/>
          </a:xfrm>
          <a:prstGeom prst="rect">
            <a:avLst/>
          </a:prstGeom>
        </p:spPr>
      </p:pic>
      <p:pic>
        <p:nvPicPr>
          <p:cNvPr id="6" name="Рисунок 5" descr="4706fb29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7544" y="3645024"/>
            <a:ext cx="1771650" cy="1543050"/>
          </a:xfrm>
          <a:prstGeom prst="rect">
            <a:avLst/>
          </a:prstGeom>
        </p:spPr>
      </p:pic>
      <p:pic>
        <p:nvPicPr>
          <p:cNvPr id="7" name="Рисунок 6" descr="071109111312132701400501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83568" y="1700808"/>
            <a:ext cx="1522859" cy="1435838"/>
          </a:xfrm>
          <a:prstGeom prst="rect">
            <a:avLst/>
          </a:prstGeom>
        </p:spPr>
      </p:pic>
      <p:pic>
        <p:nvPicPr>
          <p:cNvPr id="8" name="Рисунок 7" descr="burger_4a5a5dfa39fab_hires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948264" y="1628800"/>
            <a:ext cx="1937792" cy="14533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835696" y="260351"/>
            <a:ext cx="5904656" cy="1224434"/>
          </a:xfrm>
        </p:spPr>
        <p:txBody>
          <a:bodyPr/>
          <a:lstStyle/>
          <a:p>
            <a:pPr algn="ctr"/>
            <a:r>
              <a:rPr lang="ru-RU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ЖИВОТНЫЕ</a:t>
            </a:r>
            <a:endParaRPr lang="ru-RU" sz="6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213474348_screen-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667000" y="1776412"/>
            <a:ext cx="3810000" cy="3305175"/>
          </a:xfrm>
          <a:prstGeom prst="rect">
            <a:avLst/>
          </a:prstGeom>
        </p:spPr>
      </p:pic>
      <p:pic>
        <p:nvPicPr>
          <p:cNvPr id="6" name="Рисунок 5" descr="a_f8f9942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27584" y="1484784"/>
            <a:ext cx="1384548" cy="1848372"/>
          </a:xfrm>
          <a:prstGeom prst="rect">
            <a:avLst/>
          </a:prstGeom>
        </p:spPr>
      </p:pic>
      <p:pic>
        <p:nvPicPr>
          <p:cNvPr id="7" name="Рисунок 6" descr="pi_10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04248" y="1844824"/>
            <a:ext cx="2093979" cy="1570484"/>
          </a:xfrm>
          <a:prstGeom prst="rect">
            <a:avLst/>
          </a:prstGeom>
        </p:spPr>
      </p:pic>
      <p:pic>
        <p:nvPicPr>
          <p:cNvPr id="8" name="Рисунок 7" descr="chauve-souris (35)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67544" y="188640"/>
            <a:ext cx="1402117" cy="1152128"/>
          </a:xfrm>
          <a:prstGeom prst="rect">
            <a:avLst/>
          </a:prstGeom>
        </p:spPr>
      </p:pic>
      <p:pic>
        <p:nvPicPr>
          <p:cNvPr id="9" name="Рисунок 8" descr="108481727_30_01_Kroete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380312" y="404664"/>
            <a:ext cx="1539627" cy="1115672"/>
          </a:xfrm>
          <a:prstGeom prst="rect">
            <a:avLst/>
          </a:prstGeom>
        </p:spPr>
      </p:pic>
      <p:pic>
        <p:nvPicPr>
          <p:cNvPr id="10" name="Рисунок 9" descr="1047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732240" y="4941168"/>
            <a:ext cx="2286000" cy="1714500"/>
          </a:xfrm>
          <a:prstGeom prst="rect">
            <a:avLst/>
          </a:prstGeom>
        </p:spPr>
      </p:pic>
      <p:pic>
        <p:nvPicPr>
          <p:cNvPr id="11" name="Рисунок 10" descr="i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11560" y="5229200"/>
            <a:ext cx="2164085" cy="122495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835696" y="116632"/>
            <a:ext cx="5614491" cy="1008113"/>
          </a:xfrm>
        </p:spPr>
        <p:txBody>
          <a:bodyPr/>
          <a:lstStyle/>
          <a:p>
            <a:pPr algn="ctr"/>
            <a:r>
              <a:rPr lang="ru-RU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ГРИБЫ</a:t>
            </a:r>
            <a:endParaRPr lang="ru-RU" sz="6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430px-Fungi_Diversit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71800" y="1196752"/>
            <a:ext cx="3757696" cy="5234558"/>
          </a:xfrm>
          <a:prstGeom prst="rect">
            <a:avLst/>
          </a:prstGeom>
        </p:spPr>
      </p:pic>
      <p:pic>
        <p:nvPicPr>
          <p:cNvPr id="6" name="Рисунок 5" descr="19-6-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308304" y="4509120"/>
            <a:ext cx="1560210" cy="2026247"/>
          </a:xfrm>
          <a:prstGeom prst="rect">
            <a:avLst/>
          </a:prstGeom>
        </p:spPr>
      </p:pic>
      <p:pic>
        <p:nvPicPr>
          <p:cNvPr id="7" name="Рисунок 6" descr="1367619369_grib-000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9552" y="1772816"/>
            <a:ext cx="1920042" cy="1716038"/>
          </a:xfrm>
          <a:prstGeom prst="rect">
            <a:avLst/>
          </a:prstGeom>
        </p:spPr>
      </p:pic>
      <p:pic>
        <p:nvPicPr>
          <p:cNvPr id="8" name="Рисунок 7" descr="img2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3528" y="4797152"/>
            <a:ext cx="2363755" cy="1772816"/>
          </a:xfrm>
          <a:prstGeom prst="rect">
            <a:avLst/>
          </a:prstGeom>
        </p:spPr>
      </p:pic>
      <p:pic>
        <p:nvPicPr>
          <p:cNvPr id="9" name="Рисунок 8" descr="kate-im-a-7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020272" y="1916832"/>
            <a:ext cx="1835696" cy="122475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835696" y="260649"/>
            <a:ext cx="5810845" cy="1080120"/>
          </a:xfrm>
        </p:spPr>
        <p:txBody>
          <a:bodyPr/>
          <a:lstStyle/>
          <a:p>
            <a:pPr algn="ctr"/>
            <a:r>
              <a:rPr lang="ru-RU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БАКТЕРИИ</a:t>
            </a:r>
            <a:endParaRPr lang="ru-RU" sz="6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epatitis_c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72200" y="1412776"/>
            <a:ext cx="2181621" cy="1636216"/>
          </a:xfrm>
          <a:prstGeom prst="rect">
            <a:avLst/>
          </a:prstGeom>
        </p:spPr>
      </p:pic>
      <p:pic>
        <p:nvPicPr>
          <p:cNvPr id="6" name="Рисунок 5" descr="kak-izbezhat-pishchevykh-infektsiy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99592" y="1412776"/>
            <a:ext cx="2520280" cy="1814602"/>
          </a:xfrm>
          <a:prstGeom prst="rect">
            <a:avLst/>
          </a:prstGeom>
        </p:spPr>
      </p:pic>
      <p:pic>
        <p:nvPicPr>
          <p:cNvPr id="7" name="Рисунок 6" descr="tobaktr (26)_jpg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28184" y="4005064"/>
            <a:ext cx="2615952" cy="1961964"/>
          </a:xfrm>
          <a:prstGeom prst="rect">
            <a:avLst/>
          </a:prstGeom>
        </p:spPr>
      </p:pic>
      <p:pic>
        <p:nvPicPr>
          <p:cNvPr id="8" name="Рисунок 7" descr="bakterii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707904" y="2852936"/>
            <a:ext cx="2400668" cy="1629544"/>
          </a:xfrm>
          <a:prstGeom prst="rect">
            <a:avLst/>
          </a:prstGeom>
        </p:spPr>
      </p:pic>
      <p:pic>
        <p:nvPicPr>
          <p:cNvPr id="10" name="Рисунок 9" descr="bacteria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27584" y="4365104"/>
            <a:ext cx="2652594" cy="16862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714348" y="2571744"/>
            <a:ext cx="8001056" cy="1470025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ОТЛИЧИТЕЛЬНЫЕ ПРИЗНАКИ ЖИВОГО</a:t>
            </a:r>
            <a:endParaRPr lang="ru-RU" sz="4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01822585_710922_b_6935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2844" y="4533084"/>
            <a:ext cx="2000264" cy="2134428"/>
          </a:xfrm>
          <a:prstGeom prst="rect">
            <a:avLst/>
          </a:prstGeom>
        </p:spPr>
      </p:pic>
      <p:pic>
        <p:nvPicPr>
          <p:cNvPr id="6" name="Рисунок 5" descr="107608607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72198" y="4572008"/>
            <a:ext cx="2976560" cy="2138871"/>
          </a:xfrm>
          <a:prstGeom prst="rect">
            <a:avLst/>
          </a:prstGeom>
        </p:spPr>
      </p:pic>
      <p:pic>
        <p:nvPicPr>
          <p:cNvPr id="7" name="Рисунок 6" descr="i (1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2844" y="142852"/>
            <a:ext cx="2552700" cy="1428750"/>
          </a:xfrm>
          <a:prstGeom prst="rect">
            <a:avLst/>
          </a:prstGeom>
        </p:spPr>
      </p:pic>
      <p:pic>
        <p:nvPicPr>
          <p:cNvPr id="8" name="Рисунок 7" descr="micro-00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286512" y="214290"/>
            <a:ext cx="2643186" cy="19823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40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CC00"/>
      </a:lt1>
      <a:dk2>
        <a:srgbClr val="000000"/>
      </a:dk2>
      <a:lt2>
        <a:srgbClr val="CCCCCC"/>
      </a:lt2>
      <a:accent1>
        <a:srgbClr val="A66708"/>
      </a:accent1>
      <a:accent2>
        <a:srgbClr val="6E6E00"/>
      </a:accent2>
      <a:accent3>
        <a:srgbClr val="FFE2AA"/>
      </a:accent3>
      <a:accent4>
        <a:srgbClr val="000000"/>
      </a:accent4>
      <a:accent5>
        <a:srgbClr val="D0B8AA"/>
      </a:accent5>
      <a:accent6>
        <a:srgbClr val="636300"/>
      </a:accent6>
      <a:hlink>
        <a:srgbClr val="6E5800"/>
      </a:hlink>
      <a:folHlink>
        <a:srgbClr val="2B591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40</Template>
  <TotalTime>377</TotalTime>
  <Words>157</Words>
  <Application>Microsoft Office PowerPoint</Application>
  <PresentationFormat>Экран (4:3)</PresentationFormat>
  <Paragraphs>45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40</vt:lpstr>
      <vt:lpstr>1_Default Design</vt:lpstr>
      <vt:lpstr>Тема урока:  Разнообразие живой природы.  Царства живых организмов. Отличительные признаки живого</vt:lpstr>
      <vt:lpstr>Что изучает биология? Что изучает экология? Что такое эксперимент? Что такое наблюдение? </vt:lpstr>
      <vt:lpstr>Слайд 3</vt:lpstr>
      <vt:lpstr>Слайд 4</vt:lpstr>
      <vt:lpstr>РАСТЕНИЯ </vt:lpstr>
      <vt:lpstr>ЖИВОТНЫЕ</vt:lpstr>
      <vt:lpstr>ГРИБЫ</vt:lpstr>
      <vt:lpstr>БАКТЕРИИ</vt:lpstr>
      <vt:lpstr>ОТЛИЧИТЕЛЬНЫЕ ПРИЗНАКИ ЖИВОГО</vt:lpstr>
      <vt:lpstr>КАЖДЫЙ ЖИВОЙ ОРГАНИЗМ СОСТОИТ ИЗ КЛЕТОК</vt:lpstr>
      <vt:lpstr>ВСЕ ЖИВЫЕ ОРГАНИЗМЫ СХОДНЫ ПО ХИМИЧЕСКОМУ СОСТАВУ</vt:lpstr>
      <vt:lpstr>ОБМЕН ВЕЩЕСТВ</vt:lpstr>
      <vt:lpstr>РАЗДРАЖИМОСТЬ</vt:lpstr>
      <vt:lpstr>РОСТ</vt:lpstr>
      <vt:lpstr>РАЗВИТИЕ</vt:lpstr>
      <vt:lpstr>РАЗМНОЖЕНИЕ</vt:lpstr>
      <vt:lpstr>ПЛАН ПАРАГРАФА</vt:lpstr>
      <vt:lpstr>Слайд 18</vt:lpstr>
      <vt:lpstr>ДОМАШНЕЕ ЗАДАНИЕ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Вера</dc:creator>
  <cp:keywords>шаблон для презентации</cp:keywords>
  <cp:lastModifiedBy>Admin</cp:lastModifiedBy>
  <cp:revision>33</cp:revision>
  <dcterms:created xsi:type="dcterms:W3CDTF">2014-09-16T17:15:43Z</dcterms:created>
  <dcterms:modified xsi:type="dcterms:W3CDTF">2016-04-06T06:07:38Z</dcterms:modified>
</cp:coreProperties>
</file>