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B127B5-D0A6-489F-B05E-588CF157256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798CA2-72A3-4FC3-B721-BB7E08F02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7406640" cy="249759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многообразие </a:t>
            </a: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грибов</a:t>
            </a:r>
            <a:r>
              <a:rPr lang="ru-RU" sz="60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105400"/>
            <a:ext cx="3186090" cy="1752600"/>
          </a:xfrm>
        </p:spPr>
        <p:txBody>
          <a:bodyPr/>
          <a:lstStyle/>
          <a:p>
            <a:pPr algn="r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-7-788-AM2I000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2857502"/>
            <a:ext cx="3429000" cy="4000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Плесневые</a:t>
            </a:r>
            <a:r>
              <a:rPr lang="ru-RU" dirty="0" smtClean="0"/>
              <a:t> </a:t>
            </a:r>
            <a:r>
              <a:rPr lang="ru-RU" b="1" dirty="0" smtClean="0"/>
              <a:t>грибы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000108"/>
            <a:ext cx="8572528" cy="1714512"/>
          </a:xfrm>
        </p:spPr>
        <p:txBody>
          <a:bodyPr/>
          <a:lstStyle/>
          <a:p>
            <a:r>
              <a:rPr lang="ru-RU" sz="2400" b="1" dirty="0" smtClean="0"/>
              <a:t>Плесневые грибы – это микроскопические организмы, которые поглощают органическую пищу. Но наибольшее значение для роста плесневых грибов имеют влажность и температура.</a:t>
            </a:r>
          </a:p>
          <a:p>
            <a:endParaRPr lang="ru-RU" dirty="0"/>
          </a:p>
        </p:txBody>
      </p:sp>
      <p:pic>
        <p:nvPicPr>
          <p:cNvPr id="9" name="Рисунок 8" descr="7625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2571744"/>
            <a:ext cx="3357586" cy="3112994"/>
          </a:xfrm>
          <a:prstGeom prst="rect">
            <a:avLst/>
          </a:prstGeom>
        </p:spPr>
      </p:pic>
      <p:pic>
        <p:nvPicPr>
          <p:cNvPr id="10" name="Рисунок 9" descr="86434121_X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3357562"/>
            <a:ext cx="3429024" cy="2777509"/>
          </a:xfrm>
          <a:prstGeom prst="rect">
            <a:avLst/>
          </a:prstGeom>
        </p:spPr>
      </p:pic>
      <p:pic>
        <p:nvPicPr>
          <p:cNvPr id="11" name="Рисунок 10" descr="Blue-cheese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2143116"/>
            <a:ext cx="3286148" cy="2464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1538" y="5903893"/>
            <a:ext cx="807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Чтобы сохранить продукты питания, нужно держать их в сухом и прохладном месте.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Дрожжи</a:t>
            </a:r>
            <a:endParaRPr lang="ru-RU" dirty="0"/>
          </a:p>
        </p:txBody>
      </p:sp>
      <p:pic>
        <p:nvPicPr>
          <p:cNvPr id="6" name="Содержимое 5" descr="0_7557f_5b77c1b3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714488"/>
            <a:ext cx="2540003" cy="2226203"/>
          </a:xfrm>
        </p:spPr>
      </p:pic>
      <p:sp>
        <p:nvSpPr>
          <p:cNvPr id="4" name="Прямоугольник 3"/>
          <p:cNvSpPr/>
          <p:nvPr/>
        </p:nvSpPr>
        <p:spPr>
          <a:xfrm>
            <a:off x="1071538" y="428604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Дрожжами называют грибы, которые существуют на протяжении всего или большей части жизненного цикла в виде раздельных одиночных клеток.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72" y="5643578"/>
            <a:ext cx="500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потребляются </a:t>
            </a:r>
            <a:r>
              <a:rPr lang="ru-RU" sz="2400" dirty="0"/>
              <a:t>при приготовлении напитков, хлебных, мучных </a:t>
            </a:r>
            <a:r>
              <a:rPr lang="ru-RU" sz="2400" dirty="0" smtClean="0"/>
              <a:t>и кондитерских изделий.</a:t>
            </a:r>
            <a:endParaRPr lang="ru-RU" sz="2400" dirty="0"/>
          </a:p>
        </p:txBody>
      </p:sp>
      <p:pic>
        <p:nvPicPr>
          <p:cNvPr id="7" name="Рисунок 6" descr="19187d4c973a9446c157a018d3a706a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1571612"/>
            <a:ext cx="3295650" cy="3552825"/>
          </a:xfrm>
          <a:prstGeom prst="rect">
            <a:avLst/>
          </a:prstGeom>
        </p:spPr>
      </p:pic>
      <p:pic>
        <p:nvPicPr>
          <p:cNvPr id="8" name="Рисунок 7" descr="100432375_4780073_r2pwAq0FQg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4721674"/>
            <a:ext cx="2990856" cy="2136326"/>
          </a:xfrm>
          <a:prstGeom prst="rect">
            <a:avLst/>
          </a:prstGeom>
        </p:spPr>
      </p:pic>
      <p:pic>
        <p:nvPicPr>
          <p:cNvPr id="9" name="Рисунок 8" descr="B4CJaKYJtx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38018" y="3714752"/>
            <a:ext cx="2105982" cy="1579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solidFill>
                  <a:schemeClr val="accent4">
                    <a:lumMod val="50000"/>
                  </a:schemeClr>
                </a:solidFill>
              </a:rPr>
              <a:t>Строение шляпочного гриба</a:t>
            </a:r>
            <a:endParaRPr lang="ru-RU" b="1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22en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214422"/>
            <a:ext cx="7621172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35608" y="0"/>
            <a:ext cx="72797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kraja_slapo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8078592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kraja_slapo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857232"/>
            <a:ext cx="8072461" cy="4714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raja_slapo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8143900" cy="3643338"/>
          </a:xfrm>
        </p:spPr>
      </p:pic>
      <p:pic>
        <p:nvPicPr>
          <p:cNvPr id="5" name="Рисунок 4" descr="Open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8001024" cy="266537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357562"/>
            <a:ext cx="8072462" cy="3500438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а — цилиндрическая; б — веретеновидная; в — булавовидная; г — конусообразная, расширенная кверху;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д</a:t>
            </a:r>
            <a:r>
              <a:rPr lang="ru-RU" sz="1800" b="1" i="1" dirty="0" smtClean="0">
                <a:solidFill>
                  <a:schemeClr val="tx1"/>
                </a:solidFill>
              </a:rPr>
              <a:t> — с клубневидным основанием; е —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вздутоверетеновидная</a:t>
            </a:r>
            <a:r>
              <a:rPr lang="ru-RU" sz="1800" b="1" i="1" dirty="0" smtClean="0">
                <a:solidFill>
                  <a:schemeClr val="tx1"/>
                </a:solidFill>
              </a:rPr>
              <a:t> в основании; ж — с окаймленным клубнем;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з</a:t>
            </a:r>
            <a:r>
              <a:rPr lang="ru-RU" sz="1800" b="1" i="1" dirty="0" smtClean="0">
                <a:solidFill>
                  <a:schemeClr val="tx1"/>
                </a:solidFill>
              </a:rPr>
              <a:t> — перетянутая в основании; и — с прогибами; к — уплощенно-сдавленная с боков; л —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широковеретеновидная</a:t>
            </a:r>
            <a:r>
              <a:rPr lang="ru-RU" sz="1800" b="1" i="1" dirty="0" smtClean="0">
                <a:solidFill>
                  <a:schemeClr val="tx1"/>
                </a:solidFill>
              </a:rPr>
              <a:t> к основанию; м —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веретено-видная</a:t>
            </a:r>
            <a:r>
              <a:rPr lang="ru-RU" sz="1800" b="1" i="1" dirty="0" smtClean="0">
                <a:solidFill>
                  <a:schemeClr val="tx1"/>
                </a:solidFill>
              </a:rPr>
              <a:t> укореняющаяся;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н</a:t>
            </a:r>
            <a:r>
              <a:rPr lang="ru-RU" sz="1800" b="1" i="1" dirty="0" smtClean="0">
                <a:solidFill>
                  <a:schemeClr val="tx1"/>
                </a:solidFill>
              </a:rPr>
              <a:t> — цилиндрическая, пустотелая; о — с многочисленными камерами, пустотами;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п</a:t>
            </a:r>
            <a:r>
              <a:rPr lang="ru-RU" sz="1800" b="1" i="1" dirty="0" smtClean="0">
                <a:solidFill>
                  <a:schemeClr val="tx1"/>
                </a:solidFill>
              </a:rPr>
              <a:t> — выстланная — середина заполнена рыхлой, отличающейся от стенок ножки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трамой</a:t>
            </a:r>
            <a:r>
              <a:rPr lang="ru-RU" sz="1800" b="1" i="1" dirty="0" smtClean="0">
                <a:solidFill>
                  <a:schemeClr val="tx1"/>
                </a:solidFill>
              </a:rPr>
              <a:t>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р</a:t>
            </a:r>
            <a:r>
              <a:rPr lang="ru-RU" sz="1800" b="1" i="1" dirty="0" smtClean="0">
                <a:solidFill>
                  <a:schemeClr val="tx1"/>
                </a:solidFill>
              </a:rPr>
              <a:t> — трубчатая; с — вырастающая из склероция; т — суженная в основании, укореняющаяся; у — с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вольвой</a:t>
            </a:r>
            <a:r>
              <a:rPr lang="ru-RU" sz="1800" b="1" i="1" dirty="0" smtClean="0">
                <a:solidFill>
                  <a:schemeClr val="tx1"/>
                </a:solidFill>
              </a:rPr>
              <a:t> в основании;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ф</a:t>
            </a:r>
            <a:r>
              <a:rPr lang="ru-RU" sz="1800" b="1" i="1" dirty="0" smtClean="0">
                <a:solidFill>
                  <a:schemeClr val="tx1"/>
                </a:solidFill>
              </a:rPr>
              <a:t> — клубневидно утолщенная с поясками бородавок, остатками общего покрывала;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х</a:t>
            </a:r>
            <a:r>
              <a:rPr lang="ru-RU" sz="1800" b="1" i="1" dirty="0" smtClean="0">
                <a:solidFill>
                  <a:schemeClr val="tx1"/>
                </a:solidFill>
              </a:rPr>
              <a:t> — слегка булавовидная в основании, щетинисто-опушенная;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ц</a:t>
            </a:r>
            <a:r>
              <a:rPr lang="ru-RU" sz="1800" b="1" i="1" dirty="0" smtClean="0">
                <a:solidFill>
                  <a:schemeClr val="tx1"/>
                </a:solidFill>
              </a:rPr>
              <a:t> — с корневидными тяжами мицелия; ч — с базальным диском в основании;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ш</a:t>
            </a:r>
            <a:r>
              <a:rPr lang="ru-RU" sz="1800" b="1" i="1" dirty="0" smtClean="0">
                <a:solidFill>
                  <a:schemeClr val="tx1"/>
                </a:solidFill>
              </a:rPr>
              <a:t> — нитевидная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rib(9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0"/>
            <a:ext cx="6643702" cy="3357562"/>
          </a:xfrm>
        </p:spPr>
      </p:pic>
      <p:sp>
        <p:nvSpPr>
          <p:cNvPr id="10" name="Стрелка вправо 9"/>
          <p:cNvSpPr/>
          <p:nvPr/>
        </p:nvSpPr>
        <p:spPr>
          <a:xfrm>
            <a:off x="1071538" y="214290"/>
            <a:ext cx="1428760" cy="3071834"/>
          </a:xfrm>
          <a:prstGeom prst="rightArrow">
            <a:avLst>
              <a:gd name="adj1" fmla="val 50000"/>
              <a:gd name="adj2" fmla="val 48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Kozuka Mincho Pro M" pitchFamily="18" charset="-128"/>
                <a:cs typeface="Times New Roman" pitchFamily="18" charset="0"/>
              </a:rPr>
              <a:t>Формы ножки  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Kozuka Mincho Pro M" pitchFamily="18" charset="-128"/>
                <a:cs typeface="Times New Roman" pitchFamily="18" charset="0"/>
              </a:rPr>
              <a:t>грибов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Kozuka Mincho Pro M" pitchFamily="18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922606" cy="1082660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Многообразие грибов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4" name="Содержимое 3" descr="0012-012-TSarstvo-Griby-Griby-osobaja-gruppa-kletochnykh-jadernykh-organizm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142984"/>
            <a:ext cx="7929618" cy="5715016"/>
          </a:xfrm>
        </p:spPr>
      </p:pic>
      <p:pic>
        <p:nvPicPr>
          <p:cNvPr id="6" name="Рисунок 5" descr="Pautinnik_fiolet_!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669140"/>
            <a:ext cx="2286016" cy="218886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5826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Шляпочные грибы</a:t>
            </a:r>
            <a:endParaRPr lang="ru-RU" dirty="0"/>
          </a:p>
        </p:txBody>
      </p:sp>
      <p:pic>
        <p:nvPicPr>
          <p:cNvPr id="13" name="Содержимое 12" descr="0008-012-Plastinchatye-grib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126"/>
          <a:stretch>
            <a:fillRect/>
          </a:stretch>
        </p:blipFill>
        <p:spPr>
          <a:xfrm>
            <a:off x="4857752" y="2057400"/>
            <a:ext cx="4286248" cy="4800600"/>
          </a:xfrm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5822165" y="1107265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3071802" y="928670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0007-011-Trubchatye-grib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105069"/>
            <a:ext cx="3857652" cy="4752931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2500310" y="4500558"/>
            <a:ext cx="4714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4.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3900" cy="5357826"/>
          </a:xfrm>
        </p:spPr>
      </p:pic>
      <p:sp>
        <p:nvSpPr>
          <p:cNvPr id="5" name="TextBox 4"/>
          <p:cNvSpPr txBox="1"/>
          <p:nvPr/>
        </p:nvSpPr>
        <p:spPr>
          <a:xfrm>
            <a:off x="1000100" y="542926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бладают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приятным запахом, не содержат ядовитых веществ, имеют хорошие вкусовые качества и не вызывают привкус горечи.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5357827"/>
            <a:ext cx="400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Употребление этих грибов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пищу может вызвать отравление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Содержат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термостойкие токсины, которые не разрушаются даже при длительной обработке (отваривании, сушении, вымачивании и пр.)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400</TotalTime>
  <Words>233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Строение  и многообразие грибов </vt:lpstr>
      <vt:lpstr>Строение шляпочного гриба</vt:lpstr>
      <vt:lpstr>Слайд 3</vt:lpstr>
      <vt:lpstr>Слайд 4</vt:lpstr>
      <vt:lpstr>Слайд 5</vt:lpstr>
      <vt:lpstr>а — цилиндрическая; б — веретеновидная; в — булавовидная; г — конусообразная, расширенная кверху; д — с клубневидным основанием; е — вздутоверетеновидная в основании; ж — с окаймленным клубнем; з — перетянутая в основании; и — с прогибами; к — уплощенно-сдавленная с боков; л — широковеретеновидная к основанию; м — веретено-видная укореняющаяся; н — цилиндрическая, пустотелая; о — с многочисленными камерами, пустотами; п — выстланная — середина заполнена рыхлой, отличающейся от стенок ножки трамой; р — трубчатая; с — вырастающая из склероция; т — суженная в основании, укореняющаяся; у — с вольвой в основании; ф — клубневидно утолщенная с поясками бородавок, остатками общего покрывала; х — слегка булавовидная в основании, щетинисто-опушенная; ц — с корневидными тяжами мицелия; ч — с базальным диском в основании; ш — нитевидная</vt:lpstr>
      <vt:lpstr> Многообразие грибов</vt:lpstr>
      <vt:lpstr>Шляпочные грибы</vt:lpstr>
      <vt:lpstr>Слайд 9</vt:lpstr>
      <vt:lpstr>Плесневые грибы</vt:lpstr>
      <vt:lpstr>Дрожжи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многообразие грибов</dc:title>
  <dc:creator>Гарри</dc:creator>
  <cp:lastModifiedBy>Admin</cp:lastModifiedBy>
  <cp:revision>42</cp:revision>
  <dcterms:created xsi:type="dcterms:W3CDTF">2015-02-04T15:50:21Z</dcterms:created>
  <dcterms:modified xsi:type="dcterms:W3CDTF">2016-04-06T06:11:53Z</dcterms:modified>
</cp:coreProperties>
</file>