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62" r:id="rId5"/>
    <p:sldId id="268" r:id="rId6"/>
    <p:sldId id="263" r:id="rId7"/>
    <p:sldId id="261" r:id="rId8"/>
    <p:sldId id="269" r:id="rId9"/>
    <p:sldId id="259" r:id="rId10"/>
    <p:sldId id="267" r:id="rId11"/>
    <p:sldId id="264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621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952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135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39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240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949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412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216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629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939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408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2DEAB-F9A2-44E8-B670-69E12849F10A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C2604-BF00-4388-A7ED-53F02EDB7E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83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shkolazhizni.ru/archive/0/n-3983/" TargetMode="External"/><Relationship Id="rId3" Type="http://schemas.openxmlformats.org/officeDocument/2006/relationships/hyperlink" Target="http://www.udec.ru/gribi/" TargetMode="External"/><Relationship Id="rId7" Type="http://schemas.openxmlformats.org/officeDocument/2006/relationships/hyperlink" Target="http://gribic.ru/poisonous_mushroom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edn.ru/statyi/YAdovityegriby.html" TargetMode="External"/><Relationship Id="rId5" Type="http://schemas.openxmlformats.org/officeDocument/2006/relationships/hyperlink" Target="http://wsyachina.narod.ru/medicine/boletus.html" TargetMode="External"/><Relationship Id="rId4" Type="http://schemas.openxmlformats.org/officeDocument/2006/relationships/hyperlink" Target="http://nsportal.ru/sites/default/files/2012/3/report_6a_29_niznevartovsk_zaynullina.do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10" Type="http://schemas.openxmlformats.org/officeDocument/2006/relationships/image" Target="../media/image26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369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71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6336704" cy="43204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1560286"/>
            <a:ext cx="5112568" cy="4821042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 smtClean="0">
                <a:solidFill>
                  <a:schemeClr val="accent3">
                    <a:lumMod val="50000"/>
                  </a:schemeClr>
                </a:solidFill>
              </a:rPr>
              <a:t>Плесневые грибы </a:t>
            </a:r>
          </a:p>
          <a:p>
            <a:pPr algn="just"/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Пеницилл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встречается в виде плесени (зеленого, сизого, голубого цвета) на почве и продуктах растительного происхождения (на плодах, овощах, варенье, томатной пасте и др.).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Грибница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пеницилла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состоит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из ветвящихся нитей, разделенных перегородками на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отдельные клетки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. Этим она отличается от одноклеточной грибницы 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мукора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Споры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пеницилла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расположены не в головках, как у 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мукора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, а на концах некоторых</a:t>
            </a:r>
          </a:p>
          <a:p>
            <a:pPr algn="just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нитей грибницы в мелких кисточках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Плесневые грибки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широко используются в пищевой и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медицинской промышленности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В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клетках 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пеницилла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образуется вещество, убивающее многих бактерий. Оно защищает эту плесень от заболеваний. Это вещество — всем известный 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пенициллин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, помогающий людям в лечении воспалений. Некоторые виды 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пеницилла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используют в сыроварении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 descr="C:\Users\Дом\Desktop\i (8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582" y="131535"/>
            <a:ext cx="1943100" cy="14287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Дом\Desktop\карт грибов\penicil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96952"/>
            <a:ext cx="3096344" cy="34958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37996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39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9"/>
            <a:ext cx="5112568" cy="432047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1196752"/>
            <a:ext cx="5256584" cy="504056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3400" b="1" dirty="0" smtClean="0">
                <a:solidFill>
                  <a:schemeClr val="accent3">
                    <a:lumMod val="50000"/>
                  </a:schemeClr>
                </a:solidFill>
              </a:rPr>
              <a:t>              Дрожжи</a:t>
            </a:r>
          </a:p>
          <a:p>
            <a:pPr algn="just"/>
            <a:r>
              <a:rPr lang="ru-RU" sz="2300" b="1" dirty="0">
                <a:solidFill>
                  <a:schemeClr val="accent3">
                    <a:lumMod val="50000"/>
                  </a:schemeClr>
                </a:solidFill>
              </a:rPr>
              <a:t>Дрожжевые грибы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 встречаются в природе на поверхности растений, в нектаре цветков, на плодах,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в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почве. И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звестно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около 500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видов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дрожжевых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грибов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. Эти грибы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 не имеют мицелия и представляют собой неподвижные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одноядерные клетки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овальной формы размером 2—10 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мкм. Размножаются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они </a:t>
            </a:r>
            <a:r>
              <a:rPr lang="ru-RU" sz="2300" b="1" dirty="0" smtClean="0">
                <a:solidFill>
                  <a:schemeClr val="accent3">
                    <a:lumMod val="50000"/>
                  </a:schemeClr>
                </a:solidFill>
              </a:rPr>
              <a:t>почкованием: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на теле гриба образуется выпячивание (как почка), которое увеличивается, отделяется от материнского организма (почкуется) и ведет самостоятельный образ жизни. Иногда, при быстром размножении, грибы не успевают отделяться друг от друга и образуют цепочки </a:t>
            </a:r>
            <a:r>
              <a:rPr lang="ru-RU" sz="2300" dirty="0" err="1">
                <a:solidFill>
                  <a:schemeClr val="accent3">
                    <a:lumMod val="50000"/>
                  </a:schemeClr>
                </a:solidFill>
              </a:rPr>
              <a:t>выпячиваний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3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итаются дрожжевые грибы сахаром</a:t>
            </a:r>
            <a:r>
              <a:rPr lang="ru-RU" sz="2300" dirty="0">
                <a:solidFill>
                  <a:schemeClr val="accent3">
                    <a:lumMod val="50000"/>
                  </a:schemeClr>
                </a:solidFill>
              </a:rPr>
              <a:t>, превращая его в спирт. При этом выделяется углекислый газ, который способствует подниманию теста, что находит применение в хлебопечении. Некоторые дрожжевые грибы люди используют в пивоварении, виноделии и как белковый корм в животноводстве</a:t>
            </a:r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2300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300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endParaRPr lang="ru-RU" sz="2000" dirty="0"/>
          </a:p>
          <a:p>
            <a:pPr algn="l"/>
            <a:endParaRPr lang="ru-RU" sz="2400" dirty="0"/>
          </a:p>
          <a:p>
            <a:pPr algn="l"/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Дом\Desktop\pic3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85" y="1772816"/>
            <a:ext cx="3059832" cy="47525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Дом\Desktop\optom_drozhzhi_hlebopekarnye_pressovannye_1kg_standart-effekt__240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1988744" cy="1368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61976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9208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Интернет-ресурсы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424936" cy="451405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http://</a:t>
            </a: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www.udec.ru/gribi/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http</a:t>
            </a:r>
            <a:r>
              <a:rPr lang="ru-RU" sz="2000" dirty="0">
                <a:solidFill>
                  <a:srgbClr val="002060"/>
                </a:solidFill>
              </a:rPr>
              <a:t>://blgy.ru/biology6v/fungus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>
                <a:hlinkClick r:id="rId4"/>
              </a:rPr>
              <a:t>http://</a:t>
            </a:r>
            <a:r>
              <a:rPr lang="ru-RU" sz="2000" dirty="0" smtClean="0">
                <a:hlinkClick r:id="rId4"/>
              </a:rPr>
              <a:t>nsportal.ru/sites/default/files/2012/3/report_6a_29_niznevartovsk_zaynullina.doc</a:t>
            </a:r>
            <a:endParaRPr lang="ru-RU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u="sng" dirty="0">
                <a:hlinkClick r:id="rId5"/>
              </a:rPr>
              <a:t>http://</a:t>
            </a:r>
            <a:r>
              <a:rPr lang="ru-RU" sz="2000" u="sng" dirty="0" smtClean="0">
                <a:hlinkClick r:id="rId5"/>
              </a:rPr>
              <a:t>wsyachina.narod.ru/medicine/boletus.html</a:t>
            </a:r>
            <a:endParaRPr lang="ru-RU" sz="2000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u="sng" dirty="0" smtClean="0">
                <a:hlinkClick r:id="rId6"/>
              </a:rPr>
              <a:t>http</a:t>
            </a:r>
            <a:r>
              <a:rPr lang="ru-RU" sz="1800" u="sng" dirty="0">
                <a:hlinkClick r:id="rId6"/>
              </a:rPr>
              <a:t>://</a:t>
            </a:r>
            <a:r>
              <a:rPr lang="ru-RU" sz="1800" u="sng" dirty="0" smtClean="0">
                <a:hlinkClick r:id="rId6"/>
              </a:rPr>
              <a:t>www.medn.ru/statyi/YAdovityegriby.html</a:t>
            </a:r>
            <a:endParaRPr lang="ru-RU" sz="1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u="sng" dirty="0" smtClean="0">
                <a:hlinkClick r:id="rId7"/>
              </a:rPr>
              <a:t>http</a:t>
            </a:r>
            <a:r>
              <a:rPr lang="ru-RU" sz="1800" u="sng" dirty="0">
                <a:hlinkClick r:id="rId7"/>
              </a:rPr>
              <a:t>://</a:t>
            </a:r>
            <a:r>
              <a:rPr lang="ru-RU" sz="1800" u="sng" dirty="0" smtClean="0">
                <a:hlinkClick r:id="rId7"/>
              </a:rPr>
              <a:t>gribic.ru/poisonous_mushrooms/</a:t>
            </a:r>
            <a:endParaRPr lang="ru-RU" sz="1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u="sng" dirty="0" smtClean="0">
                <a:hlinkClick r:id="rId8"/>
              </a:rPr>
              <a:t>http</a:t>
            </a:r>
            <a:r>
              <a:rPr lang="ru-RU" sz="1800" u="sng" dirty="0">
                <a:hlinkClick r:id="rId8"/>
              </a:rPr>
              <a:t>://</a:t>
            </a:r>
            <a:r>
              <a:rPr lang="ru-RU" sz="1800" u="sng" dirty="0" smtClean="0">
                <a:hlinkClick r:id="rId8"/>
              </a:rPr>
              <a:t>shkolazhizni.ru/archive/0/n-3983/</a:t>
            </a:r>
            <a:endParaRPr lang="ru-RU" sz="1800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http</a:t>
            </a:r>
            <a:r>
              <a:rPr lang="ru-RU" sz="1800" dirty="0">
                <a:solidFill>
                  <a:srgbClr val="002060"/>
                </a:solidFill>
              </a:rPr>
              <a:t>://ya-gribnik.ru/yadovitye-griby.php</a:t>
            </a:r>
          </a:p>
          <a:p>
            <a:endParaRPr lang="ru-RU" sz="1800" u="sng" dirty="0" smtClean="0"/>
          </a:p>
          <a:p>
            <a:endParaRPr lang="ru-RU" sz="2000" dirty="0"/>
          </a:p>
          <a:p>
            <a:pPr algn="l"/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794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59" y="2673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208912" cy="6002906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Тема урока: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грибов.</a:t>
            </a:r>
          </a:p>
          <a:p>
            <a:pPr algn="l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Цель урока: 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И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зучить: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р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азнообразие грибов;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роль грибов в природе и жизни человека;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правила сбора грибов;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правила оказания первой помощи при отравлении ядовитыми грибами;</a:t>
            </a:r>
          </a:p>
          <a:p>
            <a:pPr algn="l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2. Научиться: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 распознавать представителей царства Грибы;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отличать основные виды съедобных и ядовитых для человека грибов</a:t>
            </a:r>
          </a:p>
          <a:p>
            <a:pPr algn="l"/>
            <a:endParaRPr lang="ru-RU" sz="2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6437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3"/>
            <a:ext cx="4896544" cy="288031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908720"/>
            <a:ext cx="5112568" cy="5714874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</a:rPr>
              <a:t>Шляпочные грибы</a:t>
            </a:r>
          </a:p>
          <a:p>
            <a:pPr algn="just"/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Н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аиболее известными среди грибов являются шляпочные  грибы, плодовые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тела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которых состоят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из ножки и шляп­ки. У одних грибов нижний слой шляпки образован радиально расположенными пластинками — это </a:t>
            </a:r>
            <a:r>
              <a:rPr lang="ru-RU" sz="1700" b="1" dirty="0">
                <a:solidFill>
                  <a:schemeClr val="accent3">
                    <a:lumMod val="50000"/>
                  </a:schemeClr>
                </a:solidFill>
              </a:rPr>
              <a:t>пластинча­тые грибы.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У других грибов на ниж­ней стороне шляпки имеются многочисленные трубочки — это </a:t>
            </a:r>
            <a:r>
              <a:rPr lang="ru-RU" sz="1700" b="1" dirty="0">
                <a:solidFill>
                  <a:schemeClr val="accent3">
                    <a:lumMod val="50000"/>
                  </a:schemeClr>
                </a:solidFill>
              </a:rPr>
              <a:t>трубчатые грибы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трубочках и на пластинках созревают споры гриба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17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</a:rPr>
              <a:t>Шляпочные </a:t>
            </a:r>
            <a:r>
              <a:rPr lang="ru-RU" sz="1700" b="1" dirty="0">
                <a:solidFill>
                  <a:schemeClr val="accent3">
                    <a:lumMod val="50000"/>
                  </a:schemeClr>
                </a:solidFill>
              </a:rPr>
              <a:t>грибы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являются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полезным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и 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</a:rPr>
              <a:t>питательным пищевым продуктом. </a:t>
            </a:r>
            <a:r>
              <a:rPr lang="ru-RU" sz="1700" dirty="0">
                <a:solidFill>
                  <a:schemeClr val="accent3">
                    <a:lumMod val="50000"/>
                  </a:schemeClr>
                </a:solidFill>
              </a:rPr>
              <a:t>Они содержат минеральные вещества: калий, фосфор, серу, магний, натрий, кальций, хлор, и витамины А (каротин), витамины группы В, витамин С, большие количества витамина D и витамина РР. В грибах так же имеются ферменты (особенно в шампиньонах), которые, ускоряя расщепление белков, жиров и углеводов, способствуют лучшему усвоению пищи.</a:t>
            </a:r>
          </a:p>
          <a:p>
            <a:pPr algn="l"/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C:\Users\Дом\Desktop\i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17032"/>
            <a:ext cx="2952328" cy="28803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0003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504055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136904" cy="458606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Типы шляпочных грибов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790514" y="1664802"/>
            <a:ext cx="648072" cy="504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893755" y="1688229"/>
            <a:ext cx="720080" cy="457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9" name="Picture 11" descr="C:\Users\Дом\Desktop\груздь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780928"/>
            <a:ext cx="1688976" cy="1378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:\Users\Дом\Desktop\i лисички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675698"/>
            <a:ext cx="1688976" cy="13499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C:\Users\Дом\Desktop\iрыжик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942" y="4629343"/>
            <a:ext cx="1734347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948264" y="3985195"/>
            <a:ext cx="1688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Груздь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04998" y="5816317"/>
            <a:ext cx="1688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               </a:t>
            </a:r>
          </a:p>
          <a:p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        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Лисички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4510" y="3844701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Строение</a:t>
            </a:r>
          </a:p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ш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ляпки снизу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80640" y="5815856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</a:p>
          <a:p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Рыжик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62" name="Picture 14" descr="C:\Users\Дом\Desktop\i (7)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360" y="2780928"/>
            <a:ext cx="1514475" cy="1378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911342" y="2175153"/>
            <a:ext cx="239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Пластинчатые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47665" y="2199145"/>
            <a:ext cx="2258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Трубчатые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63" name="Picture 15" descr="C:\Users\Дом\Desktop\i (2)перечный гриб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817696"/>
            <a:ext cx="1728192" cy="13416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C:\Users\Дом\Desktop\боровик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376" y="2799312"/>
            <a:ext cx="1584176" cy="13416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C:\Users\Дом\Desktop\маслята1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79955"/>
            <a:ext cx="1728193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C:\Users\Дом\Desktop\подберёзовик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636302"/>
            <a:ext cx="1584176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843808" y="4214033"/>
            <a:ext cx="12168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Белый гриб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3548" y="40909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Строение</a:t>
            </a:r>
          </a:p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шляпки снизу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44790" y="6108244"/>
            <a:ext cx="17831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Подберёзовик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3568" y="6108705"/>
            <a:ext cx="15841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Маслята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30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5328592" cy="432047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908720"/>
            <a:ext cx="583264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Среди шляпочных грибов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есть как съедобные, так и ядовитые.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Как узнать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«кто есть кто»?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Н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ужно соблюдать определённые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</a:rPr>
              <a:t>правила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 профилактики отравления грибами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Собирать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нужно только те грибы, о которых хорошо известно, что они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съедобные. Незнакомый гриб не брать и не пробовать на вкус!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Категорически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запрещается сбор грибов, у основания ножки которых имеется клубневидное утолщение окруженное оболочками,— это бледная поганка, красный мухомор и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др.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Знать  особенности строения ядовитых грибов, имеющих внешнее сходство с некоторыми  съедобными грибами.</a:t>
            </a: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Собранные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грибы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нужно сразу же обработать: замочить, затем тщательно промыть и дважды отварить, каждый раз меняя воду.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Никогда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нельзя использовать в пищу съедобные, но перезрелые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грибы. В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них накапливаются ядовитые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вещества.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Нельзя собирать грибы вдоль автомобильных дорог, в них также накапливаются вредные для человека вещества.</a:t>
            </a:r>
          </a:p>
          <a:p>
            <a:pPr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br>
              <a:rPr lang="ru-RU" sz="1600" dirty="0">
                <a:solidFill>
                  <a:schemeClr val="accent3">
                    <a:lumMod val="50000"/>
                  </a:schemeClr>
                </a:solidFill>
              </a:rPr>
            </a:b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901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4" y="-14401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5184576" cy="360039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352928" cy="9361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Съедобные грибы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171" name="Picture 3" descr="C:\Users\Дом\Desktop\карт грибов\маслят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71" y="1522746"/>
            <a:ext cx="1697110" cy="18074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Дом\Desktop\карт грибов\подосиновик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400" y="1522746"/>
            <a:ext cx="1765175" cy="18074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Дом\Desktop\beliy_grib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24" y="1522745"/>
            <a:ext cx="1700712" cy="18074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:\Users\Дом\Desktop\valuy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522745"/>
            <a:ext cx="1656184" cy="18074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C:\Users\Дом\Desktop\shampinon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30" y="3987260"/>
            <a:ext cx="1697110" cy="18180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C:\Users\Дом\Desktop\syroezhka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71" y="3987260"/>
            <a:ext cx="1697109" cy="18180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 descr="C:\Users\Дом\Desktop\opyat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973507"/>
            <a:ext cx="1656184" cy="18317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C:\Users\Дом\Desktop\ryzhik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797" y="3973508"/>
            <a:ext cx="1763778" cy="18180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3284984"/>
            <a:ext cx="13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Белый гриб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8970" y="3284984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Маслят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3284984"/>
            <a:ext cx="171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Подосиновик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4288" y="32849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Валуй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024" y="5791511"/>
            <a:ext cx="171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/>
                </a:solidFill>
              </a:rPr>
              <a:t>Шампиньоны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800" y="5791511"/>
            <a:ext cx="1225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Сыроежка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4048" y="5791511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Грузди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4288" y="5791511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Опята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477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6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7"/>
            <a:ext cx="4968552" cy="648071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24936" cy="55446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Ядовитые грибы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194" name="Picture 2" descr="C:\Users\Дом\Desktop\карт грибов\blednaya-pogank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1944216" cy="16516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Дом\Desktop\мухомор красный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137" y="4208156"/>
            <a:ext cx="1860407" cy="18054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Дом\Desktop\опёнок ложный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540" y="1628800"/>
            <a:ext cx="1752171" cy="16516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Дом\Desktop\желчный гриб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684" y="1628799"/>
            <a:ext cx="1818861" cy="16516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Дом\Desktop\мухомор вонючий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628800"/>
            <a:ext cx="1728192" cy="165160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C:\Users\Дом\Desktop\валуй ложный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76713"/>
            <a:ext cx="1944216" cy="18368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C:\Users\Дом\Desktop\мухомор весенний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540" y="4168354"/>
            <a:ext cx="1837680" cy="18368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Дом\Desktop\реречный гриб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169522"/>
            <a:ext cx="1808167" cy="17725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3280406"/>
            <a:ext cx="1831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Бледная поганка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915816" y="3280406"/>
            <a:ext cx="1609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Желчный гриб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945540" y="3280406"/>
            <a:ext cx="1906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Опёнок ложный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51992" y="3280406"/>
            <a:ext cx="2349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Мухомор вонючий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5942090"/>
            <a:ext cx="16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Валуй ложный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627784" y="5942090"/>
            <a:ext cx="228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Мухомор красный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788024" y="5942090"/>
            <a:ext cx="224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Мухомор весенний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037395" y="5942090"/>
            <a:ext cx="1967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Перечный гриб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3117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4824536" cy="504055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908720"/>
            <a:ext cx="5112568" cy="547260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Нужно ли уничтожать ядовитые грибы?</a:t>
            </a:r>
          </a:p>
          <a:p>
            <a:pPr algn="just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Как известно, природа ничего бесполезного не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создает. Многие животные, такие как медведи, олени, лоси и белки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– поедают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Мухоморы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Е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сли для кого-то мухомор представляет смертельную опасность, то для этих животных он служит лекарством, которое помогает им избавиться от глистов. При необходимости, они легко находят нужный гриб и с удовольствием его съедают. </a:t>
            </a:r>
          </a:p>
          <a:p>
            <a:pPr algn="just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Только за что же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Мухомор 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так назвали? 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Это связано со старинным  способом применения его отвара   в качестве средства против мух.</a:t>
            </a:r>
          </a:p>
          <a:p>
            <a:pPr algn="just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Мух + морить = мухомор. 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9" name="Picture 5" descr="C:\Users\Дом\Desktop\mw8sc7z07d3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29000"/>
            <a:ext cx="3312368" cy="31683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71347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м\Desktop\фоны\7239188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44" y="-25168"/>
            <a:ext cx="9202352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5"/>
            <a:ext cx="6120680" cy="432047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Многообразие и значение грибов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1700808"/>
            <a:ext cx="5112567" cy="475136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Плесневые грибы </a:t>
            </a:r>
          </a:p>
          <a:p>
            <a:pPr algn="just"/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Кроме шляпочных грибов ,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в природе встречаются и другие грибы,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например, </a:t>
            </a:r>
            <a:r>
              <a:rPr lang="ru-RU" sz="1500" b="1" dirty="0" smtClean="0">
                <a:solidFill>
                  <a:schemeClr val="accent3">
                    <a:lumMod val="50000"/>
                  </a:schemeClr>
                </a:solidFill>
              </a:rPr>
              <a:t>плесни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. Они очень малы и рассмотреть их строение возможно только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под микроскопом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. Таков гриб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</a:rPr>
              <a:t>М</a:t>
            </a:r>
            <a:r>
              <a:rPr lang="ru-RU" sz="1800" b="1" dirty="0" err="1" smtClean="0">
                <a:solidFill>
                  <a:schemeClr val="accent3">
                    <a:lumMod val="50000"/>
                  </a:schemeClr>
                </a:solidFill>
              </a:rPr>
              <a:t>укор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</a:rPr>
              <a:t>,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 образующий плесень. Этот гриб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часто появляется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на хлебе, овощах, конском навозе в виде пушистого белого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налета, который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через некоторое время становиться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черным. Грибница </a:t>
            </a:r>
            <a:r>
              <a:rPr lang="ru-RU" sz="1500" dirty="0" err="1">
                <a:solidFill>
                  <a:schemeClr val="accent3">
                    <a:lumMod val="50000"/>
                  </a:schemeClr>
                </a:solidFill>
              </a:rPr>
              <a:t>м</a:t>
            </a:r>
            <a:r>
              <a:rPr lang="ru-RU" sz="1500" dirty="0" err="1" smtClean="0">
                <a:solidFill>
                  <a:schemeClr val="accent3">
                    <a:lumMod val="50000"/>
                  </a:schemeClr>
                </a:solidFill>
              </a:rPr>
              <a:t>укора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состоит из тонких бесцветных нитей. Это всего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одна разросшаяся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клетка с множеством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ядер.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Н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екоторые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нити грибницы поднимаются вверх и расширяются на концах.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В этих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расширениях, имеющих вид черных головок, образуются споры.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После созревания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спор головки раскрываются. Споры очень мелкие и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легкие, разносятся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ветром или просто парят в воздухе. При благоприятных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условиях они 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прорастают в грибницу. Грибница, </a:t>
            </a:r>
            <a:r>
              <a:rPr lang="ru-RU" sz="1500" dirty="0" err="1">
                <a:solidFill>
                  <a:schemeClr val="accent3">
                    <a:lumMod val="50000"/>
                  </a:schemeClr>
                </a:solidFill>
              </a:rPr>
              <a:t>м</a:t>
            </a:r>
            <a:r>
              <a:rPr lang="ru-RU" sz="1500" dirty="0" err="1" smtClean="0">
                <a:solidFill>
                  <a:schemeClr val="accent3">
                    <a:lumMod val="50000"/>
                  </a:schemeClr>
                </a:solidFill>
              </a:rPr>
              <a:t>укора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, как и всех грибов, не 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имеет хлорофилла</a:t>
            </a:r>
            <a:r>
              <a:rPr lang="ru-RU" sz="1500" dirty="0">
                <a:solidFill>
                  <a:schemeClr val="accent3">
                    <a:lumMod val="50000"/>
                  </a:schemeClr>
                </a:solidFill>
              </a:rPr>
              <a:t>, поэтому </a:t>
            </a:r>
            <a:r>
              <a:rPr lang="ru-RU" sz="1500" b="1" dirty="0" err="1">
                <a:solidFill>
                  <a:schemeClr val="accent3">
                    <a:lumMod val="50000"/>
                  </a:schemeClr>
                </a:solidFill>
              </a:rPr>
              <a:t>м</a:t>
            </a:r>
            <a:r>
              <a:rPr lang="ru-RU" sz="1500" b="1" dirty="0" err="1" smtClean="0">
                <a:solidFill>
                  <a:schemeClr val="accent3">
                    <a:lumMod val="50000"/>
                  </a:schemeClr>
                </a:solidFill>
              </a:rPr>
              <a:t>укор</a:t>
            </a:r>
            <a:r>
              <a:rPr lang="ru-RU" sz="15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500" b="1" dirty="0">
                <a:solidFill>
                  <a:schemeClr val="accent3">
                    <a:lumMod val="50000"/>
                  </a:schemeClr>
                </a:solidFill>
              </a:rPr>
              <a:t>питается готовыми органическими </a:t>
            </a:r>
            <a:r>
              <a:rPr lang="ru-RU" sz="1500" b="1" dirty="0" smtClean="0">
                <a:solidFill>
                  <a:schemeClr val="accent3">
                    <a:lumMod val="50000"/>
                  </a:schemeClr>
                </a:solidFill>
              </a:rPr>
              <a:t>веществами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ru-RU" sz="15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Дом\Desktop\Mouldy_bread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16632"/>
            <a:ext cx="2232248" cy="15841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Дом\Desktop\карт грибов\mukor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55457"/>
            <a:ext cx="3024336" cy="35283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308204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612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Многообразие и значение грибов</vt:lpstr>
      <vt:lpstr>Слайд 2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Многообразие и значение грибов</vt:lpstr>
      <vt:lpstr>Интернет-ресурсы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Многообразие и значение грибов</dc:title>
  <dc:creator>Дом</dc:creator>
  <cp:lastModifiedBy>Admin</cp:lastModifiedBy>
  <cp:revision>77</cp:revision>
  <dcterms:created xsi:type="dcterms:W3CDTF">2014-06-30T12:59:37Z</dcterms:created>
  <dcterms:modified xsi:type="dcterms:W3CDTF">2016-04-06T06:10:36Z</dcterms:modified>
</cp:coreProperties>
</file>