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74" r:id="rId7"/>
    <p:sldId id="265" r:id="rId8"/>
    <p:sldId id="262" r:id="rId9"/>
    <p:sldId id="266" r:id="rId10"/>
    <p:sldId id="267" r:id="rId11"/>
    <p:sldId id="263" r:id="rId12"/>
    <p:sldId id="264" r:id="rId13"/>
    <p:sldId id="268" r:id="rId14"/>
    <p:sldId id="269" r:id="rId15"/>
    <p:sldId id="270" r:id="rId16"/>
    <p:sldId id="271" r:id="rId17"/>
    <p:sldId id="272" r:id="rId18"/>
    <p:sldId id="273" r:id="rId1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062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EEC249-82C1-4F9A-8BD7-D4A57D4DA4AC}" type="datetimeFigureOut">
              <a:rPr lang="ru-RU" smtClean="0"/>
              <a:pPr/>
              <a:t>06.04.2016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1BB796-C8F7-4DD8-9193-69D65063755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EEC249-82C1-4F9A-8BD7-D4A57D4DA4AC}" type="datetimeFigureOut">
              <a:rPr lang="ru-RU" smtClean="0"/>
              <a:pPr/>
              <a:t>06.04.2016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1BB796-C8F7-4DD8-9193-69D65063755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EEC249-82C1-4F9A-8BD7-D4A57D4DA4AC}" type="datetimeFigureOut">
              <a:rPr lang="ru-RU" smtClean="0"/>
              <a:pPr/>
              <a:t>06.04.2016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1BB796-C8F7-4DD8-9193-69D65063755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EEC249-82C1-4F9A-8BD7-D4A57D4DA4AC}" type="datetimeFigureOut">
              <a:rPr lang="ru-RU" smtClean="0"/>
              <a:pPr/>
              <a:t>06.04.2016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1BB796-C8F7-4DD8-9193-69D65063755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EEC249-82C1-4F9A-8BD7-D4A57D4DA4AC}" type="datetimeFigureOut">
              <a:rPr lang="ru-RU" smtClean="0"/>
              <a:pPr/>
              <a:t>06.04.2016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1BB796-C8F7-4DD8-9193-69D65063755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EEC249-82C1-4F9A-8BD7-D4A57D4DA4AC}" type="datetimeFigureOut">
              <a:rPr lang="ru-RU" smtClean="0"/>
              <a:pPr/>
              <a:t>06.04.2016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1BB796-C8F7-4DD8-9193-69D65063755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EEC249-82C1-4F9A-8BD7-D4A57D4DA4AC}" type="datetimeFigureOut">
              <a:rPr lang="ru-RU" smtClean="0"/>
              <a:pPr/>
              <a:t>06.04.2016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1BB796-C8F7-4DD8-9193-69D65063755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EEC249-82C1-4F9A-8BD7-D4A57D4DA4AC}" type="datetimeFigureOut">
              <a:rPr lang="ru-RU" smtClean="0"/>
              <a:pPr/>
              <a:t>06.04.2016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1BB796-C8F7-4DD8-9193-69D65063755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EEC249-82C1-4F9A-8BD7-D4A57D4DA4AC}" type="datetimeFigureOut">
              <a:rPr lang="ru-RU" smtClean="0"/>
              <a:pPr/>
              <a:t>06.04.2016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1BB796-C8F7-4DD8-9193-69D65063755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EEC249-82C1-4F9A-8BD7-D4A57D4DA4AC}" type="datetimeFigureOut">
              <a:rPr lang="ru-RU" smtClean="0"/>
              <a:pPr/>
              <a:t>06.04.2016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1BB796-C8F7-4DD8-9193-69D65063755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EEC249-82C1-4F9A-8BD7-D4A57D4DA4AC}" type="datetimeFigureOut">
              <a:rPr lang="ru-RU" smtClean="0"/>
              <a:pPr/>
              <a:t>06.04.2016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1BB796-C8F7-4DD8-9193-69D65063755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EEC249-82C1-4F9A-8BD7-D4A57D4DA4AC}" type="datetimeFigureOut">
              <a:rPr lang="ru-RU" smtClean="0"/>
              <a:pPr/>
              <a:t>06.04.2016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1BB796-C8F7-4DD8-9193-69D650637551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0.jpe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5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8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2.jpe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П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 descr="096963f5830f20bee73b_720x540_cropromiar-niestandardowy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5" name="Прямоугольник 4"/>
          <p:cNvSpPr/>
          <p:nvPr/>
        </p:nvSpPr>
        <p:spPr>
          <a:xfrm>
            <a:off x="785786" y="2143116"/>
            <a:ext cx="7968789" cy="34163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Тема: «Внешнее строение</a:t>
            </a:r>
          </a:p>
          <a:p>
            <a:pPr algn="ctr"/>
            <a:r>
              <a:rPr lang="ru-RU" sz="5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л</a:t>
            </a:r>
            <a:r>
              <a:rPr lang="ru-RU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иста»</a:t>
            </a:r>
          </a:p>
          <a:p>
            <a:pPr algn="ctr"/>
            <a:endParaRPr lang="ru-RU" sz="5400" b="1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  <a:p>
            <a:pPr algn="ctr"/>
            <a:endParaRPr lang="ru-RU" sz="5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179068" y="357166"/>
            <a:ext cx="692048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Разнообразие листьев</a:t>
            </a:r>
            <a:endParaRPr lang="ru-RU" sz="5400" b="1" cap="none" spc="0" dirty="0">
              <a:ln w="17780" cmpd="sng">
                <a:solidFill>
                  <a:schemeClr val="accent1">
                    <a:tint val="3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63000"/>
                      <a:sat val="105000"/>
                    </a:schemeClr>
                  </a:gs>
                  <a:gs pos="90000">
                    <a:schemeClr val="accent1">
                      <a:shade val="50000"/>
                      <a:satMod val="100000"/>
                    </a:schemeClr>
                  </a:gs>
                </a:gsLst>
                <a:lin ang="5400000"/>
              </a:gradFill>
              <a:effectLst>
                <a:outerShdw blurRad="55000" dist="50800" dir="5400000" algn="tl">
                  <a:srgbClr val="000000">
                    <a:alpha val="33000"/>
                  </a:srgbClr>
                </a:outerShdw>
              </a:effectLst>
            </a:endParaRPr>
          </a:p>
        </p:txBody>
      </p:sp>
      <p:pic>
        <p:nvPicPr>
          <p:cNvPr id="4" name="Рисунок 3" descr="разнообразие листьев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85786" y="1221765"/>
            <a:ext cx="7572428" cy="563623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665848" y="214290"/>
            <a:ext cx="394691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Задание №3</a:t>
            </a:r>
            <a:endParaRPr lang="ru-RU" sz="5400" b="1" cap="none" spc="0" dirty="0">
              <a:ln w="17780" cmpd="sng">
                <a:solidFill>
                  <a:schemeClr val="accent1">
                    <a:tint val="3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63000"/>
                      <a:sat val="105000"/>
                    </a:schemeClr>
                  </a:gs>
                  <a:gs pos="90000">
                    <a:schemeClr val="accent1">
                      <a:shade val="50000"/>
                      <a:satMod val="100000"/>
                    </a:schemeClr>
                  </a:gs>
                </a:gsLst>
                <a:lin ang="5400000"/>
              </a:gradFill>
              <a:effectLst>
                <a:outerShdw blurRad="55000" dist="50800" dir="5400000" algn="tl">
                  <a:srgbClr val="000000">
                    <a:alpha val="33000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000100" y="1428737"/>
            <a:ext cx="7500990" cy="40626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ru-RU" sz="2400" dirty="0" smtClean="0"/>
              <a:t>Познакомьтесь </a:t>
            </a:r>
            <a:r>
              <a:rPr lang="ru-RU" sz="2400" dirty="0"/>
              <a:t>с формами листовой пластинки простых и сложных листьев. </a:t>
            </a:r>
            <a:endParaRPr lang="ru-RU" sz="2400" dirty="0" smtClean="0"/>
          </a:p>
          <a:p>
            <a:r>
              <a:rPr lang="ru-RU" sz="2400" dirty="0"/>
              <a:t>2. Ответьте на вопросы:</a:t>
            </a:r>
          </a:p>
          <a:p>
            <a:r>
              <a:rPr lang="ru-RU" sz="2400" dirty="0"/>
              <a:t>  1) Какая форма листовой пластинки характерна для простых листьев?</a:t>
            </a:r>
          </a:p>
          <a:p>
            <a:r>
              <a:rPr lang="ru-RU" sz="2400" dirty="0"/>
              <a:t>  2)  Какая форма листовой пластинки характерна для сложных листьев?</a:t>
            </a:r>
          </a:p>
          <a:p>
            <a:r>
              <a:rPr lang="ru-RU" sz="2400" dirty="0"/>
              <a:t>3. Определите форму листовой пластинки у листьев гербария №1 и №2. Запишите в тетрадь.</a:t>
            </a:r>
          </a:p>
          <a:p>
            <a:r>
              <a:rPr lang="ru-RU" sz="2400" dirty="0"/>
              <a:t> </a:t>
            </a:r>
          </a:p>
          <a:p>
            <a:pPr marL="342900" indent="-342900"/>
            <a:endParaRPr lang="ru-RU" dirty="0"/>
          </a:p>
        </p:txBody>
      </p:sp>
      <p:pic>
        <p:nvPicPr>
          <p:cNvPr id="4" name="Рисунок 3" descr="4552_12.jpg"/>
          <p:cNvPicPr>
            <a:picLocks noChangeAspect="1"/>
          </p:cNvPicPr>
          <p:nvPr/>
        </p:nvPicPr>
        <p:blipFill>
          <a:blip r:embed="rId2" cstate="email"/>
          <a:stretch>
            <a:fillRect/>
          </a:stretch>
        </p:blipFill>
        <p:spPr>
          <a:xfrm>
            <a:off x="857224" y="5000636"/>
            <a:ext cx="2090057" cy="1306286"/>
          </a:xfrm>
          <a:prstGeom prst="rect">
            <a:avLst/>
          </a:prstGeom>
        </p:spPr>
      </p:pic>
      <p:pic>
        <p:nvPicPr>
          <p:cNvPr id="6" name="Рисунок 5" descr="list-m6-11.jpg"/>
          <p:cNvPicPr>
            <a:picLocks noChangeAspect="1"/>
          </p:cNvPicPr>
          <p:nvPr/>
        </p:nvPicPr>
        <p:blipFill>
          <a:blip r:embed="rId3" cstate="email"/>
          <a:stretch>
            <a:fillRect/>
          </a:stretch>
        </p:blipFill>
        <p:spPr>
          <a:xfrm>
            <a:off x="3857620" y="5000636"/>
            <a:ext cx="2571750" cy="1524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3317871" y="357166"/>
            <a:ext cx="235712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Вывод:</a:t>
            </a:r>
            <a:endParaRPr lang="ru-RU" sz="5400" b="1" cap="none" spc="0" dirty="0">
              <a:ln w="17780" cmpd="sng">
                <a:solidFill>
                  <a:schemeClr val="accent1">
                    <a:tint val="3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63000"/>
                      <a:sat val="105000"/>
                    </a:schemeClr>
                  </a:gs>
                  <a:gs pos="90000">
                    <a:schemeClr val="accent1">
                      <a:shade val="50000"/>
                      <a:satMod val="100000"/>
                    </a:schemeClr>
                  </a:gs>
                </a:gsLst>
                <a:lin ang="5400000"/>
              </a:gradFill>
              <a:effectLst>
                <a:outerShdw blurRad="55000" dist="50800" dir="5400000" algn="tl">
                  <a:srgbClr val="000000">
                    <a:alpha val="33000"/>
                  </a:srgbClr>
                </a:outerShdw>
              </a:effectLst>
            </a:endParaRPr>
          </a:p>
        </p:txBody>
      </p:sp>
      <p:sp>
        <p:nvSpPr>
          <p:cNvPr id="9217" name="Rectangle 1"/>
          <p:cNvSpPr>
            <a:spLocks noChangeArrowheads="1"/>
          </p:cNvSpPr>
          <p:nvPr/>
        </p:nvSpPr>
        <p:spPr bwMode="auto">
          <a:xfrm>
            <a:off x="642910" y="1428736"/>
            <a:ext cx="8286808" cy="1384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Растения отличаются друг от друга  разными формами листовых пластинок, что важно для определения растений.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594410" y="500042"/>
            <a:ext cx="394691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Задание №4</a:t>
            </a:r>
            <a:endParaRPr lang="ru-RU" sz="5400" b="1" cap="none" spc="0" dirty="0">
              <a:ln w="17780" cmpd="sng">
                <a:solidFill>
                  <a:schemeClr val="accent1">
                    <a:tint val="3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63000"/>
                      <a:sat val="105000"/>
                    </a:schemeClr>
                  </a:gs>
                  <a:gs pos="90000">
                    <a:schemeClr val="accent1">
                      <a:shade val="50000"/>
                      <a:satMod val="100000"/>
                    </a:schemeClr>
                  </a:gs>
                </a:gsLst>
                <a:lin ang="5400000"/>
              </a:gradFill>
              <a:effectLst>
                <a:outerShdw blurRad="55000" dist="50800" dir="5400000" algn="tl">
                  <a:srgbClr val="000000">
                    <a:alpha val="33000"/>
                  </a:srgbClr>
                </a:outerShdw>
              </a:effectLst>
            </a:endParaRPr>
          </a:p>
        </p:txBody>
      </p:sp>
      <p:sp>
        <p:nvSpPr>
          <p:cNvPr id="24583" name="Rectangle 7"/>
          <p:cNvSpPr>
            <a:spLocks noChangeArrowheads="1"/>
          </p:cNvSpPr>
          <p:nvPr/>
        </p:nvSpPr>
        <p:spPr bwMode="auto">
          <a:xfrm>
            <a:off x="0" y="4572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571472" y="1318022"/>
            <a:ext cx="7429552" cy="44319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/>
              <a:t>1. Рассмотрите рисунок. </a:t>
            </a:r>
          </a:p>
          <a:p>
            <a:r>
              <a:rPr lang="ru-RU" sz="2400" dirty="0"/>
              <a:t>2. Какие типы жилкования выделяют?</a:t>
            </a:r>
          </a:p>
          <a:p>
            <a:r>
              <a:rPr lang="ru-RU" sz="2400" dirty="0"/>
              <a:t>3. Заполните схему: (в тетради)</a:t>
            </a:r>
          </a:p>
          <a:p>
            <a:r>
              <a:rPr lang="ru-RU" sz="2400" dirty="0"/>
              <a:t>Тип жилкования</a:t>
            </a:r>
          </a:p>
          <a:p>
            <a:r>
              <a:rPr lang="ru-RU" sz="2400" dirty="0"/>
              <a:t> </a:t>
            </a:r>
          </a:p>
          <a:p>
            <a:r>
              <a:rPr lang="ru-RU" sz="2400" dirty="0"/>
              <a:t> </a:t>
            </a:r>
          </a:p>
          <a:p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/>
              <a:t> </a:t>
            </a:r>
          </a:p>
          <a:p>
            <a:r>
              <a:rPr lang="ru-RU" sz="2400" dirty="0"/>
              <a:t> </a:t>
            </a:r>
            <a:r>
              <a:rPr lang="ru-RU" sz="2400" dirty="0" smtClean="0"/>
              <a:t>4</a:t>
            </a:r>
            <a:r>
              <a:rPr lang="ru-RU" sz="2400" dirty="0"/>
              <a:t>. Определите тип жилкования листьев гербария №1 и №2. Запишите в тетрадь.</a:t>
            </a:r>
          </a:p>
          <a:p>
            <a:r>
              <a:rPr lang="ru-RU" sz="2400" dirty="0"/>
              <a:t>5. Сделайте вывод.</a:t>
            </a:r>
          </a:p>
          <a:p>
            <a:endParaRPr lang="ru-RU" dirty="0"/>
          </a:p>
        </p:txBody>
      </p:sp>
      <p:sp>
        <p:nvSpPr>
          <p:cNvPr id="20" name="Прямоугольник 19"/>
          <p:cNvSpPr/>
          <p:nvPr/>
        </p:nvSpPr>
        <p:spPr>
          <a:xfrm>
            <a:off x="1000100" y="3214686"/>
            <a:ext cx="1643074" cy="21431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Прямоугольник 20"/>
          <p:cNvSpPr/>
          <p:nvPr/>
        </p:nvSpPr>
        <p:spPr>
          <a:xfrm>
            <a:off x="3000364" y="3214686"/>
            <a:ext cx="1571636" cy="21431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Прямоугольник 21"/>
          <p:cNvSpPr/>
          <p:nvPr/>
        </p:nvSpPr>
        <p:spPr>
          <a:xfrm>
            <a:off x="4786314" y="3214686"/>
            <a:ext cx="1500198" cy="18859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Прямоугольник 22"/>
          <p:cNvSpPr/>
          <p:nvPr/>
        </p:nvSpPr>
        <p:spPr>
          <a:xfrm>
            <a:off x="4714876" y="3714752"/>
            <a:ext cx="1285884" cy="21431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Прямоугольник 23"/>
          <p:cNvSpPr/>
          <p:nvPr/>
        </p:nvSpPr>
        <p:spPr>
          <a:xfrm>
            <a:off x="6215074" y="3714752"/>
            <a:ext cx="1285884" cy="21431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жилкование листьев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643042" y="285728"/>
            <a:ext cx="5929336" cy="6410093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285720" y="142852"/>
            <a:ext cx="5134355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ru-RU" sz="44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Тип жилкования</a:t>
            </a:r>
            <a:endParaRPr lang="ru-RU" sz="4400" b="1" cap="all" spc="0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14282" y="2428868"/>
            <a:ext cx="4429156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36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Перистое</a:t>
            </a:r>
            <a:endParaRPr lang="ru-RU" sz="36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3317871" y="285728"/>
            <a:ext cx="235712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В</a:t>
            </a:r>
            <a:r>
              <a:rPr lang="ru-RU" sz="5400" b="1" cap="none" spc="0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ывод:</a:t>
            </a:r>
            <a:endParaRPr lang="ru-RU" sz="5400" b="1" cap="none" spc="0" dirty="0">
              <a:ln w="17780" cmpd="sng">
                <a:solidFill>
                  <a:schemeClr val="accent1">
                    <a:tint val="3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63000"/>
                      <a:sat val="105000"/>
                    </a:schemeClr>
                  </a:gs>
                  <a:gs pos="90000">
                    <a:schemeClr val="accent1">
                      <a:shade val="50000"/>
                      <a:satMod val="100000"/>
                    </a:schemeClr>
                  </a:gs>
                </a:gsLst>
                <a:lin ang="5400000"/>
              </a:gradFill>
              <a:effectLst>
                <a:outerShdw blurRad="55000" dist="50800" dir="5400000" algn="tl">
                  <a:srgbClr val="000000">
                    <a:alpha val="33000"/>
                  </a:srgbClr>
                </a:outerShdw>
              </a:effectLst>
            </a:endParaRPr>
          </a:p>
        </p:txBody>
      </p:sp>
      <p:sp>
        <p:nvSpPr>
          <p:cNvPr id="25601" name="Rectangle 1"/>
          <p:cNvSpPr>
            <a:spLocks noChangeArrowheads="1"/>
          </p:cNvSpPr>
          <p:nvPr/>
        </p:nvSpPr>
        <p:spPr bwMode="auto">
          <a:xfrm>
            <a:off x="500034" y="1714488"/>
            <a:ext cx="8001056" cy="20621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Выделяют следующие типы жилкования: параллельное, сетчатое (пальчатое, перистое), дуговое. Это важный признак при определении растений.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57158" y="928670"/>
            <a:ext cx="821537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solidFill>
                  <a:srgbClr val="FF0000"/>
                </a:solidFill>
              </a:rPr>
              <a:t>     Листья </a:t>
            </a:r>
            <a:r>
              <a:rPr lang="ru-RU" sz="3600" b="1" dirty="0">
                <a:solidFill>
                  <a:srgbClr val="FF0000"/>
                </a:solidFill>
              </a:rPr>
              <a:t>разных растений имеют сходство во внешнем строении. Листья имеют отличительные признаки, которые помогают распознавать растения по видам. </a:t>
            </a:r>
          </a:p>
        </p:txBody>
      </p:sp>
      <p:pic>
        <p:nvPicPr>
          <p:cNvPr id="4" name="Рисунок 3" descr="dd86bd834a2bea527c7617fccb02b396.jpg"/>
          <p:cNvPicPr>
            <a:picLocks noChangeAspect="1"/>
          </p:cNvPicPr>
          <p:nvPr/>
        </p:nvPicPr>
        <p:blipFill>
          <a:blip r:embed="rId2" cstate="email"/>
          <a:stretch>
            <a:fillRect/>
          </a:stretch>
        </p:blipFill>
        <p:spPr>
          <a:xfrm>
            <a:off x="1000100" y="3714752"/>
            <a:ext cx="1947863" cy="2518345"/>
          </a:xfrm>
          <a:prstGeom prst="rect">
            <a:avLst/>
          </a:prstGeom>
        </p:spPr>
      </p:pic>
      <p:pic>
        <p:nvPicPr>
          <p:cNvPr id="5" name="Рисунок 4" descr="дуб.jpg"/>
          <p:cNvPicPr>
            <a:picLocks noChangeAspect="1"/>
          </p:cNvPicPr>
          <p:nvPr/>
        </p:nvPicPr>
        <p:blipFill>
          <a:blip r:embed="rId3" cstate="email"/>
          <a:stretch>
            <a:fillRect/>
          </a:stretch>
        </p:blipFill>
        <p:spPr>
          <a:xfrm>
            <a:off x="6286512" y="3071810"/>
            <a:ext cx="2571748" cy="1928811"/>
          </a:xfrm>
          <a:prstGeom prst="rect">
            <a:avLst/>
          </a:prstGeom>
        </p:spPr>
      </p:pic>
      <p:pic>
        <p:nvPicPr>
          <p:cNvPr id="6" name="Рисунок 5" descr="рябина.jpg"/>
          <p:cNvPicPr>
            <a:picLocks noChangeAspect="1"/>
          </p:cNvPicPr>
          <p:nvPr/>
        </p:nvPicPr>
        <p:blipFill>
          <a:blip r:embed="rId4" cstate="email"/>
          <a:stretch>
            <a:fillRect/>
          </a:stretch>
        </p:blipFill>
        <p:spPr>
          <a:xfrm>
            <a:off x="3643307" y="3929065"/>
            <a:ext cx="2317734" cy="198903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359778" y="357166"/>
            <a:ext cx="470192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Функции листа</a:t>
            </a:r>
            <a:endParaRPr lang="ru-RU" sz="5400" b="1" cap="none" spc="0" dirty="0">
              <a:ln w="17780" cmpd="sng">
                <a:solidFill>
                  <a:schemeClr val="accent1">
                    <a:tint val="3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63000"/>
                      <a:sat val="105000"/>
                    </a:schemeClr>
                  </a:gs>
                  <a:gs pos="90000">
                    <a:schemeClr val="accent1">
                      <a:shade val="50000"/>
                      <a:satMod val="100000"/>
                    </a:schemeClr>
                  </a:gs>
                </a:gsLst>
                <a:lin ang="5400000"/>
              </a:gradFill>
              <a:effectLst>
                <a:outerShdw blurRad="55000" dist="50800" dir="5400000" algn="tl">
                  <a:srgbClr val="000000">
                    <a:alpha val="33000"/>
                  </a:srgbClr>
                </a:outerShdw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214414" y="1643050"/>
            <a:ext cx="714380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/>
              <a:t>1) </a:t>
            </a:r>
            <a:r>
              <a:rPr lang="ru-RU" sz="2800" b="1" dirty="0" smtClean="0"/>
              <a:t>Лист </a:t>
            </a:r>
            <a:r>
              <a:rPr lang="ru-RU" sz="2800" b="1" dirty="0"/>
              <a:t>обеспечивает улавливание света.</a:t>
            </a:r>
          </a:p>
          <a:p>
            <a:r>
              <a:rPr lang="ru-RU" sz="2800" b="1" dirty="0"/>
              <a:t>2) Л</a:t>
            </a:r>
            <a:r>
              <a:rPr lang="ru-RU" sz="2800" b="1" dirty="0" smtClean="0"/>
              <a:t>ист </a:t>
            </a:r>
            <a:r>
              <a:rPr lang="ru-RU" sz="2800" b="1" dirty="0"/>
              <a:t>обеспечивает образование органических веществ.</a:t>
            </a:r>
          </a:p>
          <a:p>
            <a:r>
              <a:rPr lang="ru-RU" sz="2800" b="1" dirty="0"/>
              <a:t>3) </a:t>
            </a:r>
            <a:r>
              <a:rPr lang="ru-RU" sz="2800" b="1" dirty="0" smtClean="0"/>
              <a:t>Лист </a:t>
            </a:r>
            <a:r>
              <a:rPr lang="ru-RU" sz="2800" b="1" dirty="0"/>
              <a:t>обеспечивает дыхание.</a:t>
            </a:r>
          </a:p>
          <a:p>
            <a:r>
              <a:rPr lang="ru-RU" sz="2800" b="1" dirty="0"/>
              <a:t>4) Лист испаряет воду, защищая растения от перегрева.</a:t>
            </a:r>
          </a:p>
          <a:p>
            <a:r>
              <a:rPr lang="ru-RU" sz="2800" b="1" dirty="0"/>
              <a:t>5) Лист может обеспечивать защиту ( эта роль есть у видоизмененных листьев- колючек).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096963f5830f20bee73b_720x540_cropromiar-niestandardowy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4" name="Прямоугольник 3"/>
          <p:cNvSpPr/>
          <p:nvPr/>
        </p:nvSpPr>
        <p:spPr>
          <a:xfrm>
            <a:off x="1763704" y="2967335"/>
            <a:ext cx="5616601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Большое спасибо </a:t>
            </a:r>
          </a:p>
          <a:p>
            <a:pPr algn="ctr"/>
            <a:r>
              <a:rPr lang="ru-RU" sz="5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за внимание</a:t>
            </a:r>
            <a:endParaRPr lang="ru-RU" sz="5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213873" y="500042"/>
            <a:ext cx="492237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Задачи урока:</a:t>
            </a:r>
            <a:endParaRPr lang="ru-RU" sz="5400" b="1" cap="none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  <p:pic>
        <p:nvPicPr>
          <p:cNvPr id="5" name="Рисунок 4" descr="94383.png"/>
          <p:cNvPicPr>
            <a:picLocks noChangeAspect="1"/>
          </p:cNvPicPr>
          <p:nvPr/>
        </p:nvPicPr>
        <p:blipFill>
          <a:blip r:embed="rId2" cstate="email"/>
          <a:stretch>
            <a:fillRect/>
          </a:stretch>
        </p:blipFill>
        <p:spPr>
          <a:xfrm>
            <a:off x="7500958" y="642918"/>
            <a:ext cx="1214446" cy="1405697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071538" y="1714488"/>
            <a:ext cx="6500858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/>
              <a:t>1.Познакомить с многообразием листьев, развивать морфологические понятия.</a:t>
            </a:r>
          </a:p>
          <a:p>
            <a:endParaRPr lang="ru-RU" sz="2800" dirty="0" smtClean="0"/>
          </a:p>
          <a:p>
            <a:r>
              <a:rPr lang="ru-RU" sz="2800" dirty="0" smtClean="0"/>
              <a:t>2. Развивать умения проводить сравнения, делать выводы,  выявлять общие и отличительные признаки простых и сложных листьев.</a:t>
            </a:r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680660" y="357166"/>
            <a:ext cx="620304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Проблемная задача</a:t>
            </a:r>
            <a:endParaRPr lang="ru-RU" sz="5400" b="1" cap="none" spc="0" dirty="0">
              <a:ln w="17780" cmpd="sng">
                <a:solidFill>
                  <a:schemeClr val="accent1">
                    <a:tint val="3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63000"/>
                      <a:sat val="105000"/>
                    </a:schemeClr>
                  </a:gs>
                  <a:gs pos="90000">
                    <a:schemeClr val="accent1">
                      <a:shade val="50000"/>
                      <a:satMod val="100000"/>
                    </a:schemeClr>
                  </a:gs>
                </a:gsLst>
                <a:lin ang="5400000"/>
              </a:gradFill>
              <a:effectLst>
                <a:outerShdw blurRad="55000" dist="50800" dir="5400000" algn="tl">
                  <a:srgbClr val="000000">
                    <a:alpha val="33000"/>
                  </a:srgbClr>
                </a:outerShdw>
              </a:effectLst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00034" y="1500174"/>
            <a:ext cx="842968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/>
              <a:t>Листья разных растений не похожи друг на друга. Одни растения имеют крупные листья, а другие совсем крошечные.</a:t>
            </a:r>
            <a:endParaRPr lang="ru-RU" sz="2400" dirty="0"/>
          </a:p>
        </p:txBody>
      </p:sp>
      <p:pic>
        <p:nvPicPr>
          <p:cNvPr id="5" name="Рисунок 4" descr="листья виктории регии.jpg"/>
          <p:cNvPicPr>
            <a:picLocks noChangeAspect="1"/>
          </p:cNvPicPr>
          <p:nvPr/>
        </p:nvPicPr>
        <p:blipFill>
          <a:blip r:embed="rId2" cstate="email"/>
          <a:stretch>
            <a:fillRect/>
          </a:stretch>
        </p:blipFill>
        <p:spPr>
          <a:xfrm>
            <a:off x="357158" y="2357430"/>
            <a:ext cx="3143272" cy="2288220"/>
          </a:xfrm>
          <a:prstGeom prst="rect">
            <a:avLst/>
          </a:prstGeom>
        </p:spPr>
      </p:pic>
      <p:pic>
        <p:nvPicPr>
          <p:cNvPr id="6" name="Рисунок 5" descr="листья ряски.jpg"/>
          <p:cNvPicPr>
            <a:picLocks noChangeAspect="1"/>
          </p:cNvPicPr>
          <p:nvPr/>
        </p:nvPicPr>
        <p:blipFill>
          <a:blip r:embed="rId3" cstate="email"/>
          <a:stretch>
            <a:fillRect/>
          </a:stretch>
        </p:blipFill>
        <p:spPr>
          <a:xfrm>
            <a:off x="3340403" y="2357431"/>
            <a:ext cx="2803233" cy="2260492"/>
          </a:xfrm>
          <a:prstGeom prst="rect">
            <a:avLst/>
          </a:prstGeom>
        </p:spPr>
      </p:pic>
      <p:pic>
        <p:nvPicPr>
          <p:cNvPr id="7" name="Рисунок 6" descr="листья пальмы.jpg"/>
          <p:cNvPicPr>
            <a:picLocks noChangeAspect="1"/>
          </p:cNvPicPr>
          <p:nvPr/>
        </p:nvPicPr>
        <p:blipFill>
          <a:blip r:embed="rId4" cstate="email"/>
          <a:stretch>
            <a:fillRect/>
          </a:stretch>
        </p:blipFill>
        <p:spPr>
          <a:xfrm>
            <a:off x="6072198" y="2357430"/>
            <a:ext cx="2952749" cy="2233836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285720" y="4714884"/>
            <a:ext cx="307183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/>
              <a:t>Виктория </a:t>
            </a:r>
            <a:r>
              <a:rPr lang="ru-RU" sz="2400" dirty="0" err="1" smtClean="0"/>
              <a:t>регия</a:t>
            </a:r>
            <a:r>
              <a:rPr lang="ru-RU" sz="2400" dirty="0" smtClean="0"/>
              <a:t>- диаметр листа 2,2 м</a:t>
            </a:r>
            <a:endParaRPr lang="ru-RU" sz="2400" dirty="0"/>
          </a:p>
        </p:txBody>
      </p:sp>
      <p:sp>
        <p:nvSpPr>
          <p:cNvPr id="9" name="TextBox 8"/>
          <p:cNvSpPr txBox="1"/>
          <p:nvPr/>
        </p:nvSpPr>
        <p:spPr>
          <a:xfrm>
            <a:off x="3286116" y="4714884"/>
            <a:ext cx="278608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/>
              <a:t>Ряска имеет самые маленькие плавающие листья</a:t>
            </a:r>
            <a:endParaRPr lang="ru-RU" sz="2400" dirty="0"/>
          </a:p>
        </p:txBody>
      </p:sp>
      <p:sp>
        <p:nvSpPr>
          <p:cNvPr id="10" name="TextBox 9"/>
          <p:cNvSpPr txBox="1"/>
          <p:nvPr/>
        </p:nvSpPr>
        <p:spPr>
          <a:xfrm>
            <a:off x="6215074" y="4714884"/>
            <a:ext cx="242889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/>
              <a:t>Пальма Рафия имеет лист длиной 20 м</a:t>
            </a:r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b-001_011.jpg"/>
          <p:cNvPicPr>
            <a:picLocks noChangeAspect="1"/>
          </p:cNvPicPr>
          <p:nvPr/>
        </p:nvPicPr>
        <p:blipFill>
          <a:blip r:embed="rId2" cstate="email"/>
          <a:stretch>
            <a:fillRect/>
          </a:stretch>
        </p:blipFill>
        <p:spPr>
          <a:xfrm>
            <a:off x="928662" y="714356"/>
            <a:ext cx="3214710" cy="2461262"/>
          </a:xfrm>
          <a:prstGeom prst="rect">
            <a:avLst/>
          </a:prstGeom>
        </p:spPr>
      </p:pic>
      <p:pic>
        <p:nvPicPr>
          <p:cNvPr id="4" name="Рисунок 3" descr="1297181332_ff028_www.nevseoboi.com.ua.jpg"/>
          <p:cNvPicPr>
            <a:picLocks noChangeAspect="1"/>
          </p:cNvPicPr>
          <p:nvPr/>
        </p:nvPicPr>
        <p:blipFill>
          <a:blip r:embed="rId3" cstate="email"/>
          <a:stretch>
            <a:fillRect/>
          </a:stretch>
        </p:blipFill>
        <p:spPr>
          <a:xfrm>
            <a:off x="5429256" y="642918"/>
            <a:ext cx="3428992" cy="2143120"/>
          </a:xfrm>
          <a:prstGeom prst="rect">
            <a:avLst/>
          </a:prstGeom>
        </p:spPr>
      </p:pic>
      <p:pic>
        <p:nvPicPr>
          <p:cNvPr id="5" name="Рисунок 4" descr="листья одуванчика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643702" y="3286124"/>
            <a:ext cx="2071702" cy="2836282"/>
          </a:xfrm>
          <a:prstGeom prst="rect">
            <a:avLst/>
          </a:prstGeom>
        </p:spPr>
      </p:pic>
      <p:sp>
        <p:nvSpPr>
          <p:cNvPr id="6" name="Прямоугольник 5"/>
          <p:cNvSpPr/>
          <p:nvPr/>
        </p:nvSpPr>
        <p:spPr>
          <a:xfrm>
            <a:off x="214282" y="2143117"/>
            <a:ext cx="6072230" cy="443198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Гипотеза:</a:t>
            </a:r>
            <a:endParaRPr lang="ru-RU" sz="4000" b="1" spc="50" dirty="0" smtClean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  <a:p>
            <a:pPr algn="ctr"/>
            <a:r>
              <a:rPr lang="ru-RU" sz="4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Листья разных растений имеют сходные и отличительные признаки  </a:t>
            </a:r>
            <a:endParaRPr lang="ru-RU" sz="5400" b="1" spc="50" dirty="0" smtClean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  <a:p>
            <a:pPr algn="ctr"/>
            <a:endParaRPr lang="ru-RU" sz="5400" b="1" spc="50" dirty="0" smtClean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  <a:p>
            <a:pPr algn="ctr"/>
            <a:endParaRPr lang="ru-RU" sz="54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808724" y="285728"/>
            <a:ext cx="394691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Задание №1</a:t>
            </a:r>
            <a:endParaRPr lang="ru-RU" sz="5400" b="1" cap="none" spc="0" dirty="0">
              <a:ln w="17780" cmpd="sng">
                <a:solidFill>
                  <a:schemeClr val="accent1">
                    <a:tint val="3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63000"/>
                      <a:sat val="105000"/>
                    </a:schemeClr>
                  </a:gs>
                  <a:gs pos="90000">
                    <a:schemeClr val="accent1">
                      <a:shade val="50000"/>
                      <a:satMod val="100000"/>
                    </a:schemeClr>
                  </a:gs>
                </a:gsLst>
                <a:lin ang="5400000"/>
              </a:gradFill>
              <a:effectLst>
                <a:outerShdw blurRad="55000" dist="50800" dir="5400000" algn="tl">
                  <a:srgbClr val="000000">
                    <a:alpha val="33000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000101" y="1357299"/>
            <a:ext cx="7715303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/>
              <a:t>1. Рассмотрите рисунок « Внешнее строение листа». Изучите, из каких основных частей состоит лист.</a:t>
            </a:r>
          </a:p>
          <a:p>
            <a:r>
              <a:rPr lang="ru-RU" sz="2800" dirty="0"/>
              <a:t>2. Найдите на гербарии основные части листа.</a:t>
            </a:r>
          </a:p>
          <a:p>
            <a:r>
              <a:rPr lang="ru-RU" sz="2800" dirty="0"/>
              <a:t>3. Все ли листья имеют черешок? Рассмотрите рисунки в приложении.</a:t>
            </a:r>
          </a:p>
          <a:p>
            <a:r>
              <a:rPr lang="ru-RU" sz="2800" dirty="0"/>
              <a:t>Как называются такие листья?</a:t>
            </a:r>
          </a:p>
          <a:p>
            <a:r>
              <a:rPr lang="ru-RU" sz="2800" dirty="0"/>
              <a:t>3.Выполните задание 33 в рабочей тетради.</a:t>
            </a:r>
          </a:p>
          <a:p>
            <a:r>
              <a:rPr lang="ru-RU" sz="2800" dirty="0"/>
              <a:t>4.Сделайте вывод.</a:t>
            </a:r>
          </a:p>
          <a:p>
            <a:endParaRPr lang="ru-RU" dirty="0"/>
          </a:p>
        </p:txBody>
      </p:sp>
      <p:pic>
        <p:nvPicPr>
          <p:cNvPr id="6" name="Рисунок 5" descr="94383.png"/>
          <p:cNvPicPr>
            <a:picLocks noChangeAspect="1"/>
          </p:cNvPicPr>
          <p:nvPr/>
        </p:nvPicPr>
        <p:blipFill>
          <a:blip r:embed="rId2" cstate="email"/>
          <a:stretch>
            <a:fillRect/>
          </a:stretch>
        </p:blipFill>
        <p:spPr>
          <a:xfrm>
            <a:off x="7643834" y="357166"/>
            <a:ext cx="852485" cy="98673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строение листа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61973" y="571479"/>
            <a:ext cx="7739117" cy="580433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3246433" y="357166"/>
            <a:ext cx="235712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Вывод:</a:t>
            </a:r>
            <a:endParaRPr lang="ru-RU" sz="5400" b="1" cap="none" spc="0" dirty="0">
              <a:ln w="17780" cmpd="sng">
                <a:solidFill>
                  <a:schemeClr val="accent1">
                    <a:tint val="3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63000"/>
                      <a:sat val="105000"/>
                    </a:schemeClr>
                  </a:gs>
                  <a:gs pos="90000">
                    <a:schemeClr val="accent1">
                      <a:shade val="50000"/>
                      <a:satMod val="100000"/>
                    </a:schemeClr>
                  </a:gs>
                </a:gsLst>
                <a:lin ang="5400000"/>
              </a:gradFill>
              <a:effectLst>
                <a:outerShdw blurRad="55000" dist="50800" dir="5400000" algn="tl">
                  <a:srgbClr val="000000">
                    <a:alpha val="33000"/>
                  </a:srgbClr>
                </a:outerShdw>
              </a:effectLst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42910" y="1571612"/>
            <a:ext cx="800105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/>
              <a:t>Лист состоит из листовой пластинки с жилками и основания.</a:t>
            </a:r>
          </a:p>
          <a:p>
            <a:r>
              <a:rPr lang="ru-RU" sz="3200" dirty="0" smtClean="0"/>
              <a:t>Листья могут быть черешковые и сидячие.</a:t>
            </a:r>
            <a:endParaRPr lang="ru-RU" sz="3200" dirty="0"/>
          </a:p>
        </p:txBody>
      </p:sp>
      <p:pic>
        <p:nvPicPr>
          <p:cNvPr id="5" name="Рисунок 4" descr="www.PicsDesktop.com_136.jpg"/>
          <p:cNvPicPr>
            <a:picLocks noChangeAspect="1"/>
          </p:cNvPicPr>
          <p:nvPr/>
        </p:nvPicPr>
        <p:blipFill>
          <a:blip r:embed="rId2" cstate="email"/>
          <a:stretch>
            <a:fillRect/>
          </a:stretch>
        </p:blipFill>
        <p:spPr>
          <a:xfrm>
            <a:off x="785786" y="3071810"/>
            <a:ext cx="4548198" cy="3411149"/>
          </a:xfrm>
          <a:prstGeom prst="rect">
            <a:avLst/>
          </a:prstGeom>
        </p:spPr>
      </p:pic>
      <p:pic>
        <p:nvPicPr>
          <p:cNvPr id="6" name="Рисунок 5" descr="листья одуванчика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929322" y="3214685"/>
            <a:ext cx="2500330" cy="3167085"/>
          </a:xfrm>
          <a:prstGeom prst="rect">
            <a:avLst/>
          </a:prstGeom>
        </p:spPr>
      </p:pic>
      <p:pic>
        <p:nvPicPr>
          <p:cNvPr id="7" name="Рисунок 6" descr="алоэ.jpg"/>
          <p:cNvPicPr>
            <a:picLocks noChangeAspect="1"/>
          </p:cNvPicPr>
          <p:nvPr/>
        </p:nvPicPr>
        <p:blipFill>
          <a:blip r:embed="rId4" cstate="email"/>
          <a:stretch>
            <a:fillRect/>
          </a:stretch>
        </p:blipFill>
        <p:spPr>
          <a:xfrm>
            <a:off x="6000760" y="3143248"/>
            <a:ext cx="2365659" cy="348140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665848" y="214290"/>
            <a:ext cx="394691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Задание №2</a:t>
            </a:r>
            <a:endParaRPr lang="ru-RU" sz="5400" b="1" cap="none" spc="0" dirty="0">
              <a:ln w="17780" cmpd="sng">
                <a:solidFill>
                  <a:schemeClr val="accent1">
                    <a:tint val="3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63000"/>
                      <a:sat val="105000"/>
                    </a:schemeClr>
                  </a:gs>
                  <a:gs pos="90000">
                    <a:schemeClr val="accent1">
                      <a:shade val="50000"/>
                      <a:satMod val="100000"/>
                    </a:schemeClr>
                  </a:gs>
                </a:gsLst>
                <a:lin ang="5400000"/>
              </a:gradFill>
              <a:effectLst>
                <a:outerShdw blurRad="55000" dist="50800" dir="5400000" algn="tl">
                  <a:srgbClr val="000000">
                    <a:alpha val="33000"/>
                  </a:srgbClr>
                </a:outerShdw>
              </a:effectLst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428728" y="1500174"/>
            <a:ext cx="19288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428596" y="1500174"/>
            <a:ext cx="8358246" cy="29546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1. Используя знания о внешнем строении листа, сравните листья гербария под №1и №2. Чем они отличаются?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2. Найдите в приложении определение «простые листья», «сложные листья».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3. Выполните упр.36 в рабочей тетради.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4. Сделайте вывод.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Рисунок 4" descr="image001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786182" y="3929066"/>
            <a:ext cx="4572032" cy="246785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3460744" y="428604"/>
            <a:ext cx="235712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Вывод:</a:t>
            </a:r>
            <a:endParaRPr lang="ru-RU" sz="5400" b="1" cap="none" spc="0" dirty="0">
              <a:ln w="17780" cmpd="sng">
                <a:solidFill>
                  <a:schemeClr val="accent1">
                    <a:tint val="3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63000"/>
                      <a:sat val="105000"/>
                    </a:schemeClr>
                  </a:gs>
                  <a:gs pos="90000">
                    <a:schemeClr val="accent1">
                      <a:shade val="50000"/>
                      <a:satMod val="100000"/>
                    </a:schemeClr>
                  </a:gs>
                </a:gsLst>
                <a:lin ang="5400000"/>
              </a:gradFill>
              <a:effectLst>
                <a:outerShdw blurRad="55000" dist="50800" dir="5400000" algn="tl">
                  <a:srgbClr val="000000">
                    <a:alpha val="33000"/>
                  </a:srgbClr>
                </a:outerShdw>
              </a:effectLst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928662" y="1428736"/>
            <a:ext cx="6858048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/>
              <a:t>Лист, состоящий из одной листовой пластинки и одного черешка, называется простым.</a:t>
            </a:r>
          </a:p>
          <a:p>
            <a:r>
              <a:rPr lang="ru-RU" sz="2800" dirty="0" smtClean="0"/>
              <a:t>Лист, состоящий из нескольких листовых пластинок, соединенных с общим черенком небольшими черешками, называют сложным.</a:t>
            </a:r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168</TotalTime>
  <Words>464</Words>
  <Application>Microsoft Office PowerPoint</Application>
  <PresentationFormat>Экран (4:3)</PresentationFormat>
  <Paragraphs>66</Paragraphs>
  <Slides>18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19" baseType="lpstr">
      <vt:lpstr>Тема Office</vt:lpstr>
      <vt:lpstr>П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</dc:title>
  <dc:creator>Ирина</dc:creator>
  <cp:lastModifiedBy>Admin</cp:lastModifiedBy>
  <cp:revision>20</cp:revision>
  <dcterms:created xsi:type="dcterms:W3CDTF">2013-12-02T14:39:51Z</dcterms:created>
  <dcterms:modified xsi:type="dcterms:W3CDTF">2016-04-06T07:04:38Z</dcterms:modified>
</cp:coreProperties>
</file>