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0"/>
  </p:notesMasterIdLst>
  <p:sldIdLst>
    <p:sldId id="256" r:id="rId2"/>
    <p:sldId id="297" r:id="rId3"/>
    <p:sldId id="257" r:id="rId4"/>
    <p:sldId id="298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59" r:id="rId16"/>
    <p:sldId id="258" r:id="rId17"/>
    <p:sldId id="260" r:id="rId18"/>
    <p:sldId id="261" r:id="rId19"/>
    <p:sldId id="296" r:id="rId20"/>
    <p:sldId id="275" r:id="rId21"/>
    <p:sldId id="264" r:id="rId22"/>
    <p:sldId id="265" r:id="rId23"/>
    <p:sldId id="276" r:id="rId24"/>
    <p:sldId id="292" r:id="rId25"/>
    <p:sldId id="266" r:id="rId26"/>
    <p:sldId id="295" r:id="rId27"/>
    <p:sldId id="267" r:id="rId28"/>
    <p:sldId id="293" r:id="rId29"/>
    <p:sldId id="279" r:id="rId30"/>
    <p:sldId id="277" r:id="rId31"/>
    <p:sldId id="278" r:id="rId32"/>
    <p:sldId id="280" r:id="rId33"/>
    <p:sldId id="269" r:id="rId34"/>
    <p:sldId id="273" r:id="rId35"/>
    <p:sldId id="268" r:id="rId36"/>
    <p:sldId id="281" r:id="rId37"/>
    <p:sldId id="294" r:id="rId38"/>
    <p:sldId id="27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83" autoAdjust="0"/>
  </p:normalViewPr>
  <p:slideViewPr>
    <p:cSldViewPr>
      <p:cViewPr varScale="1">
        <p:scale>
          <a:sx n="82" d="100"/>
          <a:sy n="82" d="100"/>
        </p:scale>
        <p:origin x="-10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C029D0-6B35-497E-AC7E-7BD2928E2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56601-AB14-409E-A232-CBABBE67AD5D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Круглый панцирь сбит добротно ,  В глазках – злобные огни ,  По бокам прижались плотно  Две тяжелые клешни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AB04C-198F-46EC-8826-F3844576CC29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  короткие усики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99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994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9DE0AD1-18BA-4A07-A191-0314B4018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94F0-B469-4C0D-99D5-604700ECC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679E-4E50-435F-88CF-79171CCB7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98AE6-0580-4C7A-AA72-1D55B54CB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3572E-CD1A-4C39-B04E-C6C5ECABA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FC53-8A43-4019-99D1-CCD83521F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2218-40C5-479A-B5E1-467BEC19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456F8-FCFB-4DC7-A070-2FC3C3B65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71AB6-9669-4293-877B-AEEFE1B8E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E57E-711F-40B6-9497-741A19993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52EC9-ABF9-4E9E-8AAF-927E9D37C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10CE7-C07A-4EE3-97D3-09BC5E81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A5D18-99FD-4577-B886-BB1198A2A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5356D-73AE-4471-AD3D-805EBC25A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AB665-EA50-4A9A-B63F-C8CE9C793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891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91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891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92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C69EE2-DFD4-46B2-AC88-05795E337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ana.ucoz.ru/_ld/24/13788154.jpg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ebio.ru/images/05050301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458788"/>
            <a:ext cx="9467850" cy="7316788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549275"/>
            <a:ext cx="6011862" cy="27352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C0099"/>
                </a:solidFill>
              </a:rPr>
              <a:t>Тип Членистоногие</a:t>
            </a:r>
          </a:p>
          <a:p>
            <a:pPr eaLnBrk="1" hangingPunct="1"/>
            <a:r>
              <a:rPr lang="ru-RU" b="1" dirty="0" smtClean="0">
                <a:solidFill>
                  <a:srgbClr val="CC0099"/>
                </a:solidFill>
              </a:rPr>
              <a:t>Классы: Ракообразные, Паукообразные</a:t>
            </a:r>
          </a:p>
          <a:p>
            <a:pPr eaLnBrk="1" hangingPunct="1"/>
            <a:r>
              <a:rPr lang="ru-RU" b="1" dirty="0" smtClean="0">
                <a:solidFill>
                  <a:srgbClr val="CC0099"/>
                </a:solidFill>
              </a:rPr>
              <a:t>Класс 7</a:t>
            </a:r>
          </a:p>
          <a:p>
            <a:pPr eaLnBrk="1" hangingPunct="1"/>
            <a:r>
              <a:rPr lang="ru-RU" b="1" dirty="0" smtClean="0">
                <a:solidFill>
                  <a:srgbClr val="CC0099"/>
                </a:solidFill>
              </a:rPr>
              <a:t>Учитель: </a:t>
            </a:r>
            <a:r>
              <a:rPr lang="ru-RU" b="1" dirty="0" err="1" smtClean="0">
                <a:solidFill>
                  <a:srgbClr val="CC0099"/>
                </a:solidFill>
              </a:rPr>
              <a:t>Коблева</a:t>
            </a:r>
            <a:r>
              <a:rPr lang="ru-RU" b="1" dirty="0" smtClean="0">
                <a:solidFill>
                  <a:srgbClr val="CC0099"/>
                </a:solidFill>
              </a:rPr>
              <a:t> М.Н.</a:t>
            </a:r>
          </a:p>
        </p:txBody>
      </p:sp>
      <p:pic>
        <p:nvPicPr>
          <p:cNvPr id="3076" name="Picture 6" descr="C:\Users\liubasa@tts.lt\Desktop\zod1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065588"/>
            <a:ext cx="295275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520014" cy="3724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6.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Впервые кровеносная система появляется у: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кишечнополостных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плоских червей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круглых червей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кольчатых червей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C:\Users\liubasa@tts.lt\Desktop\zod1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1871663" cy="115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234262" cy="3724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7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Органы движения -  </a:t>
            </a:r>
            <a:r>
              <a:rPr lang="ru-RU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параподии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впервые появляются у: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губок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плоских червей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круглых червей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кольчатых червей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6" descr="C:\Users\liubasa@tts.lt\Desktop\zod1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1871663" cy="115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948642" cy="3724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8.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признакам высокой организации головоногих по сравнению с другими моллюсками относится: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реактивное движение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преобразование ноги в щупальца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 нервная система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г)чернильный мешок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6" descr="C:\Users\liubasa@tts.lt\Desktop\zod1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1871663" cy="115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734328" cy="3724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9.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Впервые наружный скелет появился у: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губок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иглокожих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моллюсков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членистоногих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6" descr="C:\Users\liubasa@tts.lt\Desktop\zod1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1871663" cy="115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377138" cy="37242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10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 признакам высокой организации членистоногих  не относится: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двустороння симметрия тела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хитиновый покров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членистые конечности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поведение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C:\Users\liubasa@tts.lt\Desktop\zod1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1871663" cy="115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12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Проблемные вопросы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81300"/>
            <a:ext cx="8362950" cy="33448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Почему так называется данная группа животных?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Какие животные относятся к данной группе животных ?</a:t>
            </a:r>
          </a:p>
          <a:p>
            <a:pPr marL="609600" indent="-609600" eaLnBrk="1" hangingPunct="1">
              <a:buFontTx/>
              <a:buNone/>
            </a:pPr>
            <a:endParaRPr lang="ru-RU" sz="2400" dirty="0" smtClean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601788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5126" name="Picture 7" descr="Ins06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10800000" flipV="1">
            <a:off x="3779838" y="4005263"/>
            <a:ext cx="4032250" cy="2519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382000" cy="1557338"/>
          </a:xfrm>
        </p:spPr>
        <p:txBody>
          <a:bodyPr/>
          <a:lstStyle/>
          <a:p>
            <a:pPr algn="ctr" eaLnBrk="1" hangingPunct="1"/>
            <a:r>
              <a:rPr lang="ru-RU" sz="1800" smtClean="0">
                <a:solidFill>
                  <a:srgbClr val="CC0099"/>
                </a:solidFill>
              </a:rPr>
              <a:t>Общая характеристика Членистоногих</a:t>
            </a:r>
            <a:br>
              <a:rPr lang="ru-RU" sz="1800" smtClean="0">
                <a:solidFill>
                  <a:srgbClr val="CC0099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Членистоногие (Arthropoda) – это крупнейший тип животных, объединяющий сегментированных высших беспозвоночных.</a:t>
            </a:r>
            <a:r>
              <a:rPr lang="ru-RU" sz="3200" smtClean="0"/>
              <a:t> 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9144000" cy="522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171" name="AutoShape 6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924800" cy="1008063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CC0099"/>
                </a:solidFill>
              </a:rPr>
              <a:t>Тип Членистоногие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   Членистоногие —самый многочисленный (более I ,5 млн. видов) тип царства Животные, далекими предками которого были кольчатые черви. Представители типа заселили не только морские и пресные водоемы, но и наземную поверхность, почву и воздушную среду. Животных этой группы имеют не только черты сходства между собой, но и отличительные признаки, поэтому тип подразделили на 3 класса: класс Ракообразные, класс Паукообразные, класс Насекомые.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dirty="0" smtClean="0"/>
              <a:t>	Тело Членистоногих снаружи имеет покров,      	образуемый из органического вещества – 	</a:t>
            </a:r>
            <a:r>
              <a:rPr lang="ru-RU" sz="2000" dirty="0" smtClean="0">
                <a:solidFill>
                  <a:srgbClr val="CC0099"/>
                </a:solidFill>
              </a:rPr>
              <a:t>хитина</a:t>
            </a:r>
            <a:r>
              <a:rPr lang="ru-RU" sz="2000" dirty="0" smtClean="0"/>
              <a:t>. Он выделяется клетками кожи.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4786313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5" name="AutoShape 16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0"/>
            <a:ext cx="7924800" cy="1557338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Класс Ракообразные</a:t>
            </a:r>
            <a:br>
              <a:rPr lang="ru-RU" sz="2400" smtClean="0">
                <a:solidFill>
                  <a:srgbClr val="CC0099"/>
                </a:solidFill>
              </a:rPr>
            </a:br>
            <a:r>
              <a:rPr lang="ru-RU" sz="2400" smtClean="0">
                <a:solidFill>
                  <a:srgbClr val="CC0099"/>
                </a:solidFill>
              </a:rPr>
              <a:t>Класс Паукообразные</a:t>
            </a:r>
            <a:br>
              <a:rPr lang="ru-RU" sz="2400" smtClean="0">
                <a:solidFill>
                  <a:srgbClr val="CC0099"/>
                </a:solidFill>
              </a:rPr>
            </a:br>
            <a:r>
              <a:rPr lang="ru-RU" sz="2400" smtClean="0">
                <a:solidFill>
                  <a:srgbClr val="CC0099"/>
                </a:solidFill>
              </a:rPr>
              <a:t>Класс Насекомые</a:t>
            </a:r>
          </a:p>
        </p:txBody>
      </p:sp>
      <p:pic>
        <p:nvPicPr>
          <p:cNvPr id="11298" name="Picture 34" descr="050602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56100" y="4149725"/>
            <a:ext cx="4103688" cy="2519363"/>
          </a:xfrm>
        </p:spPr>
      </p:pic>
      <p:pic>
        <p:nvPicPr>
          <p:cNvPr id="8197" name="Picture 3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227263" y="4889500"/>
            <a:ext cx="998537" cy="595313"/>
          </a:xfrm>
          <a:noFill/>
        </p:spPr>
      </p:pic>
      <p:pic>
        <p:nvPicPr>
          <p:cNvPr id="8198" name="Picture 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188" y="4149725"/>
            <a:ext cx="3744912" cy="2519363"/>
          </a:xfrm>
        </p:spPr>
      </p:pic>
      <p:pic>
        <p:nvPicPr>
          <p:cNvPr id="11301" name="Picture 37" descr="050604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775" y="1557338"/>
            <a:ext cx="43926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309678"/>
          </a:xfrm>
        </p:spPr>
        <p:txBody>
          <a:bodyPr/>
          <a:lstStyle/>
          <a:p>
            <a:pPr lvl="0"/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Общая характеристика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362200"/>
            <a:ext cx="8786842" cy="1785938"/>
          </a:xfrm>
        </p:spPr>
        <p:txBody>
          <a:bodyPr/>
          <a:lstStyle/>
          <a:p>
            <a:pPr marL="0" lvl="0" indent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Членистость ног.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Двусторонне-симметричные</a:t>
            </a: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животные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Наружный покров пропитан особым органическим веществом- </a:t>
            </a:r>
            <a:r>
              <a:rPr lang="ru-RU" sz="2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хитином</a:t>
            </a: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Рост животного осуществляется в период линьки.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Хорошо развиты органы зрения, обоняния, равновесия, осязания, у некоторых слуха.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Членистоногие раздельнополые (лишь особи нескольких видов - гермафродиты)</a:t>
            </a:r>
          </a:p>
          <a:p>
            <a:pPr marL="0" lvl="0" indent="0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ru-RU" sz="2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может происходить с превращением или без него.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2" y="2362200"/>
            <a:ext cx="4383087" cy="17859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2" y="4300538"/>
            <a:ext cx="4383087" cy="178593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smtClean="0"/>
              <a:t>Цель и задачи урока: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991100" cy="39243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Познакомиться с общими признаками Типа Членистоногие.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Рассмотреть особенности внешнего и внутреннего строения классов Ракообразные и Паукообразные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Воспитание бережного отношения к окружающей среде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</p:txBody>
      </p:sp>
      <p:pic>
        <p:nvPicPr>
          <p:cNvPr id="4101" name="Picture 4" descr="Ins06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0800000" flipV="1">
            <a:off x="5808663" y="3908425"/>
            <a:ext cx="2698750" cy="1828800"/>
          </a:xfr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resC4EB8489-0A01-022A-0141-B736B541596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0"/>
            <a:ext cx="4752975" cy="3284538"/>
          </a:xfr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655763" y="3357563"/>
            <a:ext cx="73088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3600">
                <a:solidFill>
                  <a:srgbClr val="FF6699"/>
                </a:solidFill>
              </a:rPr>
              <a:t>Круглый панцирь сбит добротно</a:t>
            </a:r>
          </a:p>
          <a:p>
            <a:pPr>
              <a:spcBef>
                <a:spcPct val="30000"/>
              </a:spcBef>
            </a:pPr>
            <a:r>
              <a:rPr lang="ru-RU" sz="3600">
                <a:solidFill>
                  <a:srgbClr val="FF6699"/>
                </a:solidFill>
              </a:rPr>
              <a:t>  В глазках – злобные огни , </a:t>
            </a:r>
          </a:p>
          <a:p>
            <a:pPr>
              <a:spcBef>
                <a:spcPct val="30000"/>
              </a:spcBef>
            </a:pPr>
            <a:r>
              <a:rPr lang="ru-RU" sz="3600">
                <a:solidFill>
                  <a:srgbClr val="FF6699"/>
                </a:solidFill>
              </a:rPr>
              <a:t> По бокам прижались плотно </a:t>
            </a:r>
          </a:p>
          <a:p>
            <a:pPr>
              <a:spcBef>
                <a:spcPct val="30000"/>
              </a:spcBef>
            </a:pPr>
            <a:r>
              <a:rPr lang="ru-RU" sz="3600">
                <a:solidFill>
                  <a:srgbClr val="FF6699"/>
                </a:solidFill>
              </a:rPr>
              <a:t> Две тяжелые клешни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CC0099"/>
                </a:solidFill>
              </a:rPr>
              <a:t>Класс Ракообразные</a:t>
            </a:r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Для речного рака характерно наличие нескольких пар конечностей, которые выполняют определённые функции.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/>
          </a:p>
        </p:txBody>
      </p:sp>
      <p:sp>
        <p:nvSpPr>
          <p:cNvPr id="10244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10245" name="Picture 4" descr="C:\Users\liubasa@tts.lt\Desktop\36_33_15[1].gi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04813"/>
            <a:ext cx="1728788" cy="1439862"/>
          </a:xfrm>
          <a:noFill/>
        </p:spPr>
      </p:pic>
      <p:pic>
        <p:nvPicPr>
          <p:cNvPr id="40967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2133600"/>
            <a:ext cx="43561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CC0099"/>
                </a:solidFill>
              </a:rPr>
              <a:t>Класс Ракообразные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/>
              <a:t>Тело ракообразных составляет в длину от 0,5 мм до 80 см. Оно покрыто хитиновым панцирем и состоит из головы, груди и брюшка. На голове имеются две пары осязательных придатков (антенн и антеннул) и три пары челюстей. Грудь и брюшко сегментированы. Количество ног у разных групп ракообразных может варьировать.</a:t>
            </a:r>
          </a:p>
        </p:txBody>
      </p:sp>
      <p:pic>
        <p:nvPicPr>
          <p:cNvPr id="11268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989138"/>
            <a:ext cx="4248150" cy="4868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2362200"/>
            <a:ext cx="8358187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Итак, тело речного рака состоит из двух отделов: </a:t>
            </a:r>
            <a:r>
              <a:rPr lang="ru-RU" sz="2000" i="1" dirty="0" smtClean="0"/>
              <a:t>головогруди</a:t>
            </a:r>
            <a:r>
              <a:rPr lang="ru-RU" sz="2000" dirty="0" smtClean="0"/>
              <a:t> (у него голова и грудь сливаются и образуют монолитную структуру) и брюшка. Первые пары конечностей у речного рака преобразованы в усики: короткие – </a:t>
            </a:r>
            <a:r>
              <a:rPr lang="ru-RU" sz="2000" i="1" dirty="0" err="1" smtClean="0"/>
              <a:t>антеннулы</a:t>
            </a:r>
            <a:r>
              <a:rPr lang="ru-RU" sz="2000" dirty="0" smtClean="0"/>
              <a:t>, длинные – </a:t>
            </a:r>
            <a:r>
              <a:rPr lang="ru-RU" sz="2000" i="1" dirty="0" smtClean="0"/>
              <a:t>антенны</a:t>
            </a:r>
            <a:r>
              <a:rPr lang="ru-RU" sz="2000" dirty="0" smtClean="0"/>
              <a:t>. Затем следует пара верхних и две пары нижних челюстей, следом три пары </a:t>
            </a:r>
            <a:r>
              <a:rPr lang="ru-RU" sz="2000" dirty="0" err="1" smtClean="0"/>
              <a:t>ногочелюстей</a:t>
            </a:r>
            <a:r>
              <a:rPr lang="ru-RU" sz="2000" dirty="0" smtClean="0"/>
              <a:t>, образующих ротовой аппарат. Речной рак имеет пять пар ходильных ног, причём первая пара ходильных ног заканчивается клешнями, служащими для захвата пищи, а также для обороны. Брюшные конечности, как правило, выполняют не сколько функций .  Тело рака покрыто твёрдым </a:t>
            </a:r>
            <a:r>
              <a:rPr lang="ru-RU" sz="2000" i="1" dirty="0" smtClean="0"/>
              <a:t>хитином</a:t>
            </a:r>
            <a:r>
              <a:rPr lang="ru-RU" sz="2000" dirty="0" smtClean="0"/>
              <a:t>. Раки периодически линяют и во время линьки быстро растут.  </a:t>
            </a:r>
          </a:p>
        </p:txBody>
      </p:sp>
      <p:pic>
        <p:nvPicPr>
          <p:cNvPr id="12292" name="Picture 6" descr="C:\Users\liubasa@tts.lt\Desktop\zod1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1871663" cy="1150938"/>
          </a:xfrm>
          <a:noFill/>
        </p:spPr>
      </p:pic>
      <p:pic>
        <p:nvPicPr>
          <p:cNvPr id="12293" name="Picture 8" descr="Картинка 16 из 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0"/>
            <a:ext cx="5857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изкультминут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99"/>
                </a:solidFill>
              </a:rPr>
              <a:t>Лабораторная работа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Ход работы:</a:t>
            </a: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1. Рассмотрите с помощью лупы рака. Отметьте размер, окраску. Строение и количество конечностей, количество сегментов конечности. В чем особенность строения 1 пары конечностей. Где прикрепляются конечности. В чем особенность строения глаз. Количество усиков, их функция. Какую функцию выполняет хитиновый покров?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2. В чем сходство и отличие во внешнем строении речного рака и креветки?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3. Сделайте выводы о принадлежности исследованных ракообразных к одному классу типа Членистоногие.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Нашел укрытие в цветке </a:t>
            </a:r>
            <a:br>
              <a:rPr lang="ru-RU" dirty="0" smtClean="0"/>
            </a:br>
            <a:r>
              <a:rPr lang="ru-RU" dirty="0" smtClean="0"/>
              <a:t>И в восемь глаз глядит, </a:t>
            </a:r>
            <a:br>
              <a:rPr lang="ru-RU" dirty="0" smtClean="0"/>
            </a:br>
            <a:r>
              <a:rPr lang="ru-RU" dirty="0" smtClean="0"/>
              <a:t>Заметив муху на листке, </a:t>
            </a:r>
            <a:br>
              <a:rPr lang="ru-RU" dirty="0" smtClean="0"/>
            </a:br>
            <a:r>
              <a:rPr lang="ru-RU" dirty="0" smtClean="0"/>
              <a:t>К ней в восемь ног спешит. </a:t>
            </a:r>
            <a:br>
              <a:rPr lang="ru-RU" dirty="0" smtClean="0"/>
            </a:br>
            <a:r>
              <a:rPr lang="ru-RU" dirty="0" smtClean="0"/>
              <a:t>Его собратья сети ткут - </a:t>
            </a:r>
            <a:br>
              <a:rPr lang="ru-RU" dirty="0" smtClean="0"/>
            </a:br>
            <a:r>
              <a:rPr lang="ru-RU" dirty="0" smtClean="0"/>
              <a:t>Тончайшая работа. </a:t>
            </a:r>
            <a:br>
              <a:rPr lang="ru-RU" dirty="0" smtClean="0"/>
            </a:br>
            <a:r>
              <a:rPr lang="ru-RU" dirty="0" smtClean="0"/>
              <a:t>А он, как волк: то там, то тут - </a:t>
            </a:r>
            <a:br>
              <a:rPr lang="ru-RU" dirty="0" smtClean="0"/>
            </a:br>
            <a:r>
              <a:rPr lang="ru-RU" dirty="0" smtClean="0"/>
              <a:t>На мух идет охота! </a:t>
            </a:r>
            <a:br>
              <a:rPr lang="ru-RU" dirty="0" smtClean="0"/>
            </a:br>
            <a:r>
              <a:rPr lang="ru-RU" dirty="0" smtClean="0"/>
              <a:t>(Бродячий паук – </a:t>
            </a:r>
            <a:r>
              <a:rPr lang="ru-RU" dirty="0" err="1" smtClean="0"/>
              <a:t>паук</a:t>
            </a:r>
            <a:r>
              <a:rPr lang="ru-RU" dirty="0" smtClean="0"/>
              <a:t> – волк.)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luntiki.ru/uploads/images/a/d/1/a/25/22d7205d6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4060" y="2285992"/>
            <a:ext cx="2972782" cy="235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Новый рисунок (1)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362200"/>
            <a:ext cx="3214710" cy="199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CC0099"/>
                </a:solidFill>
              </a:rPr>
              <a:t>Класс Паукообразные</a:t>
            </a:r>
          </a:p>
        </p:txBody>
      </p:sp>
      <p:pic>
        <p:nvPicPr>
          <p:cNvPr id="9" name="Рисунок 8" descr="Новый рисунок (2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38" y="4000504"/>
            <a:ext cx="400051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1"/>
            <a:ext cx="3770313" cy="1781180"/>
          </a:xfrm>
        </p:spPr>
        <p:txBody>
          <a:bodyPr/>
          <a:lstStyle/>
          <a:p>
            <a:pPr eaLnBrk="1" hangingPunct="1"/>
            <a:endParaRPr lang="ru-RU" sz="2400" dirty="0" smtClean="0"/>
          </a:p>
        </p:txBody>
      </p:sp>
      <p:pic>
        <p:nvPicPr>
          <p:cNvPr id="7" name="Рисунок 6" descr="Новый рисунок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2214554"/>
            <a:ext cx="4003675" cy="198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Внешнее строение паука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428868"/>
            <a:ext cx="687707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 flipV="1">
            <a:off x="762000" y="1428736"/>
            <a:ext cx="7924800" cy="142876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chemeClr val="bg1"/>
                </a:solidFill>
              </a:rPr>
              <a:t>сс</a:t>
            </a:r>
            <a:r>
              <a:rPr lang="ru-RU" dirty="0" smtClean="0">
                <a:solidFill>
                  <a:schemeClr val="bg1"/>
                </a:solidFill>
              </a:rPr>
              <a:t> скорпионов, сенокосцев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600" dirty="0" smtClean="0"/>
          </a:p>
          <a:p>
            <a:pPr eaLnBrk="1" hangingPunct="1">
              <a:lnSpc>
                <a:spcPct val="90000"/>
              </a:lnSpc>
            </a:pPr>
            <a:endParaRPr lang="ru-RU" sz="1600" dirty="0" smtClean="0"/>
          </a:p>
          <a:p>
            <a:pPr eaLnBrk="1" hangingPunct="1">
              <a:lnSpc>
                <a:spcPct val="90000"/>
              </a:lnSpc>
              <a:buNone/>
            </a:pPr>
            <a:endParaRPr lang="ru-RU" sz="1600" dirty="0" smtClean="0"/>
          </a:p>
        </p:txBody>
      </p:sp>
      <p:pic>
        <p:nvPicPr>
          <p:cNvPr id="7" name="Picture 4" descr="PH08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011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142984"/>
            <a:ext cx="4173539" cy="494349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Класс паукообразных включает  так же клещей, скорпионов, сенокосцев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Всего известно </a:t>
            </a:r>
            <a:r>
              <a:rPr lang="ru-RU" b="1" dirty="0" err="1" smtClean="0">
                <a:solidFill>
                  <a:schemeClr val="bg1"/>
                </a:solidFill>
              </a:rPr>
              <a:t>ок</a:t>
            </a:r>
            <a:r>
              <a:rPr lang="ru-RU" b="1" dirty="0" smtClean="0">
                <a:solidFill>
                  <a:schemeClr val="bg1"/>
                </a:solidFill>
              </a:rPr>
              <a:t>. 30 000 видов пауков</a:t>
            </a:r>
            <a:r>
              <a:rPr lang="ru-RU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ory_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>Вероятно, самая интересная особенность пауков – строительство из паутины ловчих сетей. Формы их весьма разнообразны и часто очень красивы. Но многие пауки вообще не строят сетей и просто охотятся на добычу из засады. Это свойственно представителям таких семейств, как пауки-волки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2357438"/>
            <a:ext cx="7343775" cy="4032250"/>
          </a:xfrm>
        </p:spPr>
        <p:txBody>
          <a:bodyPr/>
          <a:lstStyle/>
          <a:p>
            <a:pPr eaLnBrk="1" hangingPunct="1">
              <a:buNone/>
            </a:pPr>
            <a:endParaRPr lang="ru-RU" sz="2000" dirty="0" smtClean="0"/>
          </a:p>
        </p:txBody>
      </p:sp>
      <p:pic>
        <p:nvPicPr>
          <p:cNvPr id="6" name="Picture 10" descr="12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357430"/>
            <a:ext cx="4191000" cy="386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2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33543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dirty="0" smtClean="0"/>
              <a:t>Сенокосцы</a:t>
            </a:r>
            <a:r>
              <a:rPr lang="ru-RU" dirty="0" smtClean="0"/>
              <a:t> – примитивные клещи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837488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000" dirty="0" smtClean="0"/>
          </a:p>
        </p:txBody>
      </p:sp>
      <p:pic>
        <p:nvPicPr>
          <p:cNvPr id="7" name="Picture 4" descr="2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8868"/>
            <a:ext cx="3810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27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0913" y="2428868"/>
            <a:ext cx="377031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dirty="0" smtClean="0"/>
              <a:t>Клещи</a:t>
            </a:r>
            <a:r>
              <a:rPr lang="ru-RU" dirty="0" smtClean="0"/>
              <a:t> – самостоятельный отряд класса паукообразные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349500"/>
            <a:ext cx="8054975" cy="4508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/>
              <a:t>                              я                                                                                                                   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/>
              <a:t>Среди них много вредителей и паразитов.</a:t>
            </a:r>
          </a:p>
          <a:p>
            <a:pPr eaLnBrk="1" hangingPunct="1">
              <a:buFontTx/>
              <a:buNone/>
            </a:pPr>
            <a:r>
              <a:rPr lang="ru-RU" sz="2000" dirty="0" smtClean="0"/>
              <a:t>Но есть и полезные – хищники, поедающие других членистоногих – вредителей культурных растений и почвенные, участвующие в почвообразовательном процессе, перерабатывая растительные остатки и поедая вредных насекомых</a:t>
            </a:r>
          </a:p>
          <a:p>
            <a:pPr eaLnBrk="1" hangingPunct="1"/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Picture 8" descr="кло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2667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кле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928934"/>
            <a:ext cx="191452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клещ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14819"/>
            <a:ext cx="214314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47050" cy="2089150"/>
          </a:xfrm>
        </p:spPr>
        <p:txBody>
          <a:bodyPr/>
          <a:lstStyle/>
          <a:p>
            <a:pPr eaLnBrk="1" hangingPunct="1"/>
            <a:r>
              <a:rPr lang="ru-RU" sz="1800" i="1" dirty="0" smtClean="0"/>
              <a:t>Иксодовый </a:t>
            </a:r>
            <a:r>
              <a:rPr lang="ru-RU" sz="1800" dirty="0" smtClean="0"/>
              <a:t>(таёжный) клещ –</a:t>
            </a:r>
            <a:r>
              <a:rPr lang="en-US" sz="1800" dirty="0" smtClean="0"/>
              <a:t> </a:t>
            </a:r>
            <a:r>
              <a:rPr lang="en-US" sz="1800" dirty="0" err="1" smtClean="0"/>
              <a:t>Ixodes</a:t>
            </a:r>
            <a:r>
              <a:rPr lang="en-US" sz="1800" dirty="0" smtClean="0"/>
              <a:t> </a:t>
            </a:r>
            <a:r>
              <a:rPr lang="en-US" sz="1800" dirty="0" err="1" smtClean="0"/>
              <a:t>persulcatus</a:t>
            </a:r>
            <a:r>
              <a:rPr lang="en-US" sz="1800" dirty="0" smtClean="0"/>
              <a:t> - </a:t>
            </a:r>
            <a:r>
              <a:rPr lang="ru-RU" sz="1800" dirty="0" smtClean="0"/>
              <a:t> переносчик клещевого энцефалита.</a:t>
            </a:r>
            <a:r>
              <a:rPr lang="ru-RU" sz="1800" u="sng" dirty="0" smtClean="0"/>
              <a:t/>
            </a:r>
            <a:br>
              <a:rPr lang="ru-RU" sz="1800" u="sng" dirty="0" smtClean="0"/>
            </a:br>
            <a:r>
              <a:rPr lang="ru-RU" sz="2000" dirty="0" smtClean="0">
                <a:solidFill>
                  <a:srgbClr val="CC0099"/>
                </a:solidFill>
              </a:rPr>
              <a:t/>
            </a:r>
            <a:br>
              <a:rPr lang="ru-RU" sz="2000" dirty="0" smtClean="0">
                <a:solidFill>
                  <a:srgbClr val="CC0099"/>
                </a:solidFill>
              </a:rPr>
            </a:br>
            <a:endParaRPr lang="ru-RU" sz="2000" dirty="0" smtClean="0">
              <a:solidFill>
                <a:srgbClr val="CC009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92375"/>
            <a:ext cx="8316912" cy="4365625"/>
          </a:xfrm>
        </p:spPr>
        <p:txBody>
          <a:bodyPr/>
          <a:lstStyle/>
          <a:p>
            <a:pPr lvl="1" eaLnBrk="1" hangingPunct="1">
              <a:buNone/>
            </a:pPr>
            <a:r>
              <a:rPr lang="ru-RU" sz="2000" dirty="0" smtClean="0"/>
              <a:t>                                 Клещевой энцефалит оказывает     </a:t>
            </a:r>
          </a:p>
          <a:p>
            <a:pPr lvl="1" eaLnBrk="1" hangingPunct="1">
              <a:buNone/>
            </a:pPr>
            <a:r>
              <a:rPr lang="ru-RU" sz="2000" dirty="0" smtClean="0"/>
              <a:t>                                 необратимое  воздействие на нервную      </a:t>
            </a:r>
          </a:p>
          <a:p>
            <a:pPr lvl="1" eaLnBrk="1" hangingPunct="1">
              <a:buNone/>
            </a:pPr>
            <a:r>
              <a:rPr lang="ru-RU" sz="2000" dirty="0" smtClean="0"/>
              <a:t>                                 систему, приводя к потере  </a:t>
            </a:r>
          </a:p>
          <a:p>
            <a:pPr lvl="1" eaLnBrk="1" hangingPunct="1">
              <a:buNone/>
            </a:pPr>
            <a:r>
              <a:rPr lang="ru-RU" sz="2000" dirty="0" smtClean="0"/>
              <a:t>                                 слуха и зрения, параличам, сильным </a:t>
            </a:r>
          </a:p>
          <a:p>
            <a:pPr lvl="1" eaLnBrk="1" hangingPunct="1">
              <a:buNone/>
            </a:pPr>
            <a:r>
              <a:rPr lang="ru-RU" sz="2000" dirty="0" smtClean="0"/>
              <a:t>                                 приступам  головной боли. Болезнь   </a:t>
            </a:r>
          </a:p>
          <a:p>
            <a:pPr lvl="1" eaLnBrk="1" hangingPunct="1">
              <a:buNone/>
            </a:pPr>
            <a:r>
              <a:rPr lang="ru-RU" sz="2000" dirty="0" smtClean="0"/>
              <a:t>                                 передаётся через укус  клещей. Существуют   </a:t>
            </a:r>
          </a:p>
          <a:p>
            <a:pPr lvl="1" eaLnBrk="1" hangingPunct="1">
              <a:buNone/>
            </a:pPr>
            <a:r>
              <a:rPr lang="ru-RU" sz="2000" dirty="0" smtClean="0"/>
              <a:t>                                 четыре активных очага  распространения:  </a:t>
            </a:r>
          </a:p>
          <a:p>
            <a:pPr lvl="1" eaLnBrk="1" hangingPunct="1">
              <a:buNone/>
            </a:pPr>
            <a:r>
              <a:rPr lang="ru-RU" sz="2000" dirty="0" smtClean="0"/>
              <a:t>                                восточно-европейский,  приуральский, южно-  </a:t>
            </a:r>
          </a:p>
          <a:p>
            <a:pPr lvl="1" eaLnBrk="1" hangingPunct="1">
              <a:buNone/>
            </a:pPr>
            <a:r>
              <a:rPr lang="ru-RU" sz="2000" dirty="0" smtClean="0"/>
              <a:t>                                сибирский, дальневосточный</a:t>
            </a:r>
          </a:p>
          <a:p>
            <a:pPr lvl="1" eaLnBrk="1" hangingPunct="1">
              <a:buNone/>
            </a:pPr>
            <a:r>
              <a:rPr lang="ru-RU" sz="2000" b="1" dirty="0" smtClean="0"/>
              <a:t> </a:t>
            </a:r>
          </a:p>
        </p:txBody>
      </p:sp>
      <p:pic>
        <p:nvPicPr>
          <p:cNvPr id="4" name="Picture 4" descr="docu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321471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647700" cy="3587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FF66"/>
                </a:solidFill>
              </a:rPr>
              <a:t> 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060575"/>
            <a:ext cx="7747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258888" y="1341438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403350" y="333375"/>
            <a:ext cx="655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0099"/>
                </a:solidFill>
              </a:rPr>
              <a:t>Что означают следующие цифры 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1557338"/>
            <a:ext cx="8315325" cy="4979987"/>
            <a:chOff x="204" y="981"/>
            <a:chExt cx="5238" cy="3137"/>
          </a:xfrm>
        </p:grpSpPr>
        <p:sp>
          <p:nvSpPr>
            <p:cNvPr id="20496" name="Rectangle 8"/>
            <p:cNvSpPr>
              <a:spLocks noChangeArrowheads="1"/>
            </p:cNvSpPr>
            <p:nvPr/>
          </p:nvSpPr>
          <p:spPr bwMode="auto">
            <a:xfrm>
              <a:off x="839" y="981"/>
              <a:ext cx="28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ru-RU" sz="2000"/>
                <a:t> 1</a:t>
              </a:r>
            </a:p>
            <a:p>
              <a:pPr>
                <a:spcBef>
                  <a:spcPct val="30000"/>
                </a:spcBef>
              </a:pPr>
              <a:endParaRPr lang="ru-RU"/>
            </a:p>
          </p:txBody>
        </p:sp>
        <p:sp>
          <p:nvSpPr>
            <p:cNvPr id="20497" name="Rectangle 9"/>
            <p:cNvSpPr>
              <a:spLocks noChangeArrowheads="1"/>
            </p:cNvSpPr>
            <p:nvPr/>
          </p:nvSpPr>
          <p:spPr bwMode="auto">
            <a:xfrm>
              <a:off x="2699" y="1010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ru-RU" sz="2000"/>
                <a:t> 2</a:t>
              </a:r>
            </a:p>
          </p:txBody>
        </p:sp>
        <p:sp>
          <p:nvSpPr>
            <p:cNvPr id="20498" name="Rectangle 10"/>
            <p:cNvSpPr>
              <a:spLocks noChangeArrowheads="1"/>
            </p:cNvSpPr>
            <p:nvPr/>
          </p:nvSpPr>
          <p:spPr bwMode="auto">
            <a:xfrm>
              <a:off x="4604" y="1010"/>
              <a:ext cx="2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ru-RU"/>
                <a:t> </a:t>
              </a:r>
              <a:r>
                <a:rPr lang="ru-RU" sz="2000"/>
                <a:t>3</a:t>
              </a:r>
            </a:p>
          </p:txBody>
        </p:sp>
        <p:sp>
          <p:nvSpPr>
            <p:cNvPr id="20499" name="Rectangle 11"/>
            <p:cNvSpPr>
              <a:spLocks noChangeArrowheads="1"/>
            </p:cNvSpPr>
            <p:nvPr/>
          </p:nvSpPr>
          <p:spPr bwMode="auto">
            <a:xfrm>
              <a:off x="5193" y="2189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ru-RU" sz="2000"/>
                <a:t> 4</a:t>
              </a:r>
            </a:p>
          </p:txBody>
        </p:sp>
        <p:sp>
          <p:nvSpPr>
            <p:cNvPr id="20500" name="Rectangle 12"/>
            <p:cNvSpPr>
              <a:spLocks noChangeArrowheads="1"/>
            </p:cNvSpPr>
            <p:nvPr/>
          </p:nvSpPr>
          <p:spPr bwMode="auto">
            <a:xfrm>
              <a:off x="4649" y="3868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ru-RU" sz="2000"/>
                <a:t> 5</a:t>
              </a:r>
            </a:p>
          </p:txBody>
        </p:sp>
        <p:sp>
          <p:nvSpPr>
            <p:cNvPr id="20501" name="Rectangle 13"/>
            <p:cNvSpPr>
              <a:spLocks noChangeArrowheads="1"/>
            </p:cNvSpPr>
            <p:nvPr/>
          </p:nvSpPr>
          <p:spPr bwMode="auto">
            <a:xfrm>
              <a:off x="2699" y="382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ru-RU" sz="2000"/>
                <a:t>6</a:t>
              </a:r>
            </a:p>
          </p:txBody>
        </p:sp>
        <p:sp>
          <p:nvSpPr>
            <p:cNvPr id="20502" name="Rectangle 14"/>
            <p:cNvSpPr>
              <a:spLocks noChangeArrowheads="1"/>
            </p:cNvSpPr>
            <p:nvPr/>
          </p:nvSpPr>
          <p:spPr bwMode="auto">
            <a:xfrm>
              <a:off x="793" y="3822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ru-RU" sz="2000"/>
                <a:t> 7</a:t>
              </a:r>
            </a:p>
          </p:txBody>
        </p:sp>
        <p:sp>
          <p:nvSpPr>
            <p:cNvPr id="20503" name="Rectangle 15"/>
            <p:cNvSpPr>
              <a:spLocks noChangeArrowheads="1"/>
            </p:cNvSpPr>
            <p:nvPr/>
          </p:nvSpPr>
          <p:spPr bwMode="auto">
            <a:xfrm>
              <a:off x="204" y="2205"/>
              <a:ext cx="181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ru-RU"/>
                <a:t> </a:t>
              </a:r>
              <a:r>
                <a:rPr lang="ru-RU" sz="2000"/>
                <a:t>8</a:t>
              </a:r>
            </a:p>
          </p:txBody>
        </p:sp>
      </p:grp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1692275" y="1531938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/>
              <a:t> </a:t>
            </a:r>
            <a:r>
              <a:rPr lang="ru-RU" sz="2000" b="1">
                <a:solidFill>
                  <a:srgbClr val="000000"/>
                </a:solidFill>
              </a:rPr>
              <a:t>глаза</a:t>
            </a: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4643438" y="1603375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>
                <a:solidFill>
                  <a:srgbClr val="000000"/>
                </a:solidFill>
              </a:rPr>
              <a:t>головогрудь</a:t>
            </a: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7451725" y="1628775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/>
              <a:t> </a:t>
            </a:r>
            <a:r>
              <a:rPr lang="ru-RU" sz="2000" b="1">
                <a:solidFill>
                  <a:srgbClr val="000000"/>
                </a:solidFill>
              </a:rPr>
              <a:t>брюшко</a:t>
            </a:r>
            <a:r>
              <a:rPr lang="ru-RU" sz="2000" b="1"/>
              <a:t> 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7596188" y="3789363"/>
            <a:ext cx="15478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>
                <a:solidFill>
                  <a:srgbClr val="000000"/>
                </a:solidFill>
              </a:rPr>
              <a:t>хвостовой</a:t>
            </a:r>
          </a:p>
          <a:p>
            <a:pPr>
              <a:spcBef>
                <a:spcPct val="30000"/>
              </a:spcBef>
            </a:pPr>
            <a:r>
              <a:rPr lang="ru-RU" b="1">
                <a:solidFill>
                  <a:srgbClr val="000000"/>
                </a:solidFill>
              </a:rPr>
              <a:t> плавник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7524750" y="5876925"/>
            <a:ext cx="18970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>
                <a:solidFill>
                  <a:srgbClr val="000000"/>
                </a:solidFill>
              </a:rPr>
              <a:t>ходильные </a:t>
            </a:r>
          </a:p>
          <a:p>
            <a:pPr>
              <a:spcBef>
                <a:spcPct val="30000"/>
              </a:spcBef>
            </a:pPr>
            <a:r>
              <a:rPr lang="ru-RU" sz="2000" b="1">
                <a:solidFill>
                  <a:srgbClr val="000000"/>
                </a:solidFill>
              </a:rPr>
              <a:t>ноги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4572000" y="6140450"/>
            <a:ext cx="1135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>
                <a:solidFill>
                  <a:srgbClr val="000000"/>
                </a:solidFill>
              </a:rPr>
              <a:t>клешни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1619250" y="616585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/>
              <a:t> </a:t>
            </a: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1763713" y="6165850"/>
            <a:ext cx="190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длинные усы</a:t>
            </a:r>
          </a:p>
        </p:txBody>
      </p:sp>
      <p:sp>
        <p:nvSpPr>
          <p:cNvPr id="61464" name="Rectangle 24"/>
          <p:cNvSpPr>
            <a:spLocks noChangeArrowheads="1"/>
          </p:cNvSpPr>
          <p:nvPr/>
        </p:nvSpPr>
        <p:spPr bwMode="auto">
          <a:xfrm>
            <a:off x="250825" y="4149725"/>
            <a:ext cx="1927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b="1">
                <a:solidFill>
                  <a:srgbClr val="000000"/>
                </a:solidFill>
              </a:rPr>
              <a:t>короткие усики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1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1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58" grpId="0"/>
      <p:bldP spid="61459" grpId="0"/>
      <p:bldP spid="61460" grpId="0"/>
      <p:bldP spid="61461" grpId="0"/>
      <p:bldP spid="614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smtClean="0">
                <a:solidFill>
                  <a:srgbClr val="CC0099"/>
                </a:solidFill>
              </a:rPr>
              <a:t>Заполните таблицу. (Работа с учебником)</a:t>
            </a:r>
          </a:p>
        </p:txBody>
      </p:sp>
      <p:graphicFrame>
        <p:nvGraphicFramePr>
          <p:cNvPr id="55349" name="Group 53"/>
          <p:cNvGraphicFramePr>
            <a:graphicFrameLocks noGrp="1"/>
          </p:cNvGraphicFramePr>
          <p:nvPr>
            <p:ph idx="1"/>
          </p:nvPr>
        </p:nvGraphicFramePr>
        <p:xfrm>
          <a:off x="214313" y="2357438"/>
          <a:ext cx="8643999" cy="4187952"/>
        </p:xfrm>
        <a:graphic>
          <a:graphicData uri="http://schemas.openxmlformats.org/drawingml/2006/table">
            <a:tbl>
              <a:tblPr/>
              <a:tblGrid>
                <a:gridCol w="2161000"/>
                <a:gridCol w="2161000"/>
                <a:gridCol w="4321999"/>
              </a:tblGrid>
              <a:tr h="8229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 тела и органы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Приспособленность к образу жизни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Органы чувств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Органы дыхания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Покров тела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окраска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9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Части тела, обеспечивающие передвижение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дну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толще воды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Роль ракообразных  в природе и их практическое значение.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Ракообразные   имеют большое значение в природе и хозяйстве человека. Бесчисленное множество ракообразных, населяющих морские и пресные воды, служат пищей для многих видов рыб, китообразных и других животных. Дафнии, циклопы, </a:t>
            </a:r>
            <a:r>
              <a:rPr lang="ru-RU" sz="1400" dirty="0" err="1" smtClean="0"/>
              <a:t>диаптомусы</a:t>
            </a:r>
            <a:r>
              <a:rPr lang="ru-RU" sz="1400" dirty="0" smtClean="0"/>
              <a:t>, </a:t>
            </a:r>
            <a:r>
              <a:rPr lang="ru-RU" sz="1400" dirty="0" err="1" smtClean="0"/>
              <a:t>бокогшавы</a:t>
            </a:r>
            <a:r>
              <a:rPr lang="ru-RU" sz="1400" dirty="0" smtClean="0"/>
              <a:t> — прекрасный корм для пресноводных рыб и их личинок. Многие мелкие ракообразные питаются фильтрационным способом, т. е. отцеживают грудными конечностями пищевую взвесь. Благодаря их пищевой деятельности осветляется природная вода и улучшается ее качество.                </a:t>
            </a:r>
          </a:p>
          <a:p>
            <a:r>
              <a:rPr lang="ru-RU" sz="1400" dirty="0" smtClean="0"/>
              <a:t>Многие крупные ракообразные являются промысловыми видами, например омары, крабы, лангусты, креветки, речные раки. Морские ракообразные средних размеров используются человеком для приготовления питательной белковой пасты. </a:t>
            </a:r>
          </a:p>
          <a:p>
            <a:r>
              <a:rPr lang="ru-RU" sz="1400" dirty="0" smtClean="0"/>
              <a:t>Ряд ракообразных ведет паразитический образ жизни. Такова карповая вошь — кожный паразит карповых рыб. Многие </a:t>
            </a:r>
            <a:r>
              <a:rPr lang="ru-RU" sz="1400" dirty="0" err="1" smtClean="0"/>
              <a:t>жаб-роногие</a:t>
            </a:r>
            <a:r>
              <a:rPr lang="ru-RU" sz="1400" dirty="0" smtClean="0"/>
              <a:t> раки, например щитень, при массовом развитии наносят ощутимый урон молоди рыб, выращиваемой в прудовых хозяйствах. Некоторые виды циклопов являются промежуточным хозяином ленточных червей (лентец широкий).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905000"/>
          </a:xfrm>
        </p:spPr>
        <p:txBody>
          <a:bodyPr/>
          <a:lstStyle/>
          <a:p>
            <a:r>
              <a:rPr lang="ru-RU" dirty="0" smtClean="0">
                <a:solidFill>
                  <a:srgbClr val="CC0099"/>
                </a:solidFill>
              </a:rPr>
              <a:t>Роль паукообразных  в природе и их практическое значение.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571744"/>
            <a:ext cx="7693025" cy="3514731"/>
          </a:xfrm>
        </p:spPr>
        <p:txBody>
          <a:bodyPr/>
          <a:lstStyle/>
          <a:p>
            <a:r>
              <a:rPr lang="ru-RU" sz="1600" dirty="0" smtClean="0"/>
              <a:t>Прежде всего, они уничтожают огромное количество мух - переносчиков болезнетворных микробов. </a:t>
            </a:r>
          </a:p>
          <a:p>
            <a:r>
              <a:rPr lang="ru-RU" sz="1600" dirty="0" smtClean="0"/>
              <a:t>I. Звенья в цепи питания</a:t>
            </a:r>
          </a:p>
          <a:p>
            <a:r>
              <a:rPr lang="ru-RU" sz="1600" dirty="0" smtClean="0"/>
              <a:t>II. Уничтожают вредителей сельского хозяйства (пауки).</a:t>
            </a:r>
          </a:p>
          <a:p>
            <a:r>
              <a:rPr lang="ru-RU" sz="1600" dirty="0" smtClean="0"/>
              <a:t>III. Улучшают структуру почвы (почвенные клещи).</a:t>
            </a:r>
          </a:p>
          <a:p>
            <a:r>
              <a:rPr lang="ru-RU" sz="1600" dirty="0" smtClean="0"/>
              <a:t>IV. Ядовитые животные, наносят вред здоровью человека (каракурт, скорпион)</a:t>
            </a:r>
          </a:p>
          <a:p>
            <a:r>
              <a:rPr lang="ru-RU" sz="1600" dirty="0" smtClean="0"/>
              <a:t>V. Снижают урожай сельскохозяйственных растений (паутинный клещи). Паутинные клещи повреждают различные культурные растения. </a:t>
            </a:r>
            <a:br>
              <a:rPr lang="ru-RU" sz="1600" dirty="0" smtClean="0"/>
            </a:br>
            <a:r>
              <a:rPr lang="ru-RU" sz="1600" dirty="0" smtClean="0"/>
              <a:t>VI. Уничтожают запасы продовольствия (амбарный клещ) Амбарные клещи портят хранящиеся в зернохранилищах зерна культурных злаков.</a:t>
            </a:r>
          </a:p>
          <a:p>
            <a:r>
              <a:rPr lang="ru-RU" sz="1600" dirty="0" smtClean="0"/>
              <a:t>VII. Вызывают заболевания человека (чесоточный клещ).</a:t>
            </a:r>
          </a:p>
          <a:p>
            <a:r>
              <a:rPr lang="ru-RU" sz="1600" dirty="0" smtClean="0"/>
              <a:t>VIII. Являются переносчиками возбудителей заболеваний человека (таёжный клещ).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C0099"/>
                </a:solidFill>
              </a:rPr>
              <a:t>Домашнее задание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4591056" cy="37242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b="1" dirty="0" smtClean="0"/>
              <a:t>Общая характеристика типа Членистоногие. Классы Ракообразные и</a:t>
            </a:r>
          </a:p>
          <a:p>
            <a:pPr marL="533400" indent="-533400" eaLnBrk="1" hangingPunct="1">
              <a:buNone/>
            </a:pPr>
            <a:r>
              <a:rPr lang="ru-RU" sz="2400" b="1" dirty="0" smtClean="0"/>
              <a:t>      Паукообразные.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400" b="1" dirty="0" smtClean="0"/>
              <a:t>2.	Подготовить сообщение </a:t>
            </a:r>
            <a:r>
              <a:rPr lang="ru-RU" sz="2400" dirty="0" smtClean="0"/>
              <a:t> </a:t>
            </a:r>
            <a:r>
              <a:rPr lang="ru-RU" sz="2400" b="1" dirty="0" smtClean="0"/>
              <a:t>об одном из отрядов классов Ракообразные и Паукообразные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sz="2400" b="1" dirty="0" smtClean="0"/>
          </a:p>
        </p:txBody>
      </p:sp>
      <p:pic>
        <p:nvPicPr>
          <p:cNvPr id="59396" name="Picture 4" descr="resCD29F602-0A01-022A-012F-8A844843215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35600" y="1000108"/>
            <a:ext cx="3708400" cy="2214578"/>
          </a:xfrm>
          <a:noFill/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088" y="3500438"/>
            <a:ext cx="3387754" cy="22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il_fi" descr="http://www.ebio.ru/images/05050301.gif"/>
          <p:cNvPicPr>
            <a:picLocks noChangeAspect="1" noChangeArrowheads="1"/>
          </p:cNvPicPr>
          <p:nvPr/>
        </p:nvPicPr>
        <p:blipFill>
          <a:blip r:embed="rId2" r:link="rId3" cstate="print"/>
          <a:srcRect l="10613" t="8642" r="11832" b="13580"/>
          <a:stretch>
            <a:fillRect/>
          </a:stretch>
        </p:blipFill>
        <p:spPr bwMode="auto">
          <a:xfrm>
            <a:off x="1043608" y="980728"/>
            <a:ext cx="738367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/>
              <a:t>Тест  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091386" cy="372427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1.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Лучевая симметрия впервые появляется у: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стеклянных губок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известковых губок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обыкновенных губок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  кишечнополостных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43635" y="4300538"/>
            <a:ext cx="2387589" cy="1785937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Picture 6" descr="C:\Users\liubasa@tts.lt\Desktop\zod1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549275"/>
            <a:ext cx="187166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5734064" cy="372427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2.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Впервые нервные клетки появляются у: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губок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простейших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кишечнополостных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червей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C:\Users\liubasa@tts.lt\Desktop\zod1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1871663" cy="115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805766" cy="372427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3.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Регенерация – это способность животного: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размножаться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восстанавливать поврежденные или утраченные части своего тела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воспроизводить себе подобного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к почкованию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C:\Users\liubasa@tts.lt\Desktop\zod1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1871663" cy="115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734328" cy="372427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4.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Отличительной особенностью кишечнополостных в сравнении с другими беспозвоночными является: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возникновение полового размножения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появление тканей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возникновение бесполого размножения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питание готовыми органическими веществами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6" descr="C:\Users\liubasa@tts.lt\Desktop\zod1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1871663" cy="115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877204" cy="372427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5.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Впервые пищеварительная система появляется у: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а) кишечнополостных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плоских червей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круглых червей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г) кольчатых червей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6" descr="C:\Users\liubasa@tts.lt\Desktop\zod13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1871663" cy="1150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421</TotalTime>
  <Words>1128</Words>
  <Application>Microsoft Office PowerPoint</Application>
  <PresentationFormat>Экран (4:3)</PresentationFormat>
  <Paragraphs>175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Капсулы</vt:lpstr>
      <vt:lpstr>Слайд 1</vt:lpstr>
      <vt:lpstr>Цель и задачи урока:</vt:lpstr>
      <vt:lpstr>Слайд 3</vt:lpstr>
      <vt:lpstr>Слайд 4</vt:lpstr>
      <vt:lpstr>Тест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Проблемные вопросы</vt:lpstr>
      <vt:lpstr>Общая характеристика Членистоногих Членистоногие (Arthropoda) – это крупнейший тип животных, объединяющий сегментированных высших беспозвоночных. </vt:lpstr>
      <vt:lpstr>Тип Членистоногие</vt:lpstr>
      <vt:lpstr>Класс Ракообразные Класс Паукообразные Класс Насекомые</vt:lpstr>
      <vt:lpstr>Общая характеристика </vt:lpstr>
      <vt:lpstr>Слайд 20</vt:lpstr>
      <vt:lpstr>Класс Ракообразные</vt:lpstr>
      <vt:lpstr>Класс Ракообразные</vt:lpstr>
      <vt:lpstr>Слайд 23</vt:lpstr>
      <vt:lpstr>Слайд 24</vt:lpstr>
      <vt:lpstr>Лабораторная работа</vt:lpstr>
      <vt:lpstr>Слайд 26</vt:lpstr>
      <vt:lpstr>Класс Паукообразные</vt:lpstr>
      <vt:lpstr>Внешнее строение паука </vt:lpstr>
      <vt:lpstr>сс скорпионов, сенокосцев </vt:lpstr>
      <vt:lpstr>Вероятно, самая интересная особенность пауков – строительство из паутины ловчих сетей. Формы их весьма разнообразны и часто очень красивы. Но многие пауки вообще не строят сетей и просто охотятся на добычу из засады. Это свойственно представителям таких семейств, как пауки-волки</vt:lpstr>
      <vt:lpstr>Сенокосцы – примитивные клещи</vt:lpstr>
      <vt:lpstr>Клещи – самостоятельный отряд класса паукообразные</vt:lpstr>
      <vt:lpstr>Иксодовый (таёжный) клещ – Ixodes persulcatus -  переносчик клещевого энцефалита.  </vt:lpstr>
      <vt:lpstr> </vt:lpstr>
      <vt:lpstr>Заполните таблицу. (Работа с учебником)</vt:lpstr>
      <vt:lpstr>Роль ракообразных  в природе и их практическое значение.</vt:lpstr>
      <vt:lpstr>Роль паукообразных  в природе и их практическое значение.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2010-01-25T12:54:10Z</dcterms:created>
  <dcterms:modified xsi:type="dcterms:W3CDTF">2016-04-06T10:36:59Z</dcterms:modified>
</cp:coreProperties>
</file>