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87" r:id="rId2"/>
    <p:sldId id="291" r:id="rId3"/>
    <p:sldId id="262" r:id="rId4"/>
    <p:sldId id="295" r:id="rId5"/>
    <p:sldId id="296" r:id="rId6"/>
    <p:sldId id="266" r:id="rId7"/>
    <p:sldId id="271" r:id="rId8"/>
    <p:sldId id="273" r:id="rId9"/>
    <p:sldId id="270" r:id="rId10"/>
    <p:sldId id="256" r:id="rId11"/>
    <p:sldId id="276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11527F-7C83-49C2-8487-84D05B7F7BD4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2A3969-36DA-4C7F-B9BF-79AAEF9F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B8F6-C276-4D30-B458-3F2C86D2E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2C88-5812-4621-BB60-A62350A8D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6A4A-768C-47E9-8A5E-A17B2D9AA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136A-845E-4B56-B997-407F6EA52B3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954F-C77F-4330-925C-8EC306067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AADA-B661-449A-9A98-1CEF7344A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8FC7-D0D1-481F-9E22-40E3A49EA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71D5-D04E-4C07-A9DB-E28C4CE02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8A66-A4A6-489E-8D91-94AB67CAC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F805-731D-47D0-8C59-C198C0E95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96DA-6150-454A-B81E-CAE57BA06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35F0-191A-485A-83A2-C399BEA91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D022D05-61F3-4F5F-8F09-DDB0CBD8A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700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01" r:id="rId9"/>
    <p:sldLayoutId id="2147483697" r:id="rId10"/>
    <p:sldLayoutId id="2147483698" r:id="rId11"/>
    <p:sldLayoutId id="2147483702" r:id="rId12"/>
  </p:sldLayoutIdLst>
  <p:transition>
    <p:cover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25717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Тема урока: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76600" y="549275"/>
            <a:ext cx="4059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Общая характеристика 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типа Моллюски</a:t>
            </a: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323850" y="1989138"/>
            <a:ext cx="2943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задачи урока: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86125" y="2000250"/>
            <a:ext cx="5572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669900"/>
                </a:solidFill>
              </a:rPr>
              <a:t>- </a:t>
            </a:r>
            <a:r>
              <a:rPr lang="ru-RU" sz="2000" b="1" i="1">
                <a:solidFill>
                  <a:srgbClr val="FF0000"/>
                </a:solidFill>
              </a:rPr>
              <a:t>Показать особенности строения и жизнедеятельности животных, относящихся к типу моллюски;</a:t>
            </a:r>
          </a:p>
          <a:p>
            <a:r>
              <a:rPr lang="ru-RU" sz="2000" b="1" i="1">
                <a:solidFill>
                  <a:srgbClr val="FF0000"/>
                </a:solidFill>
              </a:rPr>
              <a:t>- Рассмотреть их многообразие, изучить классификацию типа на примере конкретных представителей класса Брюхоногие, Двустворчатые, Головоногие.</a:t>
            </a:r>
          </a:p>
        </p:txBody>
      </p:sp>
      <p:sp>
        <p:nvSpPr>
          <p:cNvPr id="922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1E13-CAD2-4910-87A4-18FC535186F7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{AC9B98C9-827F-4E46-A0E9-E52E7551434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417671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{3983970C-1793-4EB4-A601-76BBC229E5E6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3375"/>
            <a:ext cx="4105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{893358E9-F56E-48D5-BFDE-41FBA421BAEF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860800"/>
            <a:ext cx="41767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221163"/>
            <a:ext cx="41052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8F996-9BA7-4DFD-B16B-87A7CFB8389F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9621D-8F34-4CEE-B53A-8D405ADDABD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638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66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60350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60350"/>
            <a:ext cx="2619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2420938"/>
            <a:ext cx="27368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420938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420938"/>
            <a:ext cx="28082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4724400"/>
            <a:ext cx="28082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4652963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652963"/>
            <a:ext cx="2808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-30163"/>
            <a:ext cx="771683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14313" y="1009650"/>
            <a:ext cx="651668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>
              <a:cs typeface="Times New Roman" pitchFamily="18" charset="0"/>
            </a:endParaRPr>
          </a:p>
          <a:p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1.Мантийная полость – это пространство: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а).в пищеварительном тракте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б).между раковиной и мантией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в).между мантией  и стенками тела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г).всей полости тела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2.Терка, или радула, у многих моллюсков находится в: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а).желудке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б).глотке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в).тонкой кишке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г).на поверхности раковины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3.Второе название типа Моллюски: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а).беспозвоночные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б).круглоротые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в).мягкотелые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г).брюхоногие.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4.Из головы, туловища и ноги тело состоит у: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а).прудовика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б).беззубки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в).устрицы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г).мидии.</a:t>
            </a:r>
            <a:endParaRPr lang="ru-RU" b="1">
              <a:solidFill>
                <a:srgbClr val="669900"/>
              </a:solidFill>
            </a:endParaRP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AC0C4-1F27-43D4-87D5-AC2D86C4230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7413" name="Рисунок 5" descr="I:\FILES\PFILES\MSOFFICE\MEDIA\CNTCD1\ClipArt3\j02376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820112">
            <a:off x="7072312" y="3286126"/>
            <a:ext cx="14573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6532563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>
              <a:cs typeface="Times New Roman" pitchFamily="18" charset="0"/>
            </a:endParaRPr>
          </a:p>
          <a:p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5.Легкими дышат: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а).перловицы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б).осьминоги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в).слизни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г).беззубки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6.Реактивный способ передвижения характерен для: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а).беззубки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б).мидии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в).кальмара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г).голого слизня.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7.Редукция (исчезновение) головы беззубки связана с: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а).отсутствием у всех моллюсков головного отдела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б).пассивностью питания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в).водной средой обитания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г).неподвижным образом жизни.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8.Наиболее развита нервная система у: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а).осьминога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б).устрицы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в).перловицы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b="1">
                <a:solidFill>
                  <a:srgbClr val="669900"/>
                </a:solidFill>
                <a:cs typeface="Times New Roman" pitchFamily="18" charset="0"/>
              </a:rPr>
              <a:t>г).слизня.</a:t>
            </a:r>
            <a:endParaRPr lang="ru-RU" b="1">
              <a:solidFill>
                <a:srgbClr val="669900"/>
              </a:solidFill>
            </a:endParaRPr>
          </a:p>
          <a:p>
            <a:pPr eaLnBrk="0" hangingPunct="0"/>
            <a:r>
              <a:rPr lang="ru-RU" sz="1400">
                <a:cs typeface="Times New Roman" pitchFamily="18" charset="0"/>
              </a:rPr>
              <a:t> </a:t>
            </a:r>
            <a:endParaRPr lang="ru-RU" sz="1000"/>
          </a:p>
          <a:p>
            <a:pPr eaLnBrk="0" hangingPunct="0"/>
            <a:endParaRPr lang="ru-RU"/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D2590-B1CE-4938-9F06-E2CC8DB9BC9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8436" name="Рисунок 3" descr="I:\FILES\PFILES\MSOFFICE\MEDIA\CNTCD1\ClipArt3\j023761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117133">
            <a:off x="7183437" y="3581401"/>
            <a:ext cx="14573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90808-6ED0-4B10-AEDC-7A7E2BEC0C7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19459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280988"/>
            <a:ext cx="5207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42938" y="1571625"/>
            <a:ext cx="6318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9900"/>
                </a:solidFill>
              </a:rPr>
              <a:t>1.в</a:t>
            </a:r>
          </a:p>
          <a:p>
            <a:r>
              <a:rPr lang="ru-RU" sz="2400" b="1">
                <a:solidFill>
                  <a:srgbClr val="669900"/>
                </a:solidFill>
              </a:rPr>
              <a:t>2.б</a:t>
            </a:r>
          </a:p>
          <a:p>
            <a:r>
              <a:rPr lang="ru-RU" sz="2400" b="1">
                <a:solidFill>
                  <a:srgbClr val="669900"/>
                </a:solidFill>
              </a:rPr>
              <a:t>3.в</a:t>
            </a:r>
          </a:p>
          <a:p>
            <a:r>
              <a:rPr lang="ru-RU" sz="2400" b="1">
                <a:solidFill>
                  <a:srgbClr val="669900"/>
                </a:solidFill>
              </a:rPr>
              <a:t>4.а</a:t>
            </a:r>
          </a:p>
          <a:p>
            <a:r>
              <a:rPr lang="ru-RU" sz="2400" b="1">
                <a:solidFill>
                  <a:srgbClr val="669900"/>
                </a:solidFill>
              </a:rPr>
              <a:t>5.в</a:t>
            </a:r>
          </a:p>
          <a:p>
            <a:r>
              <a:rPr lang="ru-RU" sz="2400" b="1">
                <a:solidFill>
                  <a:srgbClr val="669900"/>
                </a:solidFill>
              </a:rPr>
              <a:t>6.в</a:t>
            </a:r>
          </a:p>
          <a:p>
            <a:r>
              <a:rPr lang="ru-RU" sz="2400" b="1">
                <a:solidFill>
                  <a:srgbClr val="669900"/>
                </a:solidFill>
              </a:rPr>
              <a:t>7.б</a:t>
            </a:r>
          </a:p>
          <a:p>
            <a:r>
              <a:rPr lang="ru-RU" sz="2400" b="1">
                <a:solidFill>
                  <a:srgbClr val="669900"/>
                </a:solidFill>
              </a:rPr>
              <a:t>8.а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786063" y="5857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9462" name="Picture 9" descr="шшшшшш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508500"/>
            <a:ext cx="45370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1"/>
          <p:cNvSpPr>
            <a:spLocks noChangeArrowheads="1"/>
          </p:cNvSpPr>
          <p:nvPr/>
        </p:nvSpPr>
        <p:spPr bwMode="auto">
          <a:xfrm>
            <a:off x="3059113" y="2492375"/>
            <a:ext cx="3817937" cy="18002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3563938" y="2852738"/>
            <a:ext cx="2913062" cy="1003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34925">
                  <a:solidFill>
                    <a:srgbClr val="808000"/>
                  </a:solidFill>
                  <a:prstDash val="sysDot"/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МОЛЛЮСКИ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 rot="-2040681">
            <a:off x="755650" y="1125538"/>
            <a:ext cx="2619375" cy="4683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СИГМЕНТЫ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1547813" y="260350"/>
            <a:ext cx="936625" cy="18732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611188" y="1125538"/>
            <a:ext cx="2592387" cy="714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5580063" y="4797425"/>
            <a:ext cx="16557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В.ПОЛОСТЬ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3851275" y="765175"/>
            <a:ext cx="1514475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Impact"/>
              </a:rPr>
              <a:t>МАНТИЯ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435600" y="1196975"/>
            <a:ext cx="50482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6227763" y="908050"/>
            <a:ext cx="2109787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М.ПОЛОСТЬ</a:t>
            </a:r>
          </a:p>
        </p:txBody>
      </p:sp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914400" cy="6572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ТЕЛО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900113" y="2205038"/>
            <a:ext cx="0" cy="15113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908175" y="1628775"/>
            <a:ext cx="0" cy="8636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2627313" y="1341438"/>
            <a:ext cx="144462" cy="6477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395288" y="4221163"/>
            <a:ext cx="1296987" cy="504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ГОЛОВА</a:t>
            </a:r>
          </a:p>
        </p:txBody>
      </p: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>
            <a:off x="1116013" y="2924175"/>
            <a:ext cx="1655762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ТУЛОВИЩЕ</a:t>
            </a:r>
          </a:p>
        </p:txBody>
      </p:sp>
      <p:sp>
        <p:nvSpPr>
          <p:cNvPr id="37907" name="WordArt 19"/>
          <p:cNvSpPr>
            <a:spLocks noChangeArrowheads="1" noChangeShapeType="1" noTextEdit="1"/>
          </p:cNvSpPr>
          <p:nvPr/>
        </p:nvSpPr>
        <p:spPr bwMode="auto">
          <a:xfrm>
            <a:off x="2771775" y="2349500"/>
            <a:ext cx="1238250" cy="142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НОГА</a:t>
            </a:r>
          </a:p>
        </p:txBody>
      </p:sp>
      <p:sp>
        <p:nvSpPr>
          <p:cNvPr id="37908" name="WordArt 20"/>
          <p:cNvSpPr>
            <a:spLocks noChangeArrowheads="1" noChangeShapeType="1" noTextEdit="1"/>
          </p:cNvSpPr>
          <p:nvPr/>
        </p:nvSpPr>
        <p:spPr bwMode="auto">
          <a:xfrm>
            <a:off x="4211638" y="5805488"/>
            <a:ext cx="2468562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Impact"/>
              </a:rPr>
              <a:t>130 ТЫС.ВИДОВ</a:t>
            </a:r>
          </a:p>
        </p:txBody>
      </p:sp>
      <p:sp>
        <p:nvSpPr>
          <p:cNvPr id="37910" name="WordArt 22"/>
          <p:cNvSpPr>
            <a:spLocks noChangeArrowheads="1" noChangeShapeType="1" noTextEdit="1"/>
          </p:cNvSpPr>
          <p:nvPr/>
        </p:nvSpPr>
        <p:spPr bwMode="auto">
          <a:xfrm>
            <a:off x="323850" y="4797425"/>
            <a:ext cx="2016125" cy="739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СИММЕТРИЯ</a:t>
            </a:r>
          </a:p>
        </p:txBody>
      </p:sp>
      <p:sp>
        <p:nvSpPr>
          <p:cNvPr id="37911" name="WordArt 23"/>
          <p:cNvSpPr>
            <a:spLocks noChangeArrowheads="1" noChangeShapeType="1" noTextEdit="1"/>
          </p:cNvSpPr>
          <p:nvPr/>
        </p:nvSpPr>
        <p:spPr bwMode="auto">
          <a:xfrm>
            <a:off x="900113" y="5805488"/>
            <a:ext cx="2087562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АСИММЕТРИЯ</a:t>
            </a: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H="1">
            <a:off x="3132138" y="4221163"/>
            <a:ext cx="0" cy="1512887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AD6BB-024E-4DA9-92FC-FCC4C323185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191" name="Picture 26" descr="9abb4b733d243961c204ccd99dd672d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5013325"/>
            <a:ext cx="1152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852738"/>
            <a:ext cx="10080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581525"/>
            <a:ext cx="11588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896" grpId="0" animBg="1"/>
      <p:bldP spid="37897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 animBg="1"/>
      <p:bldP spid="37910" grpId="0" animBg="1"/>
      <p:bldP spid="37911" grpId="0" animBg="1"/>
      <p:bldP spid="379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F7402-00E3-497F-84EB-2FEFEAF68E31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569325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ыкновенный прудов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38600"/>
            <a:ext cx="3733800" cy="2109788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0099"/>
                </a:solidFill>
                <a:latin typeface="Times New Roman" pitchFamily="18" charset="0"/>
              </a:rPr>
              <a:t>Класс Брюхоногие моллюски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458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Брюхоногие - самый крупный по числу видов (около 90 тысяч) класс в типе моллюсков. По облику и образу жизни они очень разнообразны. Большинство обитает в морях, но многие  проникли в пресные воды и на сушу. Размеры брюхоногих - от 2 мм до 60 см. Основной признак - спирально закрученная раковина.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90800" y="3546475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99"/>
                </a:solidFill>
                <a:latin typeface="Times New Roman" pitchFamily="18" charset="0"/>
              </a:rPr>
              <a:t>Прудовик обыкновенный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388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вершина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458913" y="4076700"/>
            <a:ext cx="1600200" cy="838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" y="5257800"/>
            <a:ext cx="100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нога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rot="805745" flipV="1">
            <a:off x="1600200" y="5638800"/>
            <a:ext cx="1676400" cy="76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86600" y="3810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завиток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477000" y="4876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раковина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858000" y="57150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устье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4427538" y="4114800"/>
            <a:ext cx="2590800" cy="3810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4572000" y="4581525"/>
            <a:ext cx="1905000" cy="6096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5148263" y="4953000"/>
            <a:ext cx="1676400" cy="9906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  <p:bldP spid="5127" grpId="0" animBg="1"/>
      <p:bldP spid="5128" grpId="0" autoUpdateAnimBg="0"/>
      <p:bldP spid="5129" grpId="0" animBg="1"/>
      <p:bldP spid="5130" grpId="0" autoUpdateAnimBg="0"/>
      <p:bldP spid="5131" grpId="0" autoUpdateAnimBg="0"/>
      <p:bldP spid="5132" grpId="0" autoUpdateAnimBg="0"/>
      <p:bldP spid="5133" grpId="0" animBg="1"/>
      <p:bldP spid="5134" grpId="0" animBg="1"/>
      <p:bldP spid="5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троение двустворчатых моллюс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1730375"/>
            <a:ext cx="3792538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15000" y="10668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Вершина</a:t>
            </a:r>
            <a:r>
              <a:rPr lang="ru-RU" sz="1600">
                <a:latin typeface="Times New Roman" pitchFamily="18" charset="0"/>
              </a:rPr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5832475" y="1597025"/>
            <a:ext cx="585788" cy="47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372350" y="1774825"/>
            <a:ext cx="159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Задний конец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7880350" y="2305050"/>
            <a:ext cx="195263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76600" y="1657350"/>
            <a:ext cx="1871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Передний конец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370388" y="2305050"/>
            <a:ext cx="5842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45013" y="3898900"/>
            <a:ext cx="23129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Годичные приросты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5929313" y="2895600"/>
            <a:ext cx="976312" cy="11795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" y="609600"/>
            <a:ext cx="4056063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Двустворчатые моллюски – второй по численности видов класс в типе моллюсков. 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Тело одето двустворчатой раковиной, створки которой соединяются на спинной стороне эластичной связкой и замком.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Размеры их - от 5 мм до 1,5 м у тридактны. Двустворчатые моллюски - донные, малоподвижные или прикрепленные животные. </a:t>
            </a:r>
          </a:p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04800" y="4445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0099"/>
                </a:solidFill>
                <a:latin typeface="Times New Roman" pitchFamily="18" charset="0"/>
              </a:rPr>
              <a:t>Класс Двустворчатые моллюски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nimBg="1"/>
      <p:bldP spid="8197" grpId="0" autoUpdateAnimBg="0"/>
      <p:bldP spid="8198" grpId="0" animBg="1"/>
      <p:bldP spid="8199" grpId="0" autoUpdateAnimBg="0"/>
      <p:bldP spid="8200" grpId="0" animBg="1"/>
      <p:bldP spid="8201" grpId="0" autoUpdateAnimBg="0"/>
      <p:bldP spid="8202" grpId="0" animBg="1"/>
      <p:bldP spid="8203" grpId="0" build="p" autoUpdateAnimBg="0"/>
      <p:bldP spid="82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63EAA-A999-4D38-ACE4-2B27D35F8DD6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BBC03-886A-40C7-AF19-1991981C8FB4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4EB11-5E56-4156-93A1-3AAC9EA0D194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2428875"/>
            <a:ext cx="53562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C011E-09D3-4F78-A1EB-B48E004480DD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4340" name="Picture 3" descr="C:\Documents and Settings\Учительский\Рабочий стол\картинки\Анимации1\Предметы\7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5072063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5473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205038"/>
            <a:ext cx="30241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188913"/>
            <a:ext cx="29527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386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Admin</cp:lastModifiedBy>
  <cp:revision>29</cp:revision>
  <dcterms:created xsi:type="dcterms:W3CDTF">2007-10-29T17:33:40Z</dcterms:created>
  <dcterms:modified xsi:type="dcterms:W3CDTF">2016-04-06T10:24:27Z</dcterms:modified>
</cp:coreProperties>
</file>