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64" r:id="rId4"/>
    <p:sldId id="259" r:id="rId5"/>
    <p:sldId id="263" r:id="rId6"/>
    <p:sldId id="261" r:id="rId7"/>
    <p:sldId id="260" r:id="rId8"/>
    <p:sldId id="265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0412248-4C15-440E-B077-10085EE243E8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94659EC-1622-4FB9-9AF5-BB951A66EB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412248-4C15-440E-B077-10085EE243E8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4659EC-1622-4FB9-9AF5-BB951A66EB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412248-4C15-440E-B077-10085EE243E8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4659EC-1622-4FB9-9AF5-BB951A66EB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412248-4C15-440E-B077-10085EE243E8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4659EC-1622-4FB9-9AF5-BB951A66EB8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412248-4C15-440E-B077-10085EE243E8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4659EC-1622-4FB9-9AF5-BB951A66EB8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412248-4C15-440E-B077-10085EE243E8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4659EC-1622-4FB9-9AF5-BB951A66EB8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412248-4C15-440E-B077-10085EE243E8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4659EC-1622-4FB9-9AF5-BB951A66EB8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412248-4C15-440E-B077-10085EE243E8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4659EC-1622-4FB9-9AF5-BB951A66EB81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412248-4C15-440E-B077-10085EE243E8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4659EC-1622-4FB9-9AF5-BB951A66EB8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0412248-4C15-440E-B077-10085EE243E8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4659EC-1622-4FB9-9AF5-BB951A66EB8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0412248-4C15-440E-B077-10085EE243E8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94659EC-1622-4FB9-9AF5-BB951A66EB8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0412248-4C15-440E-B077-10085EE243E8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94659EC-1622-4FB9-9AF5-BB951A66EB8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5852" y="1214422"/>
            <a:ext cx="649568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/>
              <a:t>Значение и строение</a:t>
            </a:r>
          </a:p>
          <a:p>
            <a:r>
              <a:rPr lang="ru-RU" sz="5400" b="1" dirty="0" smtClean="0"/>
              <a:t> нервной системы</a:t>
            </a:r>
            <a:endParaRPr lang="ru-R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71480"/>
            <a:ext cx="803354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Нервная система</a:t>
            </a:r>
          </a:p>
          <a:p>
            <a:pPr>
              <a:buFont typeface="Wingdings" pitchFamily="2" charset="2"/>
              <a:buChar char="Ø"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Обеспечивает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согласованную работу органов и их систем;</a:t>
            </a:r>
          </a:p>
          <a:p>
            <a:pPr>
              <a:buFont typeface="Wingdings" pitchFamily="2" charset="2"/>
              <a:buChar char="Ø"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Поддерживает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относительное постоянство внутренней среды;</a:t>
            </a:r>
          </a:p>
          <a:p>
            <a:pPr>
              <a:buFont typeface="Wingdings" pitchFamily="2" charset="2"/>
              <a:buChar char="Ø"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Ориентирует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организм в среде;</a:t>
            </a:r>
          </a:p>
          <a:p>
            <a:pPr>
              <a:buFont typeface="Wingdings" pitchFamily="2" charset="2"/>
              <a:buChar char="Ø"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Основа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психической деятельности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47864" y="311487"/>
            <a:ext cx="247342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нейроны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2963606" y="1293137"/>
            <a:ext cx="362821" cy="7677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821288" y="1293137"/>
            <a:ext cx="793812" cy="7677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931278" y="2207537"/>
            <a:ext cx="206465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тело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580112" y="2207537"/>
            <a:ext cx="206997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отростки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>
            <a:stCxn id="8" idx="2"/>
          </p:cNvCxnSpPr>
          <p:nvPr/>
        </p:nvCxnSpPr>
        <p:spPr>
          <a:xfrm flipH="1">
            <a:off x="2963606" y="3121937"/>
            <a:ext cx="1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5910630" y="3209729"/>
            <a:ext cx="190872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7282083" y="3209729"/>
            <a:ext cx="368005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55576" y="3697868"/>
            <a:ext cx="30491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ctr"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Серое вещество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584576" y="3721029"/>
            <a:ext cx="203052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аксон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876256" y="3697868"/>
            <a:ext cx="194421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дендриты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95935" y="4953045"/>
            <a:ext cx="30239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Белое вещество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23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357166"/>
            <a:ext cx="7643866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Нервная система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>
            <a:off x="2178827" y="1607331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6500826" y="1571612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642910" y="2000240"/>
            <a:ext cx="32861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центральная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357818" y="2000240"/>
            <a:ext cx="32861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периферическая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 rot="5400000">
            <a:off x="1000100" y="3143248"/>
            <a:ext cx="28575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6200000" flipH="1">
            <a:off x="2714612" y="3143248"/>
            <a:ext cx="357190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>
            <a:off x="5929322" y="3143248"/>
            <a:ext cx="357190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16200000" flipH="1">
            <a:off x="7572396" y="3071810"/>
            <a:ext cx="500066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Скругленный прямоугольник 27"/>
          <p:cNvSpPr/>
          <p:nvPr/>
        </p:nvSpPr>
        <p:spPr>
          <a:xfrm>
            <a:off x="214282" y="3643314"/>
            <a:ext cx="192882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Головной мозг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2285984" y="3643314"/>
            <a:ext cx="171451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Спинной мозг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286248" y="3643314"/>
            <a:ext cx="235745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Соматический отдел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858016" y="3714752"/>
            <a:ext cx="2143140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Вегетативный отдел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7744" y="548680"/>
            <a:ext cx="482453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периферическая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2123728" y="1772816"/>
            <a:ext cx="288032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499992" y="1772816"/>
            <a:ext cx="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6516216" y="1772816"/>
            <a:ext cx="45720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827584" y="2827784"/>
            <a:ext cx="144016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нервы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635896" y="3121643"/>
            <a:ext cx="17281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Нервные узлы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228184" y="2827784"/>
            <a:ext cx="201622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Нервные окончания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333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357166"/>
            <a:ext cx="828680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Нервы</a:t>
            </a:r>
            <a:r>
              <a:rPr lang="ru-RU" dirty="0" smtClean="0"/>
              <a:t> –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покрытые соединительно-тканными оболочками, длинные отростки тел нейронов, выходящие за пределы ЦНС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4607" y="2564904"/>
            <a:ext cx="83582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Нервные узлы </a:t>
            </a:r>
            <a:r>
              <a:rPr lang="ru-RU" dirty="0" smtClean="0"/>
              <a:t>–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скопление тел нервных клеток за пределами ЦНС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7157" y="4427820"/>
            <a:ext cx="8607331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Рецептор</a:t>
            </a:r>
            <a:r>
              <a:rPr lang="ru-RU" dirty="0" smtClean="0"/>
              <a:t>- </a:t>
            </a: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окончание отростков нейронов</a:t>
            </a:r>
            <a:endParaRPr lang="ru-RU" sz="4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428604"/>
            <a:ext cx="8358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Рефлекс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ответная реакция на раздражение при участии ЦНС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844" y="2071678"/>
            <a:ext cx="878687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Рефлекторная дуга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 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путь, по которому проходят нервные импульсы от рецептора к исполнительному органу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620688"/>
            <a:ext cx="460851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рефлексы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1296" y="3356992"/>
            <a:ext cx="285861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безусловные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4048" y="3356992"/>
            <a:ext cx="309634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условные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292896" y="2060848"/>
            <a:ext cx="4572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956029" y="2060848"/>
            <a:ext cx="704203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86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71480"/>
            <a:ext cx="81439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Автономный отдел  нервной системы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>
            <a:off x="6537339" y="2107397"/>
            <a:ext cx="499272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5400000">
            <a:off x="1679555" y="210660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428596" y="2500306"/>
            <a:ext cx="321471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Симпатический подотдел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143504" y="2500306"/>
            <a:ext cx="32861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Парасимпатический подотдел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596" y="3714752"/>
            <a:ext cx="32147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Центр – серое вещество спинного мозга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43504" y="3714752"/>
            <a:ext cx="32861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Центр – головной мозг и крестцовые сегменты спинного мозга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71868" y="5500702"/>
            <a:ext cx="18060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активизация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 стрелкой 16"/>
          <p:cNvCxnSpPr>
            <a:stCxn id="15" idx="3"/>
            <a:endCxn id="23" idx="1"/>
          </p:cNvCxnSpPr>
          <p:nvPr/>
        </p:nvCxnSpPr>
        <p:spPr>
          <a:xfrm>
            <a:off x="5377940" y="5731535"/>
            <a:ext cx="622820" cy="25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5" idx="1"/>
            <a:endCxn id="22" idx="3"/>
          </p:cNvCxnSpPr>
          <p:nvPr/>
        </p:nvCxnSpPr>
        <p:spPr>
          <a:xfrm rot="10800000">
            <a:off x="3071802" y="5701887"/>
            <a:ext cx="500066" cy="29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0" y="5286388"/>
            <a:ext cx="30718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Перед напряжённой работой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00760" y="5572140"/>
            <a:ext cx="27860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 время перехода к отдыху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/>
      <p:bldP spid="14" grpId="0"/>
      <p:bldP spid="15" grpId="0"/>
      <p:bldP spid="22" grpId="0"/>
      <p:bldP spid="2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144</TotalTime>
  <Words>151</Words>
  <Application>Microsoft Office PowerPoint</Application>
  <PresentationFormat>Экран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12</cp:revision>
  <dcterms:created xsi:type="dcterms:W3CDTF">2012-03-13T17:58:52Z</dcterms:created>
  <dcterms:modified xsi:type="dcterms:W3CDTF">2012-03-13T23:59:30Z</dcterms:modified>
</cp:coreProperties>
</file>