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62" r:id="rId4"/>
    <p:sldId id="263" r:id="rId5"/>
    <p:sldId id="259" r:id="rId6"/>
    <p:sldId id="264" r:id="rId7"/>
    <p:sldId id="265" r:id="rId8"/>
    <p:sldId id="267" r:id="rId9"/>
    <p:sldId id="268" r:id="rId10"/>
    <p:sldId id="269" r:id="rId11"/>
    <p:sldId id="270" r:id="rId12"/>
    <p:sldId id="271" r:id="rId13"/>
    <p:sldId id="266" r:id="rId14"/>
    <p:sldId id="272" r:id="rId15"/>
    <p:sldId id="273" r:id="rId16"/>
    <p:sldId id="257" r:id="rId17"/>
    <p:sldId id="275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4F3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8CC324-78FF-43AC-A7F9-D9C62B1A5866}" type="datetimeFigureOut">
              <a:rPr lang="ru-RU" smtClean="0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46184E-BF7A-4ACB-BC3C-7828EAECAB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9DE222-6C9A-46FE-BF8D-C315E09B70D2}" type="datetimeFigureOut">
              <a:rPr lang="ru-RU" smtClean="0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1212C9-AEC7-4CC2-8E68-A73AF1AE04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F2CC9A-96C6-47FC-846E-5D3A80D5C458}" type="datetimeFigureOut">
              <a:rPr lang="ru-RU" smtClean="0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26734-110B-4300-87C4-36C4393C3C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810206-EBD5-4709-8B0D-1DDFB78BC62F}" type="datetimeFigureOut">
              <a:rPr lang="ru-RU" smtClean="0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4E7170-1C5E-4462-B66F-F62FA25C31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211F86-EDAE-4032-82D1-7FAEABDFBD41}" type="datetimeFigureOut">
              <a:rPr lang="ru-RU" smtClean="0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B59BAFFE-8CF5-47F6-BF0E-CCF53FCC84F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23DB81-424A-41DA-9783-4845BDD955BE}" type="datetimeFigureOut">
              <a:rPr lang="ru-RU" smtClean="0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1897FC-D0E9-4441-AB67-8A10E696D77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5C6148-C1F6-47A7-A7AD-39851D8253FD}" type="datetimeFigureOut">
              <a:rPr lang="ru-RU" smtClean="0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C1BCB1-7DC3-4D06-8752-0344B2A98B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21BF7D-2A46-4351-8F9E-9366EAB41C9B}" type="datetimeFigureOut">
              <a:rPr lang="ru-RU" smtClean="0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F7AE47-2810-42BA-8D80-761457AF361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CE9599-0900-4E5A-BB03-B001C1040342}" type="datetimeFigureOut">
              <a:rPr lang="ru-RU" smtClean="0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E5D531-0A41-4A95-9B8A-53F96BEAAD5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757960-BE78-4434-BBDE-5163F5ED5B78}" type="datetimeFigureOut">
              <a:rPr lang="ru-RU" smtClean="0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03778-0480-42D6-8097-B986F5F1982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7AAAB7-2E23-4A11-AA4C-6646ED6E6D69}" type="datetimeFigureOut">
              <a:rPr lang="ru-RU" smtClean="0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E7E06C-015D-4E16-9DAD-6A2C2F88606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9255A69C-EC9E-4020-BAA3-D109E73F20D7}" type="datetimeFigureOut">
              <a:rPr lang="ru-RU" smtClean="0"/>
              <a:pPr>
                <a:defRPr/>
              </a:pPr>
              <a:t>06.04.2016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20694D34-A04F-4AAE-AB4E-DB2605A5A5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4143372" y="642918"/>
            <a:ext cx="39258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 i="1" dirty="0">
                <a:solidFill>
                  <a:srgbClr val="FF0000"/>
                </a:solidFill>
                <a:latin typeface="Century Schoolbook" pitchFamily="18" charset="0"/>
              </a:rPr>
              <a:t>Органы </a:t>
            </a:r>
          </a:p>
          <a:p>
            <a:pPr algn="ctr"/>
            <a:r>
              <a:rPr lang="ru-RU" sz="4800" b="1" i="1" dirty="0">
                <a:solidFill>
                  <a:srgbClr val="FF0000"/>
                </a:solidFill>
                <a:latin typeface="Century Schoolbook" pitchFamily="18" charset="0"/>
              </a:rPr>
              <a:t>выделения.</a:t>
            </a:r>
            <a:endParaRPr lang="ru-RU" sz="48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6" name="Picture 23" descr="Scan014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66"/>
            <a:ext cx="343535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Прямоугольник 8"/>
          <p:cNvSpPr>
            <a:spLocks noChangeArrowheads="1"/>
          </p:cNvSpPr>
          <p:nvPr/>
        </p:nvSpPr>
        <p:spPr bwMode="auto">
          <a:xfrm>
            <a:off x="3500438" y="3000375"/>
            <a:ext cx="5286375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dirty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ru-RU" sz="4400" dirty="0">
                <a:solidFill>
                  <a:srgbClr val="FF0000"/>
                </a:solidFill>
                <a:latin typeface="Calibri" pitchFamily="34" charset="0"/>
              </a:rPr>
            </a:br>
            <a:r>
              <a:rPr lang="ru-RU" sz="4400" dirty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ru-RU" sz="4400" dirty="0">
                <a:solidFill>
                  <a:srgbClr val="FF0000"/>
                </a:solidFill>
                <a:latin typeface="Calibri" pitchFamily="34" charset="0"/>
              </a:rPr>
            </a:b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2" descr="C:\Documents and Settings\Admin\Рабочий стол\выделение\Схема_процесса_мочеобразования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12775" y="357188"/>
            <a:ext cx="8531225" cy="6215062"/>
          </a:xfrm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Заголовок 2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Основной функцией нефрона является мочеобразование, которое осуществляется за счёт трёх последовательных процессов:</a:t>
            </a:r>
            <a:endParaRPr lang="ru-RU" sz="3200" dirty="0" smtClean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857375"/>
            <a:ext cx="8229600" cy="45720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i="1" dirty="0" smtClean="0">
                <a:latin typeface="Century Schoolbook" pitchFamily="18" charset="0"/>
              </a:rPr>
              <a:t>1) ультрафильтрация (клубочковая фильтрация) – процесс пассивный и неизбирательный, т. к. вместе с отходами из крови удаляются и вещества, необходимые для жизнедеятельности;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i="1" dirty="0" smtClean="0">
                <a:latin typeface="Century Schoolbook" pitchFamily="18" charset="0"/>
              </a:rPr>
              <a:t>2) </a:t>
            </a:r>
            <a:r>
              <a:rPr lang="ru-RU" i="1" dirty="0" err="1" smtClean="0">
                <a:latin typeface="Century Schoolbook" pitchFamily="18" charset="0"/>
              </a:rPr>
              <a:t>канальцевая</a:t>
            </a:r>
            <a:r>
              <a:rPr lang="ru-RU" i="1" dirty="0" smtClean="0">
                <a:latin typeface="Century Schoolbook" pitchFamily="18" charset="0"/>
              </a:rPr>
              <a:t> </a:t>
            </a:r>
            <a:r>
              <a:rPr lang="ru-RU" i="1" dirty="0" err="1" smtClean="0">
                <a:latin typeface="Century Schoolbook" pitchFamily="18" charset="0"/>
              </a:rPr>
              <a:t>реабсорбция</a:t>
            </a:r>
            <a:r>
              <a:rPr lang="ru-RU" i="1" dirty="0" smtClean="0">
                <a:latin typeface="Century Schoolbook" pitchFamily="18" charset="0"/>
              </a:rPr>
              <a:t> (обратное всасывание) – механизм обратного всасывания воды тесно связан с активным транспортом катионов через плазматические мембраны клеток;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i="1" dirty="0" smtClean="0">
                <a:latin typeface="Century Schoolbook" pitchFamily="18" charset="0"/>
              </a:rPr>
              <a:t>3) секреция (завершающий процесс) – это транспорт веществ из крови в просвет канальцев (мочу).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066800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  <a:latin typeface="Century Schoolbook" pitchFamily="18" charset="0"/>
              </a:rPr>
              <a:t>Образование мочи</a:t>
            </a:r>
            <a:r>
              <a:rPr lang="ru-RU" sz="4000" b="1" i="1" dirty="0" smtClean="0">
                <a:solidFill>
                  <a:srgbClr val="FF0000"/>
                </a:solidFill>
                <a:latin typeface="Century Schoolbook" pitchFamily="18" charset="0"/>
              </a:rPr>
              <a:t>.</a:t>
            </a:r>
            <a:endParaRPr lang="ru-RU" dirty="0" smtClean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71440" y="1500174"/>
          <a:ext cx="8572560" cy="4755484"/>
        </p:xfrm>
        <a:graphic>
          <a:graphicData uri="http://schemas.openxmlformats.org/drawingml/2006/table">
            <a:tbl>
              <a:tblPr/>
              <a:tblGrid>
                <a:gridCol w="2290943"/>
                <a:gridCol w="2438746"/>
                <a:gridCol w="1847534"/>
                <a:gridCol w="1995337"/>
              </a:tblGrid>
              <a:tr h="11478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 Schoolbook" pitchFamily="18" charset="0"/>
                        </a:rPr>
                        <a:t>Этапы мочеобразования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 Schoolbook" pitchFamily="18" charset="0"/>
                        </a:rPr>
                        <a:t>Процессы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 Schoolbook" pitchFamily="18" charset="0"/>
                        </a:rPr>
                        <a:t>Где образуется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 Schoolbook" pitchFamily="18" charset="0"/>
                        </a:rPr>
                        <a:t>Состав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83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I.</a:t>
                      </a: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 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Образование первичной мочи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ультрафильтрация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в почечной капсуле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плазма без белка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83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II.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Образование вторичной мочи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обратное всасывание (</a:t>
                      </a:r>
                      <a:r>
                        <a:rPr kumimoji="0" lang="ru-RU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реабсорбция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), секреция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в канальцах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мочевина, мочевая кислота, </a:t>
                      </a:r>
                      <a:r>
                        <a:rPr kumimoji="0" lang="ru-RU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креатинин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, креатин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r>
              <a:rPr lang="ru-RU" b="1" i="1" dirty="0" smtClean="0">
                <a:solidFill>
                  <a:schemeClr val="bg1"/>
                </a:solidFill>
              </a:rPr>
              <a:t>Составьте рассказ по схеме.</a:t>
            </a:r>
          </a:p>
        </p:txBody>
      </p:sp>
      <p:grpSp>
        <p:nvGrpSpPr>
          <p:cNvPr id="15364" name="Group 20"/>
          <p:cNvGrpSpPr>
            <a:grpSpLocks noGrp="1"/>
          </p:cNvGrpSpPr>
          <p:nvPr>
            <p:ph idx="1"/>
          </p:nvPr>
        </p:nvGrpSpPr>
        <p:grpSpPr bwMode="auto">
          <a:xfrm>
            <a:off x="428625" y="1214438"/>
            <a:ext cx="8245107" cy="4972050"/>
            <a:chOff x="295" y="482"/>
            <a:chExt cx="5317" cy="3974"/>
          </a:xfrm>
        </p:grpSpPr>
        <p:sp>
          <p:nvSpPr>
            <p:cNvPr id="15365" name="Rectangle 17"/>
            <p:cNvSpPr>
              <a:spLocks noChangeArrowheads="1"/>
            </p:cNvSpPr>
            <p:nvPr/>
          </p:nvSpPr>
          <p:spPr bwMode="auto">
            <a:xfrm>
              <a:off x="567" y="3521"/>
              <a:ext cx="2177" cy="93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dirty="0">
                  <a:solidFill>
                    <a:schemeClr val="bg1"/>
                  </a:solidFill>
                  <a:latin typeface="Calibri" pitchFamily="34" charset="0"/>
                </a:rPr>
                <a:t>Кора головного мозга – контроль мочеиспускания</a:t>
              </a:r>
            </a:p>
          </p:txBody>
        </p:sp>
        <p:grpSp>
          <p:nvGrpSpPr>
            <p:cNvPr id="15366" name="Group 19"/>
            <p:cNvGrpSpPr>
              <a:grpSpLocks/>
            </p:cNvGrpSpPr>
            <p:nvPr/>
          </p:nvGrpSpPr>
          <p:grpSpPr bwMode="auto">
            <a:xfrm>
              <a:off x="295" y="482"/>
              <a:ext cx="5317" cy="3506"/>
              <a:chOff x="295" y="482"/>
              <a:chExt cx="5317" cy="3972"/>
            </a:xfrm>
          </p:grpSpPr>
          <p:grpSp>
            <p:nvGrpSpPr>
              <p:cNvPr id="15367" name="Group 4"/>
              <p:cNvGrpSpPr>
                <a:grpSpLocks noChangeAspect="1"/>
              </p:cNvGrpSpPr>
              <p:nvPr/>
            </p:nvGrpSpPr>
            <p:grpSpPr bwMode="auto">
              <a:xfrm>
                <a:off x="295" y="482"/>
                <a:ext cx="5317" cy="3914"/>
                <a:chOff x="2063" y="423"/>
                <a:chExt cx="7215" cy="4211"/>
              </a:xfrm>
            </p:grpSpPr>
            <p:sp>
              <p:nvSpPr>
                <p:cNvPr id="15369" name="AutoShape 5"/>
                <p:cNvSpPr>
                  <a:spLocks noChangeAspect="1" noChangeArrowheads="1"/>
                </p:cNvSpPr>
                <p:nvPr/>
              </p:nvSpPr>
              <p:spPr bwMode="auto">
                <a:xfrm>
                  <a:off x="2063" y="423"/>
                  <a:ext cx="7201" cy="375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>
                    <a:latin typeface="Calibri" pitchFamily="34" charset="0"/>
                  </a:endParaRPr>
                </a:p>
              </p:txBody>
            </p:sp>
            <p:sp>
              <p:nvSpPr>
                <p:cNvPr id="15370" name="Rectangle 6"/>
                <p:cNvSpPr>
                  <a:spLocks noChangeArrowheads="1"/>
                </p:cNvSpPr>
                <p:nvPr/>
              </p:nvSpPr>
              <p:spPr bwMode="auto">
                <a:xfrm>
                  <a:off x="3409" y="606"/>
                  <a:ext cx="4575" cy="550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sz="2600" b="1" dirty="0">
                      <a:latin typeface="Calibri" pitchFamily="34" charset="0"/>
                    </a:rPr>
                    <a:t>Регуляция работы почек</a:t>
                  </a:r>
                  <a:endParaRPr lang="ru-RU" dirty="0">
                    <a:latin typeface="Calibri" pitchFamily="34" charset="0"/>
                  </a:endParaRPr>
                </a:p>
              </p:txBody>
            </p:sp>
            <p:sp>
              <p:nvSpPr>
                <p:cNvPr id="15371" name="Rectangle 7"/>
                <p:cNvSpPr>
                  <a:spLocks noChangeArrowheads="1"/>
                </p:cNvSpPr>
                <p:nvPr/>
              </p:nvSpPr>
              <p:spPr bwMode="auto">
                <a:xfrm>
                  <a:off x="2376" y="1430"/>
                  <a:ext cx="2984" cy="825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sz="2800" dirty="0">
                      <a:solidFill>
                        <a:schemeClr val="bg1"/>
                      </a:solidFill>
                      <a:latin typeface="Calibri" pitchFamily="34" charset="0"/>
                    </a:rPr>
                    <a:t>Нервная</a:t>
                  </a:r>
                </a:p>
                <a:p>
                  <a:pPr algn="ctr"/>
                  <a:r>
                    <a:rPr lang="ru-RU" sz="2000" dirty="0">
                      <a:solidFill>
                        <a:schemeClr val="bg1"/>
                      </a:solidFill>
                      <a:latin typeface="Calibri" pitchFamily="34" charset="0"/>
                    </a:rPr>
                    <a:t>(нервными импульсами)</a:t>
                  </a:r>
                </a:p>
              </p:txBody>
            </p:sp>
            <p:sp>
              <p:nvSpPr>
                <p:cNvPr id="15372" name="Rectangle 8"/>
                <p:cNvSpPr>
                  <a:spLocks noChangeArrowheads="1"/>
                </p:cNvSpPr>
                <p:nvPr/>
              </p:nvSpPr>
              <p:spPr bwMode="auto">
                <a:xfrm>
                  <a:off x="6251" y="1467"/>
                  <a:ext cx="3027" cy="825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sz="2800" dirty="0">
                      <a:solidFill>
                        <a:schemeClr val="bg1"/>
                      </a:solidFill>
                      <a:latin typeface="Calibri" pitchFamily="34" charset="0"/>
                    </a:rPr>
                    <a:t>Гуморальная</a:t>
                  </a:r>
                </a:p>
                <a:p>
                  <a:pPr algn="ctr"/>
                  <a:r>
                    <a:rPr lang="ru-RU" sz="2000" dirty="0">
                      <a:solidFill>
                        <a:schemeClr val="bg1"/>
                      </a:solidFill>
                      <a:latin typeface="Calibri" pitchFamily="34" charset="0"/>
                    </a:rPr>
                    <a:t>(гормонами)</a:t>
                  </a:r>
                  <a:endParaRPr lang="ru-RU" sz="2400" dirty="0">
                    <a:solidFill>
                      <a:schemeClr val="bg1"/>
                    </a:solidFill>
                    <a:latin typeface="Calibri" pitchFamily="34" charset="0"/>
                  </a:endParaRPr>
                </a:p>
              </p:txBody>
            </p:sp>
            <p:cxnSp>
              <p:nvCxnSpPr>
                <p:cNvPr id="15373" name="AutoShape 9"/>
                <p:cNvCxnSpPr>
                  <a:cxnSpLocks noChangeShapeType="1"/>
                  <a:stCxn id="15370" idx="2"/>
                  <a:endCxn id="15371" idx="0"/>
                </p:cNvCxnSpPr>
                <p:nvPr/>
              </p:nvCxnSpPr>
              <p:spPr bwMode="auto">
                <a:xfrm rot="5400000">
                  <a:off x="4645" y="379"/>
                  <a:ext cx="274" cy="1829"/>
                </a:xfrm>
                <a:prstGeom prst="bentConnector3">
                  <a:avLst>
                    <a:gd name="adj1" fmla="val 50000"/>
                  </a:avLst>
                </a:prstGeom>
                <a:noFill/>
                <a:ln w="57150">
                  <a:solidFill>
                    <a:srgbClr val="EB2143"/>
                  </a:solidFill>
                  <a:miter lim="800000"/>
                  <a:headEnd/>
                  <a:tailEnd type="triangle" w="med" len="med"/>
                </a:ln>
              </p:spPr>
            </p:cxnSp>
            <p:cxnSp>
              <p:nvCxnSpPr>
                <p:cNvPr id="15374" name="AutoShape 10"/>
                <p:cNvCxnSpPr>
                  <a:cxnSpLocks noChangeShapeType="1"/>
                  <a:stCxn id="15370" idx="2"/>
                  <a:endCxn id="15372" idx="0"/>
                </p:cNvCxnSpPr>
                <p:nvPr/>
              </p:nvCxnSpPr>
              <p:spPr bwMode="auto">
                <a:xfrm rot="16200000" flipH="1">
                  <a:off x="6575" y="277"/>
                  <a:ext cx="311" cy="2068"/>
                </a:xfrm>
                <a:prstGeom prst="bentConnector3">
                  <a:avLst>
                    <a:gd name="adj1" fmla="val 50000"/>
                  </a:avLst>
                </a:prstGeom>
                <a:noFill/>
                <a:ln w="57150">
                  <a:solidFill>
                    <a:srgbClr val="EB2143"/>
                  </a:solidFill>
                  <a:miter lim="800000"/>
                  <a:headEnd/>
                  <a:tailEnd type="triangle" w="med" len="med"/>
                </a:ln>
              </p:spPr>
            </p:cxnSp>
            <p:sp>
              <p:nvSpPr>
                <p:cNvPr id="15375" name="Rectangle 11"/>
                <p:cNvSpPr>
                  <a:spLocks noChangeArrowheads="1"/>
                </p:cNvSpPr>
                <p:nvPr/>
              </p:nvSpPr>
              <p:spPr bwMode="auto">
                <a:xfrm>
                  <a:off x="2376" y="2372"/>
                  <a:ext cx="2961" cy="785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 sz="2400" dirty="0">
                      <a:solidFill>
                        <a:schemeClr val="bg1"/>
                      </a:solidFill>
                      <a:latin typeface="Calibri" pitchFamily="34" charset="0"/>
                    </a:rPr>
                    <a:t>Симпатическая н.с. уменьшает </a:t>
                  </a:r>
                  <a:r>
                    <a:rPr lang="en-US" sz="2400" b="1" dirty="0">
                      <a:solidFill>
                        <a:schemeClr val="bg1"/>
                      </a:solidFill>
                      <a:latin typeface="Calibri" pitchFamily="34" charset="0"/>
                    </a:rPr>
                    <a:t>V</a:t>
                  </a:r>
                  <a:r>
                    <a:rPr lang="ru-RU" sz="2400" dirty="0">
                      <a:solidFill>
                        <a:schemeClr val="bg1"/>
                      </a:solidFill>
                      <a:latin typeface="Calibri" pitchFamily="34" charset="0"/>
                    </a:rPr>
                    <a:t> мочи</a:t>
                  </a:r>
                </a:p>
              </p:txBody>
            </p:sp>
            <p:sp>
              <p:nvSpPr>
                <p:cNvPr id="15376" name="Rectangle 12"/>
                <p:cNvSpPr>
                  <a:spLocks noChangeArrowheads="1"/>
                </p:cNvSpPr>
                <p:nvPr/>
              </p:nvSpPr>
              <p:spPr bwMode="auto">
                <a:xfrm>
                  <a:off x="2399" y="3273"/>
                  <a:ext cx="2961" cy="738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 sz="2300" dirty="0">
                      <a:solidFill>
                        <a:schemeClr val="bg1"/>
                      </a:solidFill>
                      <a:latin typeface="Calibri" pitchFamily="34" charset="0"/>
                    </a:rPr>
                    <a:t>Парасимпатическая н.с. увеличивает </a:t>
                  </a:r>
                  <a:r>
                    <a:rPr lang="ru-RU" sz="2300" b="1" dirty="0">
                      <a:solidFill>
                        <a:schemeClr val="bg1"/>
                      </a:solidFill>
                      <a:latin typeface="Calibri" pitchFamily="34" charset="0"/>
                    </a:rPr>
                    <a:t>V </a:t>
                  </a:r>
                  <a:r>
                    <a:rPr lang="ru-RU" sz="2300" dirty="0">
                      <a:solidFill>
                        <a:schemeClr val="bg1"/>
                      </a:solidFill>
                      <a:latin typeface="Calibri" pitchFamily="34" charset="0"/>
                    </a:rPr>
                    <a:t>мочи</a:t>
                  </a:r>
                </a:p>
              </p:txBody>
            </p:sp>
            <p:sp>
              <p:nvSpPr>
                <p:cNvPr id="15377" name="AutoShape 13"/>
                <p:cNvSpPr>
                  <a:spLocks noChangeArrowheads="1"/>
                </p:cNvSpPr>
                <p:nvPr/>
              </p:nvSpPr>
              <p:spPr bwMode="auto">
                <a:xfrm>
                  <a:off x="6376" y="2580"/>
                  <a:ext cx="2895" cy="2054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sz="2800" dirty="0">
                      <a:solidFill>
                        <a:schemeClr val="bg1"/>
                      </a:solidFill>
                      <a:latin typeface="Calibri" pitchFamily="34" charset="0"/>
                    </a:rPr>
                    <a:t>Гормон вазопрессин уменьшает</a:t>
                  </a:r>
                </a:p>
                <a:p>
                  <a:pPr algn="ctr"/>
                  <a:r>
                    <a:rPr lang="ru-RU" sz="2800" dirty="0">
                      <a:solidFill>
                        <a:schemeClr val="bg1"/>
                      </a:solidFill>
                      <a:latin typeface="Calibri" pitchFamily="34" charset="0"/>
                    </a:rPr>
                    <a:t>  </a:t>
                  </a:r>
                  <a:r>
                    <a:rPr lang="ru-RU" sz="2800" b="1" dirty="0">
                      <a:solidFill>
                        <a:schemeClr val="bg1"/>
                      </a:solidFill>
                      <a:latin typeface="Calibri" pitchFamily="34" charset="0"/>
                    </a:rPr>
                    <a:t>V</a:t>
                  </a:r>
                  <a:r>
                    <a:rPr lang="ru-RU" sz="2800" dirty="0">
                      <a:solidFill>
                        <a:schemeClr val="bg1"/>
                      </a:solidFill>
                      <a:latin typeface="Calibri" pitchFamily="34" charset="0"/>
                    </a:rPr>
                    <a:t> мочи (АДГ)</a:t>
                  </a:r>
                  <a:endParaRPr lang="ru-RU" sz="2400" dirty="0">
                    <a:solidFill>
                      <a:schemeClr val="bg1"/>
                    </a:solidFill>
                    <a:latin typeface="Calibri" pitchFamily="34" charset="0"/>
                  </a:endParaRPr>
                </a:p>
              </p:txBody>
            </p:sp>
            <p:cxnSp>
              <p:nvCxnSpPr>
                <p:cNvPr id="15378" name="AutoShape 14"/>
                <p:cNvCxnSpPr>
                  <a:cxnSpLocks noChangeShapeType="1"/>
                  <a:stCxn id="15371" idx="1"/>
                  <a:endCxn id="15376" idx="1"/>
                </p:cNvCxnSpPr>
                <p:nvPr/>
              </p:nvCxnSpPr>
              <p:spPr bwMode="auto">
                <a:xfrm rot="10800000" flipH="1" flipV="1">
                  <a:off x="2376" y="1842"/>
                  <a:ext cx="23" cy="1800"/>
                </a:xfrm>
                <a:prstGeom prst="bentConnector3">
                  <a:avLst>
                    <a:gd name="adj1" fmla="val -852824"/>
                  </a:avLst>
                </a:prstGeom>
                <a:noFill/>
                <a:ln w="57150">
                  <a:solidFill>
                    <a:srgbClr val="EB2143"/>
                  </a:solidFill>
                  <a:miter lim="800000"/>
                  <a:headEnd/>
                  <a:tailEnd type="triangle" w="med" len="med"/>
                </a:ln>
              </p:spPr>
            </p:cxnSp>
            <p:cxnSp>
              <p:nvCxnSpPr>
                <p:cNvPr id="15379" name="AutoShape 15"/>
                <p:cNvCxnSpPr>
                  <a:cxnSpLocks noChangeShapeType="1"/>
                  <a:stCxn id="15371" idx="1"/>
                  <a:endCxn id="15375" idx="1"/>
                </p:cNvCxnSpPr>
                <p:nvPr/>
              </p:nvCxnSpPr>
              <p:spPr bwMode="auto">
                <a:xfrm rot="10800000" flipV="1">
                  <a:off x="2376" y="1842"/>
                  <a:ext cx="0" cy="922"/>
                </a:xfrm>
                <a:prstGeom prst="bentConnector3">
                  <a:avLst>
                    <a:gd name="adj1" fmla="val 41815328"/>
                  </a:avLst>
                </a:prstGeom>
                <a:noFill/>
                <a:ln w="57150">
                  <a:solidFill>
                    <a:srgbClr val="EB2143"/>
                  </a:solidFill>
                  <a:miter lim="800000"/>
                  <a:headEnd/>
                  <a:tailEnd type="triangle" w="med" len="med"/>
                </a:ln>
              </p:spPr>
            </p:cxnSp>
            <p:cxnSp>
              <p:nvCxnSpPr>
                <p:cNvPr id="15380" name="AutoShape 16"/>
                <p:cNvCxnSpPr>
                  <a:cxnSpLocks noChangeShapeType="1"/>
                  <a:stCxn id="15372" idx="2"/>
                  <a:endCxn id="15377" idx="0"/>
                </p:cNvCxnSpPr>
                <p:nvPr/>
              </p:nvCxnSpPr>
              <p:spPr bwMode="auto">
                <a:xfrm rot="16200000" flipH="1">
                  <a:off x="7650" y="2407"/>
                  <a:ext cx="289" cy="59"/>
                </a:xfrm>
                <a:prstGeom prst="straightConnector1">
                  <a:avLst/>
                </a:prstGeom>
                <a:noFill/>
                <a:ln w="57150">
                  <a:solidFill>
                    <a:srgbClr val="EB2143"/>
                  </a:solidFill>
                  <a:round/>
                  <a:headEnd/>
                  <a:tailEnd type="triangle" w="med" len="med"/>
                </a:ln>
              </p:spPr>
            </p:cxnSp>
          </p:grpSp>
          <p:cxnSp>
            <p:nvCxnSpPr>
              <p:cNvPr id="15368" name="AutoShape 18"/>
              <p:cNvCxnSpPr>
                <a:cxnSpLocks noChangeShapeType="1"/>
                <a:stCxn id="15371" idx="1"/>
                <a:endCxn id="15365" idx="1"/>
              </p:cNvCxnSpPr>
              <p:nvPr/>
            </p:nvCxnSpPr>
            <p:spPr bwMode="auto">
              <a:xfrm rot="10800000" flipH="1" flipV="1">
                <a:off x="525" y="1801"/>
                <a:ext cx="42" cy="2653"/>
              </a:xfrm>
              <a:prstGeom prst="bentConnector3">
                <a:avLst>
                  <a:gd name="adj1" fmla="val -353861"/>
                </a:avLst>
              </a:prstGeom>
              <a:noFill/>
              <a:ln w="57150">
                <a:solidFill>
                  <a:srgbClr val="FF3300"/>
                </a:solidFill>
                <a:miter lim="800000"/>
                <a:headEnd/>
                <a:tailEnd type="triangle" w="med" len="med"/>
              </a:ln>
            </p:spPr>
          </p:cxnSp>
        </p:grpSp>
      </p:grp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Проверьте свои знания.</a:t>
            </a:r>
            <a:endParaRPr lang="ru-RU" smtClean="0">
              <a:solidFill>
                <a:srgbClr val="C00000"/>
              </a:solidFill>
            </a:endParaRPr>
          </a:p>
        </p:txBody>
      </p:sp>
      <p:pic>
        <p:nvPicPr>
          <p:cNvPr id="16388" name="Picture 6" descr="res8563DE97-156D-4BFC-A3AA-94D53028EB29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28812" y="2444750"/>
            <a:ext cx="5286375" cy="3019425"/>
          </a:xfrm>
          <a:ln w="38100">
            <a:solidFill>
              <a:srgbClr val="800000"/>
            </a:solidFill>
          </a:ln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</a:rPr>
              <a:t>Используя знания, полученные на уроке, объясните содержание стихотворения 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457200" y="2000250"/>
            <a:ext cx="4038600" cy="45005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FF0066"/>
                </a:solidFill>
              </a:rPr>
              <a:t>Они как два больших боба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FF0066"/>
                </a:solidFill>
              </a:rPr>
              <a:t>На связках закрепились,	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FF0066"/>
                </a:solidFill>
              </a:rPr>
              <a:t>У позвоночного столба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FF0066"/>
                </a:solidFill>
              </a:rPr>
              <a:t>Уютно разместились.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dirty="0" smtClean="0">
              <a:solidFill>
                <a:srgbClr val="FF0066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800000"/>
                </a:solidFill>
              </a:rPr>
              <a:t>Фильтруют почки нашу кровь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800000"/>
                </a:solidFill>
              </a:rPr>
              <a:t>С невиданным упрямством,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800000"/>
                </a:solidFill>
              </a:rPr>
              <a:t>Чтобы во внутренней среде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800000"/>
                </a:solidFill>
              </a:rPr>
              <a:t>Держалось постоянство.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dirty="0" smtClean="0">
              <a:solidFill>
                <a:srgbClr val="800000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>Нефрон содержит капсулы,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>Канальцы и клубочки.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>Нефронов целый миллион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>Содержат наши почки.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648200" y="2071688"/>
            <a:ext cx="4038600" cy="4054475"/>
          </a:xfrm>
        </p:spPr>
        <p:txBody>
          <a:bodyPr rtlCol="0">
            <a:normAutofit fontScale="92500" lnSpcReduction="2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660066"/>
                </a:solidFill>
              </a:rPr>
              <a:t>Проходит кровь через нефрон,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660066"/>
                </a:solidFill>
              </a:rPr>
              <a:t>Каналец здесь решает,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660066"/>
                </a:solidFill>
              </a:rPr>
              <a:t>Чему вернуться в организм,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660066"/>
                </a:solidFill>
              </a:rPr>
              <a:t>А что он удаляет.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dirty="0" smtClean="0">
              <a:solidFill>
                <a:srgbClr val="660066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Мы смолоду должны учесть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Что нам всего дороже: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Беречь должны не только честь,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Но наши почки тоже.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Прямоугольник 4"/>
          <p:cNvSpPr>
            <a:spLocks noChangeArrowheads="1"/>
          </p:cNvSpPr>
          <p:nvPr/>
        </p:nvSpPr>
        <p:spPr bwMode="auto">
          <a:xfrm>
            <a:off x="4714875" y="928688"/>
            <a:ext cx="38576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i="1" dirty="0">
                <a:solidFill>
                  <a:srgbClr val="FF0000"/>
                </a:solidFill>
                <a:latin typeface="Century Schoolbook" pitchFamily="18" charset="0"/>
              </a:rPr>
              <a:t>Домашнее задание.</a:t>
            </a:r>
            <a:endParaRPr lang="ru-RU" sz="4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8436" name="Прямоугольник 11"/>
          <p:cNvSpPr>
            <a:spLocks noChangeArrowheads="1"/>
          </p:cNvSpPr>
          <p:nvPr/>
        </p:nvSpPr>
        <p:spPr bwMode="auto">
          <a:xfrm>
            <a:off x="285750" y="500063"/>
            <a:ext cx="6000750" cy="406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2"/>
              </a:buBlip>
            </a:pPr>
            <a:endParaRPr lang="ru-RU" sz="5400">
              <a:latin typeface="Calibri" pitchFamily="34" charset="0"/>
            </a:endParaRPr>
          </a:p>
          <a:p>
            <a:pPr>
              <a:buFontTx/>
              <a:buBlip>
                <a:blip r:embed="rId2"/>
              </a:buBlip>
            </a:pPr>
            <a:r>
              <a:rPr lang="ru-RU" sz="5400">
                <a:latin typeface="Calibri" pitchFamily="34" charset="0"/>
              </a:rPr>
              <a:t>П. 42.</a:t>
            </a:r>
          </a:p>
          <a:p>
            <a:endParaRPr lang="ru-RU" sz="4400">
              <a:latin typeface="Calibri" pitchFamily="34" charset="0"/>
            </a:endParaRPr>
          </a:p>
          <a:p>
            <a:pPr>
              <a:buFontTx/>
              <a:buBlip>
                <a:blip r:embed="rId2"/>
              </a:buBlip>
            </a:pPr>
            <a:r>
              <a:rPr lang="ru-RU" sz="4400">
                <a:latin typeface="Calibri" pitchFamily="34" charset="0"/>
              </a:rPr>
              <a:t>Заполнить таблицу:</a:t>
            </a:r>
          </a:p>
          <a:p>
            <a:endParaRPr lang="ru-RU" sz="4400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857250" y="4000500"/>
          <a:ext cx="6762777" cy="178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4259"/>
                <a:gridCol w="2254259"/>
                <a:gridCol w="2254259"/>
              </a:tblGrid>
              <a:tr h="89297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орган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строение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функции</a:t>
                      </a:r>
                      <a:endParaRPr lang="ru-RU" sz="2400" dirty="0"/>
                    </a:p>
                  </a:txBody>
                  <a:tcPr/>
                </a:tc>
              </a:tr>
              <a:tr h="89297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Какое отношение имеют эти предметы к теме нашего урока?</a:t>
            </a:r>
          </a:p>
        </p:txBody>
      </p:sp>
      <p:grpSp>
        <p:nvGrpSpPr>
          <p:cNvPr id="3" name="Group 4"/>
          <p:cNvGrpSpPr>
            <a:grpSpLocks noGrp="1"/>
          </p:cNvGrpSpPr>
          <p:nvPr>
            <p:ph idx="1"/>
          </p:nvPr>
        </p:nvGrpSpPr>
        <p:grpSpPr bwMode="auto">
          <a:xfrm>
            <a:off x="5214938" y="1600200"/>
            <a:ext cx="3471862" cy="2400300"/>
            <a:chOff x="1066" y="1389"/>
            <a:chExt cx="1451" cy="1225"/>
          </a:xfrm>
        </p:grpSpPr>
        <p:pic>
          <p:nvPicPr>
            <p:cNvPr id="19468" name="Picture 5" descr="лохань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66" y="1389"/>
              <a:ext cx="1451" cy="1225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</p:spPr>
        </p:pic>
        <p:sp>
          <p:nvSpPr>
            <p:cNvPr id="19469" name="Text Box 6"/>
            <p:cNvSpPr txBox="1">
              <a:spLocks noChangeArrowheads="1"/>
            </p:cNvSpPr>
            <p:nvPr/>
          </p:nvSpPr>
          <p:spPr bwMode="auto">
            <a:xfrm>
              <a:off x="1066" y="1434"/>
              <a:ext cx="145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latin typeface="Calibri" pitchFamily="34" charset="0"/>
                </a:rPr>
                <a:t>ЛОХАНЬ</a:t>
              </a:r>
            </a:p>
          </p:txBody>
        </p:sp>
      </p:grpSp>
      <p:pic>
        <p:nvPicPr>
          <p:cNvPr id="7" name="Picture 13" descr="чаш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4365625"/>
            <a:ext cx="2301875" cy="2005013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</p:pic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292725" y="4365625"/>
            <a:ext cx="3527425" cy="2087563"/>
            <a:chOff x="3061" y="2432"/>
            <a:chExt cx="2222" cy="1587"/>
          </a:xfrm>
        </p:grpSpPr>
        <p:pic>
          <p:nvPicPr>
            <p:cNvPr id="19466" name="Picture 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61" y="2432"/>
              <a:ext cx="2222" cy="1587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</p:spPr>
        </p:pic>
        <p:sp>
          <p:nvSpPr>
            <p:cNvPr id="19467" name="Text Box 12"/>
            <p:cNvSpPr txBox="1">
              <a:spLocks noChangeArrowheads="1"/>
            </p:cNvSpPr>
            <p:nvPr/>
          </p:nvSpPr>
          <p:spPr bwMode="auto">
            <a:xfrm>
              <a:off x="3878" y="2523"/>
              <a:ext cx="1315" cy="27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latin typeface="Calibri" pitchFamily="34" charset="0"/>
                </a:rPr>
                <a:t>ПОЧКИ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00063" y="1928813"/>
            <a:ext cx="3455987" cy="2016125"/>
            <a:chOff x="385" y="2750"/>
            <a:chExt cx="1950" cy="1270"/>
          </a:xfrm>
        </p:grpSpPr>
        <p:pic>
          <p:nvPicPr>
            <p:cNvPr id="19464" name="Picture 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85" y="2750"/>
              <a:ext cx="1950" cy="1270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</p:spPr>
        </p:pic>
        <p:sp>
          <p:nvSpPr>
            <p:cNvPr id="19465" name="Text Box 9"/>
            <p:cNvSpPr txBox="1">
              <a:spLocks noChangeArrowheads="1"/>
            </p:cNvSpPr>
            <p:nvPr/>
          </p:nvSpPr>
          <p:spPr bwMode="auto">
            <a:xfrm>
              <a:off x="703" y="2795"/>
              <a:ext cx="117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>
                  <a:latin typeface="Calibri" pitchFamily="34" charset="0"/>
                </a:rPr>
                <a:t>ПИРАМИДА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Прямоугольник 6"/>
          <p:cNvSpPr>
            <a:spLocks noChangeArrowheads="1"/>
          </p:cNvSpPr>
          <p:nvPr/>
        </p:nvSpPr>
        <p:spPr bwMode="auto">
          <a:xfrm>
            <a:off x="4714875" y="1000125"/>
            <a:ext cx="385762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 i="1" dirty="0">
                <a:solidFill>
                  <a:srgbClr val="FF0000"/>
                </a:solidFill>
                <a:latin typeface="Calibri" pitchFamily="34" charset="0"/>
              </a:rPr>
              <a:t>Цель урока.</a:t>
            </a:r>
            <a:endParaRPr lang="ru-RU" sz="4400" i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0" y="2143116"/>
            <a:ext cx="885825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ru-RU" sz="2400" i="1" dirty="0">
                <a:latin typeface="Calibri" pitchFamily="34" charset="0"/>
              </a:rPr>
              <a:t>повторить эволюцию выделительной системы позвоночных животных; </a:t>
            </a:r>
          </a:p>
          <a:p>
            <a:pPr marL="457200" indent="-457200">
              <a:buFontTx/>
              <a:buAutoNum type="arabicPeriod"/>
            </a:pPr>
            <a:r>
              <a:rPr lang="ru-RU" sz="2400" i="1" dirty="0">
                <a:latin typeface="Calibri" pitchFamily="34" charset="0"/>
              </a:rPr>
              <a:t>раскрыть связь строения почек с его функциями;</a:t>
            </a:r>
          </a:p>
          <a:p>
            <a:pPr marL="457200" indent="-457200">
              <a:buFontTx/>
              <a:buAutoNum type="arabicPeriod"/>
            </a:pPr>
            <a:r>
              <a:rPr lang="ru-RU" sz="2400" i="1" dirty="0">
                <a:latin typeface="Calibri" pitchFamily="34" charset="0"/>
              </a:rPr>
              <a:t>раскрыть значение выделения из организма конечных продуктов обмена веществ, пути их выделения из организма;</a:t>
            </a:r>
          </a:p>
          <a:p>
            <a:pPr marL="457200" indent="-457200">
              <a:buFontTx/>
              <a:buAutoNum type="arabicPeriod" startAt="4"/>
            </a:pPr>
            <a:r>
              <a:rPr lang="ru-RU" sz="2400" i="1" dirty="0">
                <a:latin typeface="Calibri" pitchFamily="34" charset="0"/>
              </a:rPr>
              <a:t>показать механизм мочеобразования;</a:t>
            </a:r>
          </a:p>
          <a:p>
            <a:pPr marL="457200" indent="-457200">
              <a:buFontTx/>
              <a:buAutoNum type="arabicPeriod" startAt="4"/>
            </a:pPr>
            <a:r>
              <a:rPr lang="ru-RU" sz="2400" i="1" dirty="0">
                <a:latin typeface="Calibri" pitchFamily="34" charset="0"/>
              </a:rPr>
              <a:t>рассказать об урологических заболеваниях и их предупреждении</a:t>
            </a:r>
            <a:r>
              <a:rPr lang="ru-RU" sz="2400" i="1" dirty="0" smtClean="0">
                <a:latin typeface="Calibri" pitchFamily="34" charset="0"/>
              </a:rPr>
              <a:t>;</a:t>
            </a:r>
            <a:endParaRPr lang="ru-RU" sz="2400" i="1" dirty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rgbClr val="FF0000"/>
                </a:solidFill>
              </a:rPr>
              <a:t>Выделение – это удаление продуктов распада потребленных 		питательных веществ обеспечивает 			постоянство внутренней среды организма.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pic>
        <p:nvPicPr>
          <p:cNvPr id="5124" name="Picture 2" descr="C:\Documents and Settings\Admin\Рабочий стол\выделение\Органы,_участвующие_в_выделении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000100" y="2143116"/>
            <a:ext cx="6454833" cy="4322618"/>
          </a:xfr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FF0000"/>
                </a:solidFill>
              </a:rPr>
              <a:t>Выделение веществ за сутки из организма человека.</a:t>
            </a:r>
            <a:r>
              <a:rPr lang="ru-RU" b="1" dirty="0" smtClean="0">
                <a:solidFill>
                  <a:schemeClr val="accent2"/>
                </a:solidFill>
              </a:rPr>
              <a:t/>
            </a:r>
            <a:br>
              <a:rPr lang="ru-RU" b="1" dirty="0" smtClean="0">
                <a:solidFill>
                  <a:schemeClr val="accent2"/>
                </a:solidFill>
              </a:rPr>
            </a:br>
            <a:r>
              <a:rPr lang="ru-RU" sz="2800" b="1" dirty="0" smtClean="0">
                <a:solidFill>
                  <a:srgbClr val="41321B"/>
                </a:solidFill>
              </a:rPr>
              <a:t>(по </a:t>
            </a:r>
            <a:r>
              <a:rPr lang="ru-RU" sz="2800" b="1" dirty="0" err="1" smtClean="0">
                <a:solidFill>
                  <a:srgbClr val="41321B"/>
                </a:solidFill>
              </a:rPr>
              <a:t>Старлингу</a:t>
            </a:r>
            <a:r>
              <a:rPr lang="ru-RU" sz="2800" b="1" dirty="0" smtClean="0">
                <a:solidFill>
                  <a:srgbClr val="41321B"/>
                </a:solidFill>
              </a:rPr>
              <a:t> и др.)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43125"/>
          <a:ext cx="8229600" cy="4000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3847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Название органа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Вода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Углекис-лый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 газ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Твердые вещества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  <a:tr h="8719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Кожа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700 – 900 г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4 – 6 л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7 – 9 г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  <a:tr h="8719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Почки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1500 г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30 – 50 см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60 – 65 г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  <a:tr h="8719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Легкие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 г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450 – 500 л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43115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Прямоугольник 4"/>
          <p:cNvSpPr>
            <a:spLocks noChangeArrowheads="1"/>
          </p:cNvSpPr>
          <p:nvPr/>
        </p:nvSpPr>
        <p:spPr bwMode="auto">
          <a:xfrm>
            <a:off x="4786313" y="428625"/>
            <a:ext cx="371475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1" dirty="0">
                <a:solidFill>
                  <a:srgbClr val="FF0000"/>
                </a:solidFill>
                <a:latin typeface="Century Schoolbook" pitchFamily="18" charset="0"/>
              </a:rPr>
              <a:t>Эволюция выделительной системы животных. </a:t>
            </a:r>
            <a:endParaRPr lang="ru-RU" sz="3200" i="1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6" name="Picture 12" descr="Многообразие одноклеточных животных (простейших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214313"/>
            <a:ext cx="3816350" cy="1296987"/>
          </a:xfrm>
          <a:prstGeom prst="rect">
            <a:avLst/>
          </a:prstGeom>
          <a:noFill/>
          <a:ln w="38100">
            <a:solidFill>
              <a:srgbClr val="3399FF"/>
            </a:solidFill>
            <a:miter lim="800000"/>
            <a:headEnd/>
            <a:tailEnd/>
          </a:ln>
        </p:spPr>
      </p:pic>
      <p:pic>
        <p:nvPicPr>
          <p:cNvPr id="7" name="Picture 11" descr="Внутреннее строение речного ра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000250"/>
            <a:ext cx="2808288" cy="1257300"/>
          </a:xfrm>
          <a:prstGeom prst="rect">
            <a:avLst/>
          </a:prstGeom>
          <a:noFill/>
          <a:ln w="38100">
            <a:solidFill>
              <a:srgbClr val="660066"/>
            </a:solidFill>
            <a:miter lim="800000"/>
            <a:headEnd/>
            <a:tailEnd/>
          </a:ln>
        </p:spPr>
      </p:pic>
      <p:pic>
        <p:nvPicPr>
          <p:cNvPr id="8" name="Picture 10" descr="Внутреннее строние паука-крестовик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38" y="2786063"/>
            <a:ext cx="3097212" cy="1243012"/>
          </a:xfrm>
          <a:prstGeom prst="rect">
            <a:avLst/>
          </a:prstGeom>
          <a:noFill/>
          <a:ln w="38100">
            <a:solidFill>
              <a:srgbClr val="660066"/>
            </a:solidFill>
            <a:miter lim="800000"/>
            <a:headEnd/>
            <a:tailEnd/>
          </a:ln>
        </p:spPr>
      </p:pic>
      <p:pic>
        <p:nvPicPr>
          <p:cNvPr id="9" name="Picture 6" descr="Внутреннее строение черного таракан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86125" y="2500313"/>
            <a:ext cx="1900238" cy="2089150"/>
          </a:xfrm>
          <a:prstGeom prst="rect">
            <a:avLst/>
          </a:prstGeom>
          <a:noFill/>
          <a:ln w="38100">
            <a:solidFill>
              <a:srgbClr val="660066"/>
            </a:solidFill>
            <a:miter lim="800000"/>
            <a:headEnd/>
            <a:tailEnd/>
          </a:ln>
        </p:spPr>
      </p:pic>
      <p:pic>
        <p:nvPicPr>
          <p:cNvPr id="10" name="Picture 8" descr="Внутреннее строение лягушки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88" y="4071938"/>
            <a:ext cx="1873250" cy="2519362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</p:spPr>
      </p:pic>
      <p:pic>
        <p:nvPicPr>
          <p:cNvPr id="11" name="Picture 7" descr="Внутреннее строение костной рыбы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500" y="5000625"/>
            <a:ext cx="3671888" cy="1597025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</p:spPr>
      </p:pic>
      <p:pic>
        <p:nvPicPr>
          <p:cNvPr id="12" name="Picture 9" descr="Внутреннее строение млекопитающего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00875" y="4214813"/>
            <a:ext cx="1873250" cy="2446337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Прямоугольник 4"/>
          <p:cNvSpPr>
            <a:spLocks noChangeArrowheads="1"/>
          </p:cNvSpPr>
          <p:nvPr/>
        </p:nvSpPr>
        <p:spPr bwMode="auto">
          <a:xfrm>
            <a:off x="571500" y="285750"/>
            <a:ext cx="807243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i="1">
                <a:solidFill>
                  <a:srgbClr val="A50021"/>
                </a:solidFill>
                <a:latin typeface="Calibri" pitchFamily="34" charset="0"/>
              </a:rPr>
              <a:t>Схема мочевыделительной системы.</a:t>
            </a:r>
            <a:endParaRPr lang="ru-RU" sz="4000">
              <a:latin typeface="Calibri" pitchFamily="34" charset="0"/>
            </a:endParaRPr>
          </a:p>
        </p:txBody>
      </p:sp>
      <p:sp>
        <p:nvSpPr>
          <p:cNvPr id="8196" name="Прямоугольник 5"/>
          <p:cNvSpPr>
            <a:spLocks noChangeArrowheads="1"/>
          </p:cNvSpPr>
          <p:nvPr/>
        </p:nvSpPr>
        <p:spPr bwMode="auto">
          <a:xfrm>
            <a:off x="1785938" y="1857375"/>
            <a:ext cx="5857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Calibri" pitchFamily="34" charset="0"/>
              </a:rPr>
              <a:t>Мочевыделительная система</a:t>
            </a:r>
          </a:p>
        </p:txBody>
      </p:sp>
      <p:sp>
        <p:nvSpPr>
          <p:cNvPr id="8197" name="Прямоугольник 6"/>
          <p:cNvSpPr>
            <a:spLocks noChangeArrowheads="1"/>
          </p:cNvSpPr>
          <p:nvPr/>
        </p:nvSpPr>
        <p:spPr bwMode="auto">
          <a:xfrm>
            <a:off x="428625" y="2857500"/>
            <a:ext cx="35004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Calibri" pitchFamily="34" charset="0"/>
              </a:rPr>
              <a:t>Мочеобразующие органы</a:t>
            </a:r>
          </a:p>
        </p:txBody>
      </p:sp>
      <p:sp>
        <p:nvSpPr>
          <p:cNvPr id="8198" name="Прямоугольник 7"/>
          <p:cNvSpPr>
            <a:spLocks noChangeArrowheads="1"/>
          </p:cNvSpPr>
          <p:nvPr/>
        </p:nvSpPr>
        <p:spPr bwMode="auto">
          <a:xfrm>
            <a:off x="5786438" y="2857500"/>
            <a:ext cx="28876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Calibri" pitchFamily="34" charset="0"/>
              </a:rPr>
              <a:t>Мочевыводящие органы</a:t>
            </a:r>
          </a:p>
        </p:txBody>
      </p:sp>
      <p:sp>
        <p:nvSpPr>
          <p:cNvPr id="8199" name="Прямоугольник 8"/>
          <p:cNvSpPr>
            <a:spLocks noChangeArrowheads="1"/>
          </p:cNvSpPr>
          <p:nvPr/>
        </p:nvSpPr>
        <p:spPr bwMode="auto">
          <a:xfrm>
            <a:off x="928688" y="4071938"/>
            <a:ext cx="2428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i="1">
                <a:latin typeface="Comic Sans MS" pitchFamily="66" charset="0"/>
              </a:rPr>
              <a:t>Почки</a:t>
            </a:r>
          </a:p>
        </p:txBody>
      </p:sp>
      <p:sp>
        <p:nvSpPr>
          <p:cNvPr id="8200" name="Прямоугольник 9"/>
          <p:cNvSpPr>
            <a:spLocks noChangeArrowheads="1"/>
          </p:cNvSpPr>
          <p:nvPr/>
        </p:nvSpPr>
        <p:spPr bwMode="auto">
          <a:xfrm>
            <a:off x="6143625" y="4071938"/>
            <a:ext cx="2428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i="1">
                <a:latin typeface="Comic Sans MS" pitchFamily="66" charset="0"/>
              </a:rPr>
              <a:t>Мочеточники</a:t>
            </a:r>
          </a:p>
        </p:txBody>
      </p:sp>
      <p:sp>
        <p:nvSpPr>
          <p:cNvPr id="8201" name="Прямоугольник 10"/>
          <p:cNvSpPr>
            <a:spLocks noChangeArrowheads="1"/>
          </p:cNvSpPr>
          <p:nvPr/>
        </p:nvSpPr>
        <p:spPr bwMode="auto">
          <a:xfrm>
            <a:off x="5643563" y="4786313"/>
            <a:ext cx="2857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i="1">
                <a:latin typeface="Comic Sans MS" pitchFamily="66" charset="0"/>
              </a:rPr>
              <a:t>Мочевой пузырь</a:t>
            </a:r>
          </a:p>
        </p:txBody>
      </p:sp>
      <p:sp>
        <p:nvSpPr>
          <p:cNvPr id="8202" name="Прямоугольник 11"/>
          <p:cNvSpPr>
            <a:spLocks noChangeArrowheads="1"/>
          </p:cNvSpPr>
          <p:nvPr/>
        </p:nvSpPr>
        <p:spPr bwMode="auto">
          <a:xfrm>
            <a:off x="5072063" y="5572125"/>
            <a:ext cx="3571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i="1">
                <a:latin typeface="Comic Sans MS" pitchFamily="66" charset="0"/>
              </a:rPr>
              <a:t>Мочеиспускательный</a:t>
            </a:r>
          </a:p>
          <a:p>
            <a:pPr algn="ctr"/>
            <a:r>
              <a:rPr lang="ru-RU" sz="2400" i="1">
                <a:latin typeface="Comic Sans MS" pitchFamily="66" charset="0"/>
              </a:rPr>
              <a:t> канал</a:t>
            </a:r>
          </a:p>
        </p:txBody>
      </p:sp>
      <p:cxnSp>
        <p:nvCxnSpPr>
          <p:cNvPr id="18" name="Прямая со стрелкой 17"/>
          <p:cNvCxnSpPr>
            <a:stCxn id="8196" idx="2"/>
            <a:endCxn id="8198" idx="0"/>
          </p:cNvCxnSpPr>
          <p:nvPr/>
        </p:nvCxnSpPr>
        <p:spPr>
          <a:xfrm rot="16200000" flipH="1">
            <a:off x="5765006" y="1391444"/>
            <a:ext cx="415925" cy="25161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8196" idx="2"/>
            <a:endCxn id="8197" idx="0"/>
          </p:cNvCxnSpPr>
          <p:nvPr/>
        </p:nvCxnSpPr>
        <p:spPr>
          <a:xfrm rot="5400000">
            <a:off x="3238500" y="1381125"/>
            <a:ext cx="415925" cy="253682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8197" idx="2"/>
          </p:cNvCxnSpPr>
          <p:nvPr/>
        </p:nvCxnSpPr>
        <p:spPr>
          <a:xfrm rot="5400000">
            <a:off x="1958975" y="3995738"/>
            <a:ext cx="403225" cy="3492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8198" idx="2"/>
            <a:endCxn id="8200" idx="0"/>
          </p:cNvCxnSpPr>
          <p:nvPr/>
        </p:nvCxnSpPr>
        <p:spPr>
          <a:xfrm rot="16200000" flipH="1">
            <a:off x="7164388" y="3878263"/>
            <a:ext cx="260350" cy="127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8200" idx="2"/>
            <a:endCxn id="8201" idx="0"/>
          </p:cNvCxnSpPr>
          <p:nvPr/>
        </p:nvCxnSpPr>
        <p:spPr>
          <a:xfrm rot="5400000">
            <a:off x="7088981" y="4517232"/>
            <a:ext cx="252413" cy="28575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8201" idx="2"/>
            <a:endCxn id="8202" idx="0"/>
          </p:cNvCxnSpPr>
          <p:nvPr/>
        </p:nvCxnSpPr>
        <p:spPr>
          <a:xfrm rot="5400000">
            <a:off x="6803232" y="5303043"/>
            <a:ext cx="323850" cy="214313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2" descr="C:\Documents and Settings\Admin\Рабочий стол\выделение\Органы_мочевой_системы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42938" y="357188"/>
            <a:ext cx="8501062" cy="6072187"/>
          </a:xfr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Прямоугольник 2"/>
          <p:cNvSpPr>
            <a:spLocks noChangeArrowheads="1"/>
          </p:cNvSpPr>
          <p:nvPr/>
        </p:nvSpPr>
        <p:spPr bwMode="auto">
          <a:xfrm>
            <a:off x="4572000" y="285728"/>
            <a:ext cx="392906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i="1" dirty="0">
                <a:solidFill>
                  <a:srgbClr val="FF0000"/>
                </a:solidFill>
                <a:latin typeface="Calibri" pitchFamily="34" charset="0"/>
              </a:rPr>
              <a:t>Инструктивная</a:t>
            </a:r>
          </a:p>
          <a:p>
            <a:pPr algn="ctr"/>
            <a:r>
              <a:rPr lang="ru-RU" sz="4000" b="1" i="1" dirty="0">
                <a:solidFill>
                  <a:srgbClr val="FF0000"/>
                </a:solidFill>
                <a:latin typeface="Calibri" pitchFamily="34" charset="0"/>
              </a:rPr>
              <a:t> карта.</a:t>
            </a:r>
            <a:endParaRPr lang="ru-RU" sz="4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313" y="1571612"/>
            <a:ext cx="8929687" cy="60166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600" dirty="0">
                <a:latin typeface="+mn-lt"/>
              </a:rPr>
              <a:t>Прочитать в учебнике п. 42.</a:t>
            </a:r>
          </a:p>
          <a:p>
            <a:pPr marL="609600" indent="-6096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600" dirty="0">
                <a:latin typeface="+mn-lt"/>
              </a:rPr>
              <a:t>Рассмотрите в учебнике рис. 87 – 89 на стр.214.</a:t>
            </a:r>
          </a:p>
          <a:p>
            <a:pPr marL="609600" indent="-6096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600" dirty="0">
                <a:latin typeface="+mn-lt"/>
              </a:rPr>
              <a:t>На поперечном разрезе почки найдите темный наружный слой (корковое вещество) и более светлый слой (мозговое вещество).</a:t>
            </a:r>
          </a:p>
          <a:p>
            <a:pPr marL="609600" indent="-6096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600" dirty="0">
                <a:latin typeface="+mn-lt"/>
              </a:rPr>
              <a:t>Найдите на внутреннем слое пирамидки.</a:t>
            </a:r>
          </a:p>
          <a:p>
            <a:pPr marL="609600" indent="-6096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600" dirty="0">
                <a:latin typeface="+mn-lt"/>
              </a:rPr>
              <a:t>Выясните функции почек.</a:t>
            </a:r>
          </a:p>
          <a:p>
            <a:pPr marL="609600" indent="-6096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600" dirty="0">
                <a:latin typeface="+mn-lt"/>
              </a:rPr>
              <a:t>Что является функциональной единицей почки?</a:t>
            </a:r>
          </a:p>
          <a:p>
            <a:pPr marL="609600" indent="-6096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600" dirty="0">
                <a:latin typeface="+mn-lt"/>
              </a:rPr>
              <a:t>Какое строение имеет нефрон?</a:t>
            </a:r>
          </a:p>
          <a:p>
            <a:pPr marL="609600" indent="-6096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600" dirty="0">
                <a:latin typeface="+mn-lt"/>
              </a:rPr>
              <a:t>Прочитай текст и подготовь устный рассказ по плану: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latin typeface="+mn-lt"/>
              </a:rPr>
              <a:t> 	а)Заболевания выделительной системы;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latin typeface="+mn-lt"/>
              </a:rPr>
              <a:t>	б)Народная медицина и почечные инфекции;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latin typeface="+mn-lt"/>
              </a:rPr>
              <a:t>	в)Аномалии почек;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latin typeface="+mn-lt"/>
              </a:rPr>
              <a:t>	г) Причины заболевания почек</a:t>
            </a:r>
            <a:r>
              <a:rPr lang="ru-RU" sz="2700" dirty="0">
                <a:latin typeface="+mn-lt"/>
              </a:rPr>
              <a:t>.</a:t>
            </a:r>
          </a:p>
          <a:p>
            <a:pPr marL="609600" indent="-6096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3000" dirty="0">
              <a:solidFill>
                <a:schemeClr val="bg1"/>
              </a:solidFill>
              <a:latin typeface="+mn-lt"/>
            </a:endParaRPr>
          </a:p>
          <a:p>
            <a:pPr marL="609600" indent="-6096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3000" dirty="0">
              <a:solidFill>
                <a:schemeClr val="bg1"/>
              </a:solidFill>
              <a:latin typeface="+mn-lt"/>
            </a:endParaRPr>
          </a:p>
          <a:p>
            <a:pPr marL="609600" indent="-6096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3000" dirty="0">
              <a:latin typeface="+mn-lt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C:\Documents and Settings\Admin\Рабочий стол\выделение\Строение_почки_и_нефрона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357188"/>
            <a:ext cx="8426450" cy="6072187"/>
          </a:xfrm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282</TotalTime>
  <Words>458</Words>
  <Application>Microsoft Office PowerPoint</Application>
  <PresentationFormat>Экран (4:3)</PresentationFormat>
  <Paragraphs>117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Апекс</vt:lpstr>
      <vt:lpstr>Слайд 1</vt:lpstr>
      <vt:lpstr>Слайд 2</vt:lpstr>
      <vt:lpstr>Выделение – это удаление продуктов распада потребленных   питательных веществ обеспечивает    постоянство внутренней среды организма.</vt:lpstr>
      <vt:lpstr>Выделение веществ за сутки из организма человека. (по Старлингу и др.)</vt:lpstr>
      <vt:lpstr>Слайд 5</vt:lpstr>
      <vt:lpstr>Слайд 6</vt:lpstr>
      <vt:lpstr>Слайд 7</vt:lpstr>
      <vt:lpstr>Слайд 8</vt:lpstr>
      <vt:lpstr>Слайд 9</vt:lpstr>
      <vt:lpstr>Слайд 10</vt:lpstr>
      <vt:lpstr>Основной функцией нефрона является мочеобразование, которое осуществляется за счёт трёх последовательных процессов:</vt:lpstr>
      <vt:lpstr>Образование мочи.</vt:lpstr>
      <vt:lpstr>Составьте рассказ по схеме.</vt:lpstr>
      <vt:lpstr>Проверьте свои знания.</vt:lpstr>
      <vt:lpstr>Используя знания, полученные на уроке, объясните содержание стихотворения </vt:lpstr>
      <vt:lpstr>Слайд 16</vt:lpstr>
      <vt:lpstr>Какое отношение имеют эти предметы к теме нашего урока?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Admin</cp:lastModifiedBy>
  <cp:revision>29</cp:revision>
  <dcterms:created xsi:type="dcterms:W3CDTF">2011-02-12T12:28:47Z</dcterms:created>
  <dcterms:modified xsi:type="dcterms:W3CDTF">2016-04-06T10:29:38Z</dcterms:modified>
</cp:coreProperties>
</file>