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8" r:id="rId3"/>
    <p:sldId id="264" r:id="rId4"/>
    <p:sldId id="270" r:id="rId5"/>
    <p:sldId id="285" r:id="rId6"/>
    <p:sldId id="281" r:id="rId7"/>
    <p:sldId id="282" r:id="rId8"/>
    <p:sldId id="271" r:id="rId9"/>
    <p:sldId id="272" r:id="rId10"/>
    <p:sldId id="257" r:id="rId11"/>
    <p:sldId id="274" r:id="rId12"/>
    <p:sldId id="265" r:id="rId13"/>
    <p:sldId id="258" r:id="rId14"/>
    <p:sldId id="275" r:id="rId15"/>
    <p:sldId id="266" r:id="rId16"/>
    <p:sldId id="267" r:id="rId17"/>
    <p:sldId id="269" r:id="rId18"/>
    <p:sldId id="276" r:id="rId19"/>
    <p:sldId id="259" r:id="rId20"/>
    <p:sldId id="260" r:id="rId21"/>
    <p:sldId id="261" r:id="rId22"/>
    <p:sldId id="283" r:id="rId23"/>
    <p:sldId id="262" r:id="rId24"/>
    <p:sldId id="263" r:id="rId25"/>
    <p:sldId id="268" r:id="rId26"/>
    <p:sldId id="279" r:id="rId27"/>
    <p:sldId id="280"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69F33-3366-4AA1-BB23-5664B9AD2E41}" type="datetimeFigureOut">
              <a:rPr lang="ru-RU" smtClean="0"/>
              <a:pPr/>
              <a:t>06.04.2016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41A64-6FDF-480F-ADBA-7D6576D98E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4475"/>
            <a:ext cx="8385175"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838200"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8075" y="1905000"/>
            <a:ext cx="3927475"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38200" y="6245225"/>
            <a:ext cx="1901825"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4290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937375" y="6245225"/>
            <a:ext cx="1901825" cy="476250"/>
          </a:xfrm>
        </p:spPr>
        <p:txBody>
          <a:bodyPr/>
          <a:lstStyle>
            <a:lvl1pPr>
              <a:defRPr/>
            </a:lvl1pPr>
          </a:lstStyle>
          <a:p>
            <a:fld id="{C5AB50DC-BFB7-4628-8370-0F83151D6D63}"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4D4FFB1-70E7-4F45-9D12-48E94F3279AA}" type="datetimeFigureOut">
              <a:rPr lang="ru-RU" smtClean="0"/>
              <a:pPr/>
              <a:t>06.04.2016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4F18E29-C479-49BE-92CA-9A28033EC90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FFB1-70E7-4F45-9D12-48E94F3279AA}" type="datetimeFigureOut">
              <a:rPr lang="ru-RU" smtClean="0"/>
              <a:pPr/>
              <a:t>06.04.2016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F18E29-C479-49BE-92CA-9A28033EC90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427984" y="4509120"/>
            <a:ext cx="6400800" cy="1705744"/>
          </a:xfrm>
        </p:spPr>
        <p:txBody>
          <a:bodyPr>
            <a:normAutofit/>
          </a:bodyPr>
          <a:lstStyle/>
          <a:p>
            <a:endParaRPr lang="ru-RU" sz="1400" dirty="0" smtClean="0">
              <a:solidFill>
                <a:schemeClr val="tx1"/>
              </a:solidFill>
            </a:endParaRPr>
          </a:p>
          <a:p>
            <a:endParaRPr lang="ru-RU" sz="1600" dirty="0" smtClean="0">
              <a:solidFill>
                <a:schemeClr val="tx1"/>
              </a:solidFill>
            </a:endParaRPr>
          </a:p>
        </p:txBody>
      </p:sp>
      <p:sp>
        <p:nvSpPr>
          <p:cNvPr id="4" name="Прямоугольник 3"/>
          <p:cNvSpPr/>
          <p:nvPr/>
        </p:nvSpPr>
        <p:spPr>
          <a:xfrm>
            <a:off x="4391472" y="260648"/>
            <a:ext cx="4752528" cy="3231654"/>
          </a:xfrm>
          <a:prstGeom prst="rect">
            <a:avLst/>
          </a:prstGeom>
          <a:noFill/>
        </p:spPr>
        <p:txBody>
          <a:bodyPr wrap="square" lIns="91440" tIns="45720" rIns="91440" bIns="45720">
            <a:spAutoFit/>
          </a:bodyPr>
          <a:lstStyle/>
          <a:p>
            <a:pPr algn="ctr"/>
            <a:r>
              <a:rPr lang="ru-RU"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Органы </a:t>
            </a:r>
            <a:r>
              <a:rPr lang="ru-RU"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чувств</a:t>
            </a:r>
          </a:p>
          <a:p>
            <a:pPr algn="ctr"/>
            <a:r>
              <a:rPr lang="ru-RU" sz="6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Анализаторы</a:t>
            </a:r>
            <a:endParaRPr lang="ru-RU"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5" name="Рисунок 4" descr="artlib_gallery-102186-b.jpg"/>
          <p:cNvPicPr>
            <a:picLocks noChangeAspect="1"/>
          </p:cNvPicPr>
          <p:nvPr/>
        </p:nvPicPr>
        <p:blipFill>
          <a:blip r:embed="rId2" cstate="print"/>
          <a:srcRect/>
          <a:stretch>
            <a:fillRect/>
          </a:stretch>
        </p:blipFill>
        <p:spPr>
          <a:xfrm>
            <a:off x="251520" y="260648"/>
            <a:ext cx="3600400" cy="3240360"/>
          </a:xfrm>
          <a:prstGeom prst="rect">
            <a:avLst/>
          </a:prstGeom>
        </p:spPr>
      </p:pic>
      <p:pic>
        <p:nvPicPr>
          <p:cNvPr id="23558" name="Picture 6" descr="http://900igr.net/datai/biologija/Analizatory/0005-002-Proverka-domashnego-zadanija.png"/>
          <p:cNvPicPr>
            <a:picLocks noChangeAspect="1" noChangeArrowheads="1"/>
          </p:cNvPicPr>
          <p:nvPr/>
        </p:nvPicPr>
        <p:blipFill>
          <a:blip r:embed="rId3" cstate="print"/>
          <a:srcRect/>
          <a:stretch>
            <a:fillRect/>
          </a:stretch>
        </p:blipFill>
        <p:spPr bwMode="auto">
          <a:xfrm>
            <a:off x="5148064" y="3645024"/>
            <a:ext cx="3096344" cy="2933701"/>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76672"/>
            <a:ext cx="7772400" cy="1470025"/>
          </a:xfrm>
        </p:spPr>
        <p:txBody>
          <a:bodyPr>
            <a:normAutofit fontScale="90000"/>
          </a:bodyPr>
          <a:lstStyle/>
          <a:p>
            <a:r>
              <a:rPr lang="ru-RU" sz="3100" dirty="0" smtClean="0"/>
              <a:t>В</a:t>
            </a:r>
            <a:r>
              <a:rPr lang="ru-RU" sz="2000" dirty="0" smtClean="0"/>
              <a:t>се живые организмы, в том числе и человек, нуждаются в информации об окружающей среде. Эту возможность им обеспечивают сенсорные (чувствительные) системы. Деятельность любой сенсорной системы начинается с восприятия рецепторами энергии раздражителя, трансформации ее в нервные импульсы и передачи их через цепь нейронов в мозг, в котором нервные импульсы преобразуются в специфические ощущения — зрительные, обонятельные, слуховые и т. п</a:t>
            </a:r>
            <a:r>
              <a:rPr lang="ru-RU" sz="2200" dirty="0" smtClean="0"/>
              <a:t>.</a:t>
            </a:r>
            <a:endParaRPr lang="ru-RU" dirty="0"/>
          </a:p>
        </p:txBody>
      </p:sp>
      <p:pic>
        <p:nvPicPr>
          <p:cNvPr id="6" name="Рисунок 5" descr="0031-031-Funktsionalja-skhema-nejrona.jpg"/>
          <p:cNvPicPr>
            <a:picLocks noChangeAspect="1"/>
          </p:cNvPicPr>
          <p:nvPr/>
        </p:nvPicPr>
        <p:blipFill>
          <a:blip r:embed="rId2" cstate="print"/>
          <a:srcRect/>
          <a:stretch>
            <a:fillRect/>
          </a:stretch>
        </p:blipFill>
        <p:spPr>
          <a:xfrm>
            <a:off x="179512" y="2786058"/>
            <a:ext cx="8607330" cy="3883302"/>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cstate="print"/>
          <a:srcRect/>
          <a:stretch>
            <a:fillRect/>
          </a:stretch>
        </p:blipFill>
        <p:spPr bwMode="auto">
          <a:xfrm>
            <a:off x="57150" y="1409700"/>
            <a:ext cx="9029700" cy="4038600"/>
          </a:xfrm>
          <a:prstGeom prst="rect">
            <a:avLst/>
          </a:prstGeom>
          <a:noFill/>
          <a:ln w="9525">
            <a:solidFill>
              <a:schemeClr val="tx1"/>
            </a:solid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ln>
            <a:solidFill>
              <a:schemeClr val="accent3">
                <a:lumMod val="75000"/>
              </a:schemeClr>
            </a:solidFill>
          </a:ln>
        </p:spPr>
        <p:txBody>
          <a:bodyPr>
            <a:normAutofit fontScale="90000"/>
          </a:bodyPr>
          <a:lstStyle/>
          <a:p>
            <a:r>
              <a:rPr lang="ru-RU" b="0" dirty="0">
                <a:solidFill>
                  <a:schemeClr val="bg1"/>
                </a:solidFill>
              </a:rPr>
              <a:t>Значение зрения</a:t>
            </a:r>
            <a:r>
              <a:rPr lang="ru-RU" b="0" dirty="0"/>
              <a:t/>
            </a:r>
            <a:br>
              <a:rPr lang="ru-RU" b="0" dirty="0"/>
            </a:br>
            <a:endParaRPr lang="ru-RU" b="0" dirty="0"/>
          </a:p>
        </p:txBody>
      </p:sp>
      <p:sp>
        <p:nvSpPr>
          <p:cNvPr id="4099" name="Rectangle 3"/>
          <p:cNvSpPr>
            <a:spLocks noGrp="1" noRot="1" noChangeArrowheads="1"/>
          </p:cNvSpPr>
          <p:nvPr>
            <p:ph type="body" sz="half" idx="1"/>
          </p:nvPr>
        </p:nvSpPr>
        <p:spPr>
          <a:xfrm>
            <a:off x="838200" y="1905000"/>
            <a:ext cx="3929063" cy="4191000"/>
          </a:xfrm>
        </p:spPr>
        <p:txBody>
          <a:bodyPr>
            <a:normAutofit/>
          </a:bodyPr>
          <a:lstStyle/>
          <a:p>
            <a:pPr>
              <a:lnSpc>
                <a:spcPct val="80000"/>
              </a:lnSpc>
              <a:buNone/>
            </a:pPr>
            <a:r>
              <a:rPr lang="ru-RU" sz="2000" dirty="0"/>
              <a:t>Уникальность зрения по сравнению с другими анализаторами состоит в том, что оно позволяет не только опознавать предмет, но и его место в пространстве, следить за перемещением, определять яркость красок. Более </a:t>
            </a:r>
            <a:r>
              <a:rPr lang="ru-RU" sz="2000" b="1" dirty="0"/>
              <a:t>95%</a:t>
            </a:r>
            <a:r>
              <a:rPr lang="ru-RU" sz="2000" dirty="0"/>
              <a:t> информации человек получает с помощью зрения. </a:t>
            </a:r>
            <a:br>
              <a:rPr lang="ru-RU" sz="2000" dirty="0"/>
            </a:br>
            <a:r>
              <a:rPr lang="ru-RU" sz="2000" dirty="0"/>
              <a:t>Глаза, точнее </a:t>
            </a:r>
            <a:r>
              <a:rPr lang="ru-RU" sz="2000" i="1" dirty="0">
                <a:solidFill>
                  <a:srgbClr val="FF0000"/>
                </a:solidFill>
              </a:rPr>
              <a:t>глазные яблоки</a:t>
            </a:r>
            <a:r>
              <a:rPr lang="ru-RU" sz="2000" i="1" dirty="0"/>
              <a:t>,</a:t>
            </a:r>
            <a:r>
              <a:rPr lang="ru-RU" sz="2000" dirty="0"/>
              <a:t> расположены в </a:t>
            </a:r>
            <a:r>
              <a:rPr lang="ru-RU" sz="2000" i="1" dirty="0"/>
              <a:t>глазницах</a:t>
            </a:r>
            <a:r>
              <a:rPr lang="ru-RU" sz="2000" dirty="0"/>
              <a:t> — парных углублениях в черепе. Цвет радужной оболочки и определяет цвет глаз. </a:t>
            </a:r>
          </a:p>
        </p:txBody>
      </p:sp>
      <p:pic>
        <p:nvPicPr>
          <p:cNvPr id="4100" name="Picture 4"/>
          <p:cNvPicPr>
            <a:picLocks noGrp="1" noChangeAspect="1" noChangeArrowheads="1"/>
          </p:cNvPicPr>
          <p:nvPr>
            <p:ph sz="half" idx="2"/>
          </p:nvPr>
        </p:nvPicPr>
        <p:blipFill>
          <a:blip r:embed="rId2" cstate="print"/>
          <a:srcRect/>
          <a:stretch>
            <a:fillRect/>
          </a:stretch>
        </p:blipFill>
        <p:spPr>
          <a:xfrm>
            <a:off x="4572000" y="1412875"/>
            <a:ext cx="3887788" cy="5040313"/>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143000"/>
          </a:xfrm>
        </p:spPr>
        <p:txBody>
          <a:bodyPr>
            <a:noAutofit/>
          </a:bodyPr>
          <a:lstStyle/>
          <a:p>
            <a:r>
              <a:rPr lang="ru-RU" sz="3600" dirty="0" smtClean="0"/>
              <a:t>Строение глаза.</a:t>
            </a:r>
            <a:endParaRPr lang="ru-RU" sz="3600" dirty="0"/>
          </a:p>
        </p:txBody>
      </p:sp>
      <p:sp>
        <p:nvSpPr>
          <p:cNvPr id="3" name="Прямоугольник 2"/>
          <p:cNvSpPr/>
          <p:nvPr/>
        </p:nvSpPr>
        <p:spPr>
          <a:xfrm>
            <a:off x="2861018" y="0"/>
            <a:ext cx="3511602" cy="769441"/>
          </a:xfrm>
          <a:prstGeom prst="rect">
            <a:avLst/>
          </a:prstGeom>
          <a:noFill/>
        </p:spPr>
        <p:txBody>
          <a:bodyPr wrap="none" lIns="91440" tIns="45720" rIns="91440" bIns="45720">
            <a:spAutoFit/>
          </a:bodyPr>
          <a:lstStyle/>
          <a:p>
            <a:pPr algn="ctr"/>
            <a:r>
              <a:rPr lang="ru-RU"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Орган зрения</a:t>
            </a:r>
            <a:endParaRPr lang="ru-RU" sz="4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Рисунок 4" descr="9200476.jpg"/>
          <p:cNvPicPr>
            <a:picLocks noChangeAspect="1"/>
          </p:cNvPicPr>
          <p:nvPr/>
        </p:nvPicPr>
        <p:blipFill>
          <a:blip r:embed="rId2" cstate="print"/>
          <a:srcRect/>
          <a:stretch>
            <a:fillRect/>
          </a:stretch>
        </p:blipFill>
        <p:spPr>
          <a:xfrm>
            <a:off x="1115616" y="2420888"/>
            <a:ext cx="6768752" cy="4040458"/>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1042988" y="163513"/>
            <a:ext cx="6985000" cy="519112"/>
          </a:xfrm>
          <a:prstGeom prst="rect">
            <a:avLst/>
          </a:prstGeom>
          <a:noFill/>
          <a:ln w="9525">
            <a:noFill/>
            <a:miter lim="800000"/>
            <a:headEnd/>
            <a:tailEnd/>
          </a:ln>
          <a:effectLst/>
        </p:spPr>
        <p:txBody>
          <a:bodyPr>
            <a:spAutoFit/>
          </a:bodyPr>
          <a:lstStyle/>
          <a:p>
            <a:pPr algn="ctr"/>
            <a:r>
              <a:rPr lang="ru-RU" sz="2800" dirty="0">
                <a:solidFill>
                  <a:schemeClr val="bg1"/>
                </a:solidFill>
              </a:rPr>
              <a:t>Зрительный анализатор</a:t>
            </a:r>
          </a:p>
        </p:txBody>
      </p:sp>
      <p:sp>
        <p:nvSpPr>
          <p:cNvPr id="6148" name="Text Box 4"/>
          <p:cNvSpPr txBox="1">
            <a:spLocks noChangeArrowheads="1"/>
          </p:cNvSpPr>
          <p:nvPr/>
        </p:nvSpPr>
        <p:spPr bwMode="auto">
          <a:xfrm>
            <a:off x="3924300" y="1141413"/>
            <a:ext cx="4752975" cy="2585323"/>
          </a:xfrm>
          <a:prstGeom prst="rect">
            <a:avLst/>
          </a:prstGeom>
          <a:noFill/>
          <a:ln w="9525">
            <a:noFill/>
            <a:miter lim="800000"/>
            <a:headEnd/>
            <a:tailEnd/>
          </a:ln>
          <a:effectLst/>
        </p:spPr>
        <p:txBody>
          <a:bodyPr>
            <a:spAutoFit/>
          </a:bodyPr>
          <a:lstStyle/>
          <a:p>
            <a:r>
              <a:rPr lang="ru-RU" dirty="0" smtClean="0"/>
              <a:t>Периферическая </a:t>
            </a:r>
            <a:r>
              <a:rPr lang="ru-RU" dirty="0"/>
              <a:t>часть анализатора — орган зрения состоит из глазного яблока и вспомогательных органов: </a:t>
            </a:r>
            <a:r>
              <a:rPr lang="ru-RU" dirty="0">
                <a:solidFill>
                  <a:schemeClr val="bg1"/>
                </a:solidFill>
              </a:rPr>
              <a:t>веки, ресницы, слезные железы, </a:t>
            </a:r>
            <a:r>
              <a:rPr lang="ru-RU" dirty="0" err="1">
                <a:solidFill>
                  <a:schemeClr val="bg1"/>
                </a:solidFill>
              </a:rPr>
              <a:t>глазодвигательные</a:t>
            </a:r>
            <a:r>
              <a:rPr lang="ru-RU" dirty="0">
                <a:solidFill>
                  <a:schemeClr val="bg1"/>
                </a:solidFill>
              </a:rPr>
              <a:t> мышцы.</a:t>
            </a:r>
          </a:p>
          <a:p>
            <a:endParaRPr lang="ru-RU" dirty="0"/>
          </a:p>
          <a:p>
            <a:r>
              <a:rPr lang="ru-RU" dirty="0"/>
              <a:t>Стенка глазного яблока состоит из трех оболочек. Наружная — </a:t>
            </a:r>
            <a:r>
              <a:rPr lang="ru-RU" b="1" i="1" dirty="0">
                <a:solidFill>
                  <a:srgbClr val="0000CC"/>
                </a:solidFill>
              </a:rPr>
              <a:t>белочная оболочка (склера)</a:t>
            </a:r>
            <a:r>
              <a:rPr lang="ru-RU" dirty="0"/>
              <a:t> в передней части глаза прозрачная, этот ее участок называется </a:t>
            </a:r>
            <a:r>
              <a:rPr lang="ru-RU" b="1" i="1" dirty="0">
                <a:solidFill>
                  <a:srgbClr val="0000CC"/>
                </a:solidFill>
              </a:rPr>
              <a:t>роговицей</a:t>
            </a:r>
            <a:r>
              <a:rPr lang="ru-RU" dirty="0"/>
              <a:t>.</a:t>
            </a:r>
          </a:p>
        </p:txBody>
      </p:sp>
      <p:pic>
        <p:nvPicPr>
          <p:cNvPr id="6152" name="Picture 8"/>
          <p:cNvPicPr>
            <a:picLocks noChangeAspect="1" noChangeArrowheads="1"/>
          </p:cNvPicPr>
          <p:nvPr/>
        </p:nvPicPr>
        <p:blipFill>
          <a:blip r:embed="rId2" cstate="print"/>
          <a:srcRect/>
          <a:stretch>
            <a:fillRect/>
          </a:stretch>
        </p:blipFill>
        <p:spPr bwMode="auto">
          <a:xfrm>
            <a:off x="611188" y="620713"/>
            <a:ext cx="1992312" cy="2519362"/>
          </a:xfrm>
          <a:prstGeom prst="rect">
            <a:avLst/>
          </a:prstGeom>
          <a:noFill/>
          <a:ln w="9525">
            <a:solidFill>
              <a:schemeClr val="tx1"/>
            </a:solidFill>
            <a:miter lim="800000"/>
            <a:headEnd/>
            <a:tailEnd/>
          </a:ln>
          <a:effectLst/>
        </p:spPr>
      </p:pic>
      <p:pic>
        <p:nvPicPr>
          <p:cNvPr id="6153" name="Picture 9"/>
          <p:cNvPicPr>
            <a:picLocks noChangeAspect="1" noChangeArrowheads="1"/>
          </p:cNvPicPr>
          <p:nvPr/>
        </p:nvPicPr>
        <p:blipFill>
          <a:blip r:embed="rId3" cstate="print"/>
          <a:srcRect/>
          <a:stretch>
            <a:fillRect/>
          </a:stretch>
        </p:blipFill>
        <p:spPr bwMode="auto">
          <a:xfrm>
            <a:off x="395288" y="3213100"/>
            <a:ext cx="2687637" cy="3500438"/>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down)">
                                      <p:cBhvr>
                                        <p:cTn id="7" dur="580">
                                          <p:stCondLst>
                                            <p:cond delay="0"/>
                                          </p:stCondLst>
                                        </p:cTn>
                                        <p:tgtEl>
                                          <p:spTgt spid="6147"/>
                                        </p:tgtEl>
                                      </p:cBhvr>
                                    </p:animEffect>
                                    <p:anim calcmode="lin" valueType="num">
                                      <p:cBhvr>
                                        <p:cTn id="8" dur="1822" tmFilter="0,0; 0.14,0.36; 0.43,0.73; 0.71,0.91; 1.0,1.0">
                                          <p:stCondLst>
                                            <p:cond delay="0"/>
                                          </p:stCondLst>
                                        </p:cTn>
                                        <p:tgtEl>
                                          <p:spTgt spid="61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7"/>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7"/>
                                        </p:tgtEl>
                                      </p:cBhvr>
                                      <p:to x="100000" y="60000"/>
                                    </p:animScale>
                                    <p:animScale>
                                      <p:cBhvr>
                                        <p:cTn id="14" dur="166" decel="50000">
                                          <p:stCondLst>
                                            <p:cond delay="676"/>
                                          </p:stCondLst>
                                        </p:cTn>
                                        <p:tgtEl>
                                          <p:spTgt spid="6147"/>
                                        </p:tgtEl>
                                      </p:cBhvr>
                                      <p:to x="100000" y="100000"/>
                                    </p:animScale>
                                    <p:animScale>
                                      <p:cBhvr>
                                        <p:cTn id="15" dur="26">
                                          <p:stCondLst>
                                            <p:cond delay="1312"/>
                                          </p:stCondLst>
                                        </p:cTn>
                                        <p:tgtEl>
                                          <p:spTgt spid="6147"/>
                                        </p:tgtEl>
                                      </p:cBhvr>
                                      <p:to x="100000" y="80000"/>
                                    </p:animScale>
                                    <p:animScale>
                                      <p:cBhvr>
                                        <p:cTn id="16" dur="166" decel="50000">
                                          <p:stCondLst>
                                            <p:cond delay="1338"/>
                                          </p:stCondLst>
                                        </p:cTn>
                                        <p:tgtEl>
                                          <p:spTgt spid="6147"/>
                                        </p:tgtEl>
                                      </p:cBhvr>
                                      <p:to x="100000" y="100000"/>
                                    </p:animScale>
                                    <p:animScale>
                                      <p:cBhvr>
                                        <p:cTn id="17" dur="26">
                                          <p:stCondLst>
                                            <p:cond delay="1642"/>
                                          </p:stCondLst>
                                        </p:cTn>
                                        <p:tgtEl>
                                          <p:spTgt spid="6147"/>
                                        </p:tgtEl>
                                      </p:cBhvr>
                                      <p:to x="100000" y="90000"/>
                                    </p:animScale>
                                    <p:animScale>
                                      <p:cBhvr>
                                        <p:cTn id="18" dur="166" decel="50000">
                                          <p:stCondLst>
                                            <p:cond delay="1668"/>
                                          </p:stCondLst>
                                        </p:cTn>
                                        <p:tgtEl>
                                          <p:spTgt spid="6147"/>
                                        </p:tgtEl>
                                      </p:cBhvr>
                                      <p:to x="100000" y="100000"/>
                                    </p:animScale>
                                    <p:animScale>
                                      <p:cBhvr>
                                        <p:cTn id="19" dur="26">
                                          <p:stCondLst>
                                            <p:cond delay="1808"/>
                                          </p:stCondLst>
                                        </p:cTn>
                                        <p:tgtEl>
                                          <p:spTgt spid="6147"/>
                                        </p:tgtEl>
                                      </p:cBhvr>
                                      <p:to x="100000" y="95000"/>
                                    </p:animScale>
                                    <p:animScale>
                                      <p:cBhvr>
                                        <p:cTn id="20" dur="166" decel="50000">
                                          <p:stCondLst>
                                            <p:cond delay="1834"/>
                                          </p:stCondLst>
                                        </p:cTn>
                                        <p:tgtEl>
                                          <p:spTgt spid="6147"/>
                                        </p:tgtEl>
                                      </p:cBhvr>
                                      <p:to x="100000" y="100000"/>
                                    </p:animScale>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6148">
                                            <p:txEl>
                                              <p:pRg st="0" end="0"/>
                                            </p:txEl>
                                          </p:spTgt>
                                        </p:tgtEl>
                                        <p:attrNameLst>
                                          <p:attrName>style.visibility</p:attrName>
                                        </p:attrNameLst>
                                      </p:cBhvr>
                                      <p:to>
                                        <p:strVal val="visible"/>
                                      </p:to>
                                    </p:set>
                                    <p:animEffect transition="in" filter="fade">
                                      <p:cBhvr>
                                        <p:cTn id="24" dur="1000"/>
                                        <p:tgtEl>
                                          <p:spTgt spid="6148">
                                            <p:txEl>
                                              <p:pRg st="0" end="0"/>
                                            </p:txEl>
                                          </p:spTgt>
                                        </p:tgtEl>
                                      </p:cBhvr>
                                    </p:animEffect>
                                    <p:anim calcmode="lin" valueType="num">
                                      <p:cBhvr>
                                        <p:cTn id="25"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1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148">
                                            <p:txEl>
                                              <p:pRg st="2" end="2"/>
                                            </p:txEl>
                                          </p:spTgt>
                                        </p:tgtEl>
                                        <p:attrNameLst>
                                          <p:attrName>style.visibility</p:attrName>
                                        </p:attrNameLst>
                                      </p:cBhvr>
                                      <p:to>
                                        <p:strVal val="visible"/>
                                      </p:to>
                                    </p:set>
                                    <p:animEffect transition="in" filter="fade">
                                      <p:cBhvr>
                                        <p:cTn id="31" dur="1000"/>
                                        <p:tgtEl>
                                          <p:spTgt spid="6148">
                                            <p:txEl>
                                              <p:pRg st="2" end="2"/>
                                            </p:txEl>
                                          </p:spTgt>
                                        </p:tgtEl>
                                      </p:cBhvr>
                                    </p:animEffect>
                                    <p:anim calcmode="lin" valueType="num">
                                      <p:cBhvr>
                                        <p:cTn id="32" dur="1000" fill="hold"/>
                                        <p:tgtEl>
                                          <p:spTgt spid="6148">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14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a:xfrm>
            <a:off x="1370013" y="247650"/>
            <a:ext cx="7772400" cy="895350"/>
          </a:xfrm>
        </p:spPr>
        <p:txBody>
          <a:bodyPr/>
          <a:lstStyle/>
          <a:p>
            <a:r>
              <a:rPr lang="ru-RU" sz="4000">
                <a:latin typeface="Arial" charset="0"/>
              </a:rPr>
              <a:t>Анализаторы. Органы чувств.</a:t>
            </a:r>
          </a:p>
        </p:txBody>
      </p:sp>
      <p:sp>
        <p:nvSpPr>
          <p:cNvPr id="112645" name="Rectangle 5"/>
          <p:cNvSpPr>
            <a:spLocks noGrp="1" noChangeArrowheads="1"/>
          </p:cNvSpPr>
          <p:nvPr>
            <p:ph type="body" sz="half" idx="1"/>
          </p:nvPr>
        </p:nvSpPr>
        <p:spPr>
          <a:xfrm>
            <a:off x="1219200" y="1371600"/>
            <a:ext cx="4267200" cy="5486400"/>
          </a:xfrm>
        </p:spPr>
        <p:txBody>
          <a:bodyPr/>
          <a:lstStyle/>
          <a:p>
            <a:pPr>
              <a:lnSpc>
                <a:spcPct val="90000"/>
              </a:lnSpc>
              <a:buFont typeface="Wingdings" pitchFamily="2" charset="2"/>
              <a:buNone/>
            </a:pPr>
            <a:r>
              <a:rPr lang="ru-RU" sz="2400"/>
              <a:t>Зрительный анализатор:</a:t>
            </a:r>
          </a:p>
          <a:p>
            <a:pPr>
              <a:lnSpc>
                <a:spcPct val="90000"/>
              </a:lnSpc>
              <a:buFont typeface="Wingdings" pitchFamily="2" charset="2"/>
              <a:buChar char="ü"/>
            </a:pPr>
            <a:r>
              <a:rPr lang="ru-RU" sz="2400"/>
              <a:t>рецепторы сетчатки, </a:t>
            </a:r>
          </a:p>
          <a:p>
            <a:pPr>
              <a:lnSpc>
                <a:spcPct val="90000"/>
              </a:lnSpc>
              <a:buFont typeface="Wingdings" pitchFamily="2" charset="2"/>
              <a:buChar char="ü"/>
            </a:pPr>
            <a:r>
              <a:rPr lang="ru-RU" sz="2400"/>
              <a:t>зрительный нерв,</a:t>
            </a:r>
          </a:p>
          <a:p>
            <a:pPr>
              <a:lnSpc>
                <a:spcPct val="90000"/>
              </a:lnSpc>
              <a:buFont typeface="Wingdings" pitchFamily="2" charset="2"/>
              <a:buChar char="ü"/>
            </a:pPr>
            <a:r>
              <a:rPr lang="ru-RU" sz="2400"/>
              <a:t> зрительная зона коры. </a:t>
            </a:r>
          </a:p>
          <a:p>
            <a:pPr>
              <a:lnSpc>
                <a:spcPct val="90000"/>
              </a:lnSpc>
              <a:buFont typeface="Wingdings" pitchFamily="2" charset="2"/>
              <a:buChar char="ü"/>
            </a:pPr>
            <a:endParaRPr lang="ru-RU" sz="2400"/>
          </a:p>
          <a:p>
            <a:pPr>
              <a:lnSpc>
                <a:spcPct val="90000"/>
              </a:lnSpc>
              <a:buFont typeface="Wingdings" pitchFamily="2" charset="2"/>
              <a:buNone/>
            </a:pPr>
            <a:r>
              <a:rPr lang="ru-RU" sz="2400"/>
              <a:t>	В первичных чувствительных зонах- анализ ощущений, </a:t>
            </a:r>
          </a:p>
          <a:p>
            <a:pPr>
              <a:lnSpc>
                <a:spcPct val="90000"/>
              </a:lnSpc>
              <a:buFont typeface="Wingdings" pitchFamily="2" charset="2"/>
              <a:buNone/>
            </a:pPr>
            <a:r>
              <a:rPr lang="ru-RU" sz="2400"/>
              <a:t>	во вторичных зонах – формирование образов.</a:t>
            </a:r>
          </a:p>
        </p:txBody>
      </p:sp>
      <p:pic>
        <p:nvPicPr>
          <p:cNvPr id="112648" name="Picture 8" descr="A09_02_01"/>
          <p:cNvPicPr>
            <a:picLocks noChangeArrowheads="1" noCrop="1"/>
          </p:cNvPicPr>
          <p:nvPr/>
        </p:nvPicPr>
        <p:blipFill>
          <a:blip r:embed="rId2" cstate="print"/>
          <a:srcRect/>
          <a:stretch>
            <a:fillRect/>
          </a:stretch>
        </p:blipFill>
        <p:spPr bwMode="auto">
          <a:xfrm>
            <a:off x="5453063" y="1752600"/>
            <a:ext cx="3690937" cy="4672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5">
                                            <p:txEl>
                                              <p:pRg st="1" end="1"/>
                                            </p:txEl>
                                          </p:spTgt>
                                        </p:tgtEl>
                                        <p:attrNameLst>
                                          <p:attrName>style.visibility</p:attrName>
                                        </p:attrNameLst>
                                      </p:cBhvr>
                                      <p:to>
                                        <p:strVal val="visible"/>
                                      </p:to>
                                    </p:set>
                                    <p:anim calcmode="lin" valueType="num">
                                      <p:cBhvr additive="base">
                                        <p:cTn id="7" dur="500" fill="hold"/>
                                        <p:tgtEl>
                                          <p:spTgt spid="11264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45">
                                            <p:txEl>
                                              <p:pRg st="2" end="2"/>
                                            </p:txEl>
                                          </p:spTgt>
                                        </p:tgtEl>
                                        <p:attrNameLst>
                                          <p:attrName>style.visibility</p:attrName>
                                        </p:attrNameLst>
                                      </p:cBhvr>
                                      <p:to>
                                        <p:strVal val="visible"/>
                                      </p:to>
                                    </p:set>
                                    <p:anim calcmode="lin" valueType="num">
                                      <p:cBhvr additive="base">
                                        <p:cTn id="13" dur="500" fill="hold"/>
                                        <p:tgtEl>
                                          <p:spTgt spid="11264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45">
                                            <p:txEl>
                                              <p:pRg st="3" end="3"/>
                                            </p:txEl>
                                          </p:spTgt>
                                        </p:tgtEl>
                                        <p:attrNameLst>
                                          <p:attrName>style.visibility</p:attrName>
                                        </p:attrNameLst>
                                      </p:cBhvr>
                                      <p:to>
                                        <p:strVal val="visible"/>
                                      </p:to>
                                    </p:set>
                                    <p:anim calcmode="lin" valueType="num">
                                      <p:cBhvr additive="base">
                                        <p:cTn id="19" dur="500" fill="hold"/>
                                        <p:tgtEl>
                                          <p:spTgt spid="11264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45">
                                            <p:txEl>
                                              <p:pRg st="5" end="5"/>
                                            </p:txEl>
                                          </p:spTgt>
                                        </p:tgtEl>
                                        <p:attrNameLst>
                                          <p:attrName>style.visibility</p:attrName>
                                        </p:attrNameLst>
                                      </p:cBhvr>
                                      <p:to>
                                        <p:strVal val="visible"/>
                                      </p:to>
                                    </p:set>
                                    <p:anim calcmode="lin" valueType="num">
                                      <p:cBhvr additive="base">
                                        <p:cTn id="25" dur="500" fill="hold"/>
                                        <p:tgtEl>
                                          <p:spTgt spid="11264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2645">
                                            <p:txEl>
                                              <p:pRg st="6" end="6"/>
                                            </p:txEl>
                                          </p:spTgt>
                                        </p:tgtEl>
                                        <p:attrNameLst>
                                          <p:attrName>style.visibility</p:attrName>
                                        </p:attrNameLst>
                                      </p:cBhvr>
                                      <p:to>
                                        <p:strVal val="visible"/>
                                      </p:to>
                                    </p:set>
                                    <p:anim calcmode="lin" valueType="num">
                                      <p:cBhvr additive="base">
                                        <p:cTn id="29" dur="500" fill="hold"/>
                                        <p:tgtEl>
                                          <p:spTgt spid="11264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264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1370013" y="247650"/>
            <a:ext cx="7772400" cy="895350"/>
          </a:xfrm>
        </p:spPr>
        <p:txBody>
          <a:bodyPr/>
          <a:lstStyle/>
          <a:p>
            <a:r>
              <a:rPr lang="ru-RU" sz="4000">
                <a:latin typeface="Arial" charset="0"/>
              </a:rPr>
              <a:t>Анализаторы. Органы чувств.</a:t>
            </a:r>
          </a:p>
        </p:txBody>
      </p:sp>
      <p:sp>
        <p:nvSpPr>
          <p:cNvPr id="86021" name="Rectangle 5"/>
          <p:cNvSpPr>
            <a:spLocks noGrp="1" noChangeArrowheads="1"/>
          </p:cNvSpPr>
          <p:nvPr>
            <p:ph type="body" sz="half" idx="1"/>
          </p:nvPr>
        </p:nvSpPr>
        <p:spPr>
          <a:xfrm>
            <a:off x="3275856" y="1052736"/>
            <a:ext cx="2473523" cy="4032448"/>
          </a:xfrm>
        </p:spPr>
        <p:txBody>
          <a:bodyPr>
            <a:normAutofit fontScale="92500" lnSpcReduction="20000"/>
          </a:bodyPr>
          <a:lstStyle/>
          <a:p>
            <a:pPr>
              <a:buFontTx/>
              <a:buNone/>
            </a:pPr>
            <a:r>
              <a:rPr lang="ru-RU" sz="2400" dirty="0"/>
              <a:t>	Зрительный анализатор состоит из трех частей:</a:t>
            </a:r>
          </a:p>
          <a:p>
            <a:pPr lvl="1"/>
            <a:r>
              <a:rPr lang="ru-RU" sz="2000" dirty="0"/>
              <a:t>рецепторы сетчатки глаза,</a:t>
            </a:r>
          </a:p>
          <a:p>
            <a:pPr lvl="1"/>
            <a:r>
              <a:rPr lang="ru-RU" sz="2000" dirty="0"/>
              <a:t>зрительный нерв,</a:t>
            </a:r>
          </a:p>
          <a:p>
            <a:pPr lvl="1"/>
            <a:r>
              <a:rPr lang="ru-RU" sz="2000" dirty="0"/>
              <a:t>зрительная зона коры больших полушарий головного мозга.</a:t>
            </a:r>
          </a:p>
        </p:txBody>
      </p:sp>
      <p:pic>
        <p:nvPicPr>
          <p:cNvPr id="86025" name="Picture 9" descr="U09_06"/>
          <p:cNvPicPr>
            <a:picLocks noGrp="1" noChangeAspect="1" noChangeArrowheads="1"/>
          </p:cNvPicPr>
          <p:nvPr>
            <p:ph sz="half" idx="2"/>
          </p:nvPr>
        </p:nvPicPr>
        <p:blipFill>
          <a:blip r:embed="rId2" cstate="print"/>
          <a:srcRect/>
          <a:stretch>
            <a:fillRect/>
          </a:stretch>
        </p:blipFill>
        <p:spPr>
          <a:xfrm>
            <a:off x="5796136" y="1052736"/>
            <a:ext cx="3347864" cy="3360285"/>
          </a:xfrm>
          <a:noFill/>
          <a:ln/>
        </p:spPr>
      </p:pic>
      <p:pic>
        <p:nvPicPr>
          <p:cNvPr id="12290" name="Picture 2" descr="http://biolicey2vrn.ru/Anatom/Analizatori/Picture_form.jpg"/>
          <p:cNvPicPr>
            <a:picLocks noChangeAspect="1" noChangeArrowheads="1"/>
          </p:cNvPicPr>
          <p:nvPr/>
        </p:nvPicPr>
        <p:blipFill>
          <a:blip r:embed="rId3" cstate="email"/>
          <a:srcRect/>
          <a:stretch>
            <a:fillRect/>
          </a:stretch>
        </p:blipFill>
        <p:spPr bwMode="auto">
          <a:xfrm>
            <a:off x="179512" y="3284984"/>
            <a:ext cx="3779913" cy="32289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370013" y="247650"/>
            <a:ext cx="7772400" cy="971550"/>
          </a:xfrm>
        </p:spPr>
        <p:txBody>
          <a:bodyPr/>
          <a:lstStyle/>
          <a:p>
            <a:r>
              <a:rPr lang="ru-RU" sz="4000">
                <a:latin typeface="Arial" charset="0"/>
              </a:rPr>
              <a:t>Анализаторы. Органы чувств.</a:t>
            </a:r>
          </a:p>
        </p:txBody>
      </p:sp>
      <p:sp>
        <p:nvSpPr>
          <p:cNvPr id="129027" name="Rectangle 3"/>
          <p:cNvSpPr>
            <a:spLocks noGrp="1" noChangeArrowheads="1"/>
          </p:cNvSpPr>
          <p:nvPr>
            <p:ph type="body" idx="1"/>
          </p:nvPr>
        </p:nvSpPr>
        <p:spPr>
          <a:xfrm>
            <a:off x="5106988" y="1447800"/>
            <a:ext cx="4037012" cy="5410200"/>
          </a:xfrm>
        </p:spPr>
        <p:txBody>
          <a:bodyPr/>
          <a:lstStyle/>
          <a:p>
            <a:pPr>
              <a:lnSpc>
                <a:spcPct val="80000"/>
              </a:lnSpc>
              <a:buFontTx/>
              <a:buNone/>
            </a:pPr>
            <a:r>
              <a:rPr lang="ru-RU" sz="2000"/>
              <a:t>Что Вы видите на слайде?</a:t>
            </a:r>
          </a:p>
          <a:p>
            <a:pPr>
              <a:lnSpc>
                <a:spcPct val="80000"/>
              </a:lnSpc>
              <a:buFontTx/>
              <a:buNone/>
            </a:pPr>
            <a:endParaRPr lang="ru-RU" sz="2000"/>
          </a:p>
          <a:p>
            <a:pPr>
              <a:lnSpc>
                <a:spcPct val="80000"/>
              </a:lnSpc>
              <a:buFontTx/>
              <a:buNone/>
            </a:pPr>
            <a:r>
              <a:rPr lang="ru-RU" sz="2000"/>
              <a:t>Перед Вами – </a:t>
            </a:r>
            <a:r>
              <a:rPr lang="ru-RU" sz="2000" i="1">
                <a:solidFill>
                  <a:schemeClr val="tx2"/>
                </a:solidFill>
              </a:rPr>
              <a:t>иллюзия</a:t>
            </a:r>
            <a:r>
              <a:rPr lang="ru-RU" sz="2000">
                <a:solidFill>
                  <a:schemeClr val="tx2"/>
                </a:solidFill>
              </a:rPr>
              <a:t> </a:t>
            </a:r>
            <a:r>
              <a:rPr lang="ru-RU" sz="2000"/>
              <a:t>или ложное восприятие. </a:t>
            </a:r>
          </a:p>
          <a:p>
            <a:pPr>
              <a:lnSpc>
                <a:spcPct val="80000"/>
              </a:lnSpc>
              <a:buFontTx/>
              <a:buNone/>
            </a:pPr>
            <a:endParaRPr lang="ru-RU" sz="2000"/>
          </a:p>
          <a:p>
            <a:pPr>
              <a:lnSpc>
                <a:spcPct val="80000"/>
              </a:lnSpc>
              <a:buFontTx/>
              <a:buNone/>
            </a:pPr>
            <a:r>
              <a:rPr lang="ru-RU" sz="2000"/>
              <a:t>Какими бывают иллюзии?</a:t>
            </a:r>
          </a:p>
          <a:p>
            <a:pPr>
              <a:lnSpc>
                <a:spcPct val="80000"/>
              </a:lnSpc>
              <a:buFontTx/>
              <a:buNone/>
            </a:pPr>
            <a:endParaRPr lang="ru-RU" sz="2000"/>
          </a:p>
          <a:p>
            <a:pPr>
              <a:lnSpc>
                <a:spcPct val="80000"/>
              </a:lnSpc>
              <a:buFontTx/>
              <a:buNone/>
            </a:pPr>
            <a:r>
              <a:rPr lang="ru-RU" sz="2000"/>
              <a:t>Как организм получает достоверное представление об окружающей действительности?</a:t>
            </a:r>
          </a:p>
          <a:p>
            <a:pPr>
              <a:lnSpc>
                <a:spcPct val="80000"/>
              </a:lnSpc>
              <a:buFontTx/>
              <a:buNone/>
            </a:pPr>
            <a:endParaRPr lang="ru-RU" sz="2000"/>
          </a:p>
          <a:p>
            <a:pPr>
              <a:lnSpc>
                <a:spcPct val="80000"/>
              </a:lnSpc>
              <a:buFontTx/>
              <a:buNone/>
            </a:pPr>
            <a:r>
              <a:rPr lang="ru-RU" sz="2000"/>
              <a:t>Чем иллюзия отличается от галлюцинации?</a:t>
            </a:r>
          </a:p>
          <a:p>
            <a:pPr>
              <a:lnSpc>
                <a:spcPct val="80000"/>
              </a:lnSpc>
              <a:buFontTx/>
              <a:buNone/>
            </a:pPr>
            <a:endParaRPr lang="ru-RU" sz="2000"/>
          </a:p>
          <a:p>
            <a:pPr>
              <a:lnSpc>
                <a:spcPct val="80000"/>
              </a:lnSpc>
              <a:buFontTx/>
              <a:buNone/>
            </a:pPr>
            <a:r>
              <a:rPr lang="ru-RU" sz="1800"/>
              <a:t>(стр.243) в учебнике,   </a:t>
            </a:r>
          </a:p>
          <a:p>
            <a:pPr>
              <a:lnSpc>
                <a:spcPct val="80000"/>
              </a:lnSpc>
              <a:buFontTx/>
              <a:buNone/>
            </a:pPr>
            <a:r>
              <a:rPr lang="ru-RU" sz="1800"/>
              <a:t>работы № 186,187 в рабочей тетради</a:t>
            </a:r>
          </a:p>
        </p:txBody>
      </p:sp>
      <p:grpSp>
        <p:nvGrpSpPr>
          <p:cNvPr id="2" name="Group 10"/>
          <p:cNvGrpSpPr>
            <a:grpSpLocks/>
          </p:cNvGrpSpPr>
          <p:nvPr/>
        </p:nvGrpSpPr>
        <p:grpSpPr bwMode="auto">
          <a:xfrm>
            <a:off x="1752600" y="2362200"/>
            <a:ext cx="3048000" cy="3200400"/>
            <a:chOff x="1440" y="1488"/>
            <a:chExt cx="1920" cy="2016"/>
          </a:xfrm>
        </p:grpSpPr>
        <p:sp>
          <p:nvSpPr>
            <p:cNvPr id="129028" name="Rectangle 4"/>
            <p:cNvSpPr>
              <a:spLocks noChangeArrowheads="1"/>
            </p:cNvSpPr>
            <p:nvPr/>
          </p:nvSpPr>
          <p:spPr bwMode="auto">
            <a:xfrm>
              <a:off x="2016" y="2064"/>
              <a:ext cx="816" cy="816"/>
            </a:xfrm>
            <a:prstGeom prst="rect">
              <a:avLst/>
            </a:prstGeom>
            <a:noFill/>
            <a:ln w="38100">
              <a:solidFill>
                <a:schemeClr val="tx1"/>
              </a:solidFill>
              <a:miter lim="800000"/>
              <a:headEnd/>
              <a:tailEnd/>
            </a:ln>
            <a:effectLst/>
          </p:spPr>
          <p:txBody>
            <a:bodyPr wrap="none" anchor="ctr"/>
            <a:lstStyle/>
            <a:p>
              <a:endParaRPr lang="ru-RU"/>
            </a:p>
          </p:txBody>
        </p:sp>
        <p:sp>
          <p:nvSpPr>
            <p:cNvPr id="129029" name="Rectangle 5"/>
            <p:cNvSpPr>
              <a:spLocks noChangeArrowheads="1"/>
            </p:cNvSpPr>
            <p:nvPr/>
          </p:nvSpPr>
          <p:spPr bwMode="auto">
            <a:xfrm>
              <a:off x="1440" y="1488"/>
              <a:ext cx="1920" cy="2016"/>
            </a:xfrm>
            <a:prstGeom prst="rect">
              <a:avLst/>
            </a:prstGeom>
            <a:noFill/>
            <a:ln w="38100">
              <a:solidFill>
                <a:schemeClr val="tx1"/>
              </a:solidFill>
              <a:miter lim="800000"/>
              <a:headEnd/>
              <a:tailEnd/>
            </a:ln>
            <a:effectLst/>
          </p:spPr>
          <p:txBody>
            <a:bodyPr wrap="none" anchor="ctr"/>
            <a:lstStyle/>
            <a:p>
              <a:endParaRPr lang="ru-RU"/>
            </a:p>
          </p:txBody>
        </p:sp>
        <p:sp>
          <p:nvSpPr>
            <p:cNvPr id="129030" name="Line 6"/>
            <p:cNvSpPr>
              <a:spLocks noChangeShapeType="1"/>
            </p:cNvSpPr>
            <p:nvPr/>
          </p:nvSpPr>
          <p:spPr bwMode="auto">
            <a:xfrm>
              <a:off x="1440" y="1488"/>
              <a:ext cx="576" cy="576"/>
            </a:xfrm>
            <a:prstGeom prst="line">
              <a:avLst/>
            </a:prstGeom>
            <a:noFill/>
            <a:ln w="38100">
              <a:solidFill>
                <a:schemeClr val="tx1"/>
              </a:solidFill>
              <a:round/>
              <a:headEnd/>
              <a:tailEnd/>
            </a:ln>
            <a:effectLst/>
          </p:spPr>
          <p:txBody>
            <a:bodyPr/>
            <a:lstStyle/>
            <a:p>
              <a:endParaRPr lang="ru-RU"/>
            </a:p>
          </p:txBody>
        </p:sp>
        <p:sp>
          <p:nvSpPr>
            <p:cNvPr id="129031" name="Line 7"/>
            <p:cNvSpPr>
              <a:spLocks noChangeShapeType="1"/>
            </p:cNvSpPr>
            <p:nvPr/>
          </p:nvSpPr>
          <p:spPr bwMode="auto">
            <a:xfrm flipV="1">
              <a:off x="1440" y="2880"/>
              <a:ext cx="576" cy="624"/>
            </a:xfrm>
            <a:prstGeom prst="line">
              <a:avLst/>
            </a:prstGeom>
            <a:noFill/>
            <a:ln w="38100">
              <a:solidFill>
                <a:schemeClr val="tx1"/>
              </a:solidFill>
              <a:round/>
              <a:headEnd/>
              <a:tailEnd/>
            </a:ln>
            <a:effectLst/>
          </p:spPr>
          <p:txBody>
            <a:bodyPr/>
            <a:lstStyle/>
            <a:p>
              <a:endParaRPr lang="ru-RU"/>
            </a:p>
          </p:txBody>
        </p:sp>
        <p:sp>
          <p:nvSpPr>
            <p:cNvPr id="129032" name="Line 8"/>
            <p:cNvSpPr>
              <a:spLocks noChangeShapeType="1"/>
            </p:cNvSpPr>
            <p:nvPr/>
          </p:nvSpPr>
          <p:spPr bwMode="auto">
            <a:xfrm flipH="1">
              <a:off x="2832" y="1488"/>
              <a:ext cx="528" cy="576"/>
            </a:xfrm>
            <a:prstGeom prst="line">
              <a:avLst/>
            </a:prstGeom>
            <a:noFill/>
            <a:ln w="38100">
              <a:solidFill>
                <a:schemeClr val="tx1"/>
              </a:solidFill>
              <a:round/>
              <a:headEnd/>
              <a:tailEnd/>
            </a:ln>
            <a:effectLst/>
          </p:spPr>
          <p:txBody>
            <a:bodyPr/>
            <a:lstStyle/>
            <a:p>
              <a:endParaRPr lang="ru-RU"/>
            </a:p>
          </p:txBody>
        </p:sp>
        <p:sp>
          <p:nvSpPr>
            <p:cNvPr id="129033" name="Line 9"/>
            <p:cNvSpPr>
              <a:spLocks noChangeShapeType="1"/>
            </p:cNvSpPr>
            <p:nvPr/>
          </p:nvSpPr>
          <p:spPr bwMode="auto">
            <a:xfrm flipH="1" flipV="1">
              <a:off x="2832" y="2880"/>
              <a:ext cx="528" cy="624"/>
            </a:xfrm>
            <a:prstGeom prst="line">
              <a:avLst/>
            </a:prstGeom>
            <a:noFill/>
            <a:ln w="38100">
              <a:solidFill>
                <a:schemeClr val="tx1"/>
              </a:solidFill>
              <a:round/>
              <a:headEnd/>
              <a:tailEnd/>
            </a:ln>
            <a:effec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additive="base">
                                        <p:cTn id="7" dur="500" fill="hold"/>
                                        <p:tgtEl>
                                          <p:spTgt spid="129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7">
                                            <p:txEl>
                                              <p:pRg st="2" end="2"/>
                                            </p:txEl>
                                          </p:spTgt>
                                        </p:tgtEl>
                                        <p:attrNameLst>
                                          <p:attrName>style.visibility</p:attrName>
                                        </p:attrNameLst>
                                      </p:cBhvr>
                                      <p:to>
                                        <p:strVal val="visible"/>
                                      </p:to>
                                    </p:set>
                                    <p:anim calcmode="lin" valueType="num">
                                      <p:cBhvr additive="base">
                                        <p:cTn id="13" dur="10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9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9027">
                                            <p:txEl>
                                              <p:pRg st="4" end="4"/>
                                            </p:txEl>
                                          </p:spTgt>
                                        </p:tgtEl>
                                        <p:attrNameLst>
                                          <p:attrName>style.visibility</p:attrName>
                                        </p:attrNameLst>
                                      </p:cBhvr>
                                      <p:to>
                                        <p:strVal val="visible"/>
                                      </p:to>
                                    </p:set>
                                    <p:anim calcmode="lin" valueType="num">
                                      <p:cBhvr additive="base">
                                        <p:cTn id="19" dur="10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902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9027">
                                            <p:txEl>
                                              <p:pRg st="6" end="6"/>
                                            </p:txEl>
                                          </p:spTgt>
                                        </p:tgtEl>
                                        <p:attrNameLst>
                                          <p:attrName>style.visibility</p:attrName>
                                        </p:attrNameLst>
                                      </p:cBhvr>
                                      <p:to>
                                        <p:strVal val="visible"/>
                                      </p:to>
                                    </p:set>
                                    <p:anim calcmode="lin" valueType="num">
                                      <p:cBhvr additive="base">
                                        <p:cTn id="23" dur="10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2902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9027">
                                            <p:txEl>
                                              <p:pRg st="8" end="8"/>
                                            </p:txEl>
                                          </p:spTgt>
                                        </p:tgtEl>
                                        <p:attrNameLst>
                                          <p:attrName>style.visibility</p:attrName>
                                        </p:attrNameLst>
                                      </p:cBhvr>
                                      <p:to>
                                        <p:strVal val="visible"/>
                                      </p:to>
                                    </p:set>
                                    <p:anim calcmode="lin" valueType="num">
                                      <p:cBhvr additive="base">
                                        <p:cTn id="27" dur="1000" fill="hold"/>
                                        <p:tgtEl>
                                          <p:spTgt spid="129027">
                                            <p:txEl>
                                              <p:pRg st="8" end="8"/>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29027">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9027">
                                            <p:txEl>
                                              <p:pRg st="10" end="10"/>
                                            </p:txEl>
                                          </p:spTgt>
                                        </p:tgtEl>
                                        <p:attrNameLst>
                                          <p:attrName>style.visibility</p:attrName>
                                        </p:attrNameLst>
                                      </p:cBhvr>
                                      <p:to>
                                        <p:strVal val="visible"/>
                                      </p:to>
                                    </p:set>
                                    <p:anim calcmode="lin" valueType="num">
                                      <p:cBhvr additive="base">
                                        <p:cTn id="31" dur="1000" fill="hold"/>
                                        <p:tgtEl>
                                          <p:spTgt spid="129027">
                                            <p:txEl>
                                              <p:pRg st="10" end="10"/>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9027">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9027">
                                            <p:txEl>
                                              <p:pRg st="11" end="11"/>
                                            </p:txEl>
                                          </p:spTgt>
                                        </p:tgtEl>
                                        <p:attrNameLst>
                                          <p:attrName>style.visibility</p:attrName>
                                        </p:attrNameLst>
                                      </p:cBhvr>
                                      <p:to>
                                        <p:strVal val="visible"/>
                                      </p:to>
                                    </p:set>
                                    <p:anim calcmode="lin" valueType="num">
                                      <p:cBhvr additive="base">
                                        <p:cTn id="35" dur="1000" fill="hold"/>
                                        <p:tgtEl>
                                          <p:spTgt spid="129027">
                                            <p:txEl>
                                              <p:pRg st="11" end="11"/>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1290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5900" y="3500438"/>
            <a:ext cx="6084888" cy="1920875"/>
          </a:xfrm>
          <a:prstGeom prst="rect">
            <a:avLst/>
          </a:prstGeom>
          <a:noFill/>
          <a:ln w="9525">
            <a:noFill/>
            <a:miter lim="800000"/>
            <a:headEnd/>
            <a:tailEnd/>
          </a:ln>
          <a:effectLst/>
        </p:spPr>
        <p:txBody>
          <a:bodyPr>
            <a:spAutoFit/>
          </a:bodyPr>
          <a:lstStyle/>
          <a:p>
            <a:r>
              <a:rPr lang="ru-RU"/>
              <a:t>Колбочки в сетчатке делятся на три группы, одни возбуждаются </a:t>
            </a:r>
            <a:r>
              <a:rPr lang="ru-RU">
                <a:solidFill>
                  <a:srgbClr val="FF3300"/>
                </a:solidFill>
              </a:rPr>
              <a:t>красным светом</a:t>
            </a:r>
            <a:r>
              <a:rPr lang="ru-RU"/>
              <a:t>, вторые — </a:t>
            </a:r>
            <a:r>
              <a:rPr lang="ru-RU">
                <a:solidFill>
                  <a:srgbClr val="00CC00"/>
                </a:solidFill>
              </a:rPr>
              <a:t>зеленым</a:t>
            </a:r>
            <a:r>
              <a:rPr lang="ru-RU"/>
              <a:t>, третьи — </a:t>
            </a:r>
            <a:r>
              <a:rPr lang="ru-RU">
                <a:solidFill>
                  <a:srgbClr val="0000CC"/>
                </a:solidFill>
              </a:rPr>
              <a:t>синим</a:t>
            </a:r>
            <a:r>
              <a:rPr lang="ru-RU"/>
              <a:t>. Если не работает какая-то группа колбочек, развиваются заболевания, при которых человек аномально различает какие –  то цвета.</a:t>
            </a:r>
          </a:p>
        </p:txBody>
      </p:sp>
      <p:pic>
        <p:nvPicPr>
          <p:cNvPr id="20485" name="Picture 5"/>
          <p:cNvPicPr>
            <a:picLocks noChangeAspect="1" noChangeArrowheads="1"/>
          </p:cNvPicPr>
          <p:nvPr/>
        </p:nvPicPr>
        <p:blipFill>
          <a:blip r:embed="rId2" cstate="email"/>
          <a:srcRect/>
          <a:stretch>
            <a:fillRect/>
          </a:stretch>
        </p:blipFill>
        <p:spPr bwMode="auto">
          <a:xfrm>
            <a:off x="117475" y="692150"/>
            <a:ext cx="4022725" cy="2655888"/>
          </a:xfrm>
          <a:prstGeom prst="rect">
            <a:avLst/>
          </a:prstGeom>
          <a:noFill/>
          <a:ln w="9525">
            <a:noFill/>
            <a:miter lim="800000"/>
            <a:headEnd/>
            <a:tailEnd/>
          </a:ln>
          <a:effectLst/>
        </p:spPr>
      </p:pic>
      <p:pic>
        <p:nvPicPr>
          <p:cNvPr id="20487" name="Picture 7"/>
          <p:cNvPicPr>
            <a:picLocks noChangeAspect="1" noChangeArrowheads="1"/>
          </p:cNvPicPr>
          <p:nvPr/>
        </p:nvPicPr>
        <p:blipFill>
          <a:blip r:embed="rId3" cstate="email"/>
          <a:srcRect/>
          <a:stretch>
            <a:fillRect/>
          </a:stretch>
        </p:blipFill>
        <p:spPr bwMode="auto">
          <a:xfrm>
            <a:off x="4211638" y="981075"/>
            <a:ext cx="2376487" cy="2370138"/>
          </a:xfrm>
          <a:prstGeom prst="rect">
            <a:avLst/>
          </a:prstGeom>
          <a:noFill/>
          <a:ln w="9525">
            <a:noFill/>
            <a:miter lim="800000"/>
            <a:headEnd/>
            <a:tailEnd/>
          </a:ln>
          <a:effectLst/>
        </p:spPr>
      </p:pic>
      <p:pic>
        <p:nvPicPr>
          <p:cNvPr id="20488" name="Picture 8"/>
          <p:cNvPicPr>
            <a:picLocks noChangeAspect="1" noChangeArrowheads="1"/>
          </p:cNvPicPr>
          <p:nvPr/>
        </p:nvPicPr>
        <p:blipFill>
          <a:blip r:embed="rId4" cstate="email"/>
          <a:srcRect/>
          <a:stretch>
            <a:fillRect/>
          </a:stretch>
        </p:blipFill>
        <p:spPr bwMode="auto">
          <a:xfrm>
            <a:off x="6623050" y="981075"/>
            <a:ext cx="2413000" cy="2419350"/>
          </a:xfrm>
          <a:prstGeom prst="rect">
            <a:avLst/>
          </a:prstGeom>
          <a:noFill/>
          <a:ln w="9525">
            <a:noFill/>
            <a:miter lim="800000"/>
            <a:headEnd/>
            <a:tailEnd/>
          </a:ln>
          <a:effectLst/>
        </p:spPr>
      </p:pic>
      <p:pic>
        <p:nvPicPr>
          <p:cNvPr id="20489" name="Picture 9"/>
          <p:cNvPicPr>
            <a:picLocks noChangeAspect="1" noChangeArrowheads="1"/>
          </p:cNvPicPr>
          <p:nvPr/>
        </p:nvPicPr>
        <p:blipFill>
          <a:blip r:embed="rId5" cstate="email"/>
          <a:srcRect/>
          <a:stretch>
            <a:fillRect/>
          </a:stretch>
        </p:blipFill>
        <p:spPr bwMode="auto">
          <a:xfrm>
            <a:off x="6516688" y="3573463"/>
            <a:ext cx="2447925" cy="1343025"/>
          </a:xfrm>
          <a:prstGeom prst="rect">
            <a:avLst/>
          </a:prstGeom>
          <a:noFill/>
          <a:ln w="9525">
            <a:noFill/>
            <a:miter lim="800000"/>
            <a:headEnd/>
            <a:tailEnd/>
          </a:ln>
          <a:effectLst/>
        </p:spPr>
      </p:pic>
      <p:sp>
        <p:nvSpPr>
          <p:cNvPr id="20490" name="Text Box 10"/>
          <p:cNvSpPr txBox="1">
            <a:spLocks noChangeArrowheads="1"/>
          </p:cNvSpPr>
          <p:nvPr/>
        </p:nvSpPr>
        <p:spPr bwMode="auto">
          <a:xfrm>
            <a:off x="250825" y="5445125"/>
            <a:ext cx="8642350" cy="1006475"/>
          </a:xfrm>
          <a:prstGeom prst="rect">
            <a:avLst/>
          </a:prstGeom>
          <a:noFill/>
          <a:ln w="9525">
            <a:noFill/>
            <a:miter lim="800000"/>
            <a:headEnd/>
            <a:tailEnd/>
          </a:ln>
          <a:effectLst/>
        </p:spPr>
        <p:txBody>
          <a:bodyPr>
            <a:spAutoFit/>
          </a:bodyPr>
          <a:lstStyle/>
          <a:p>
            <a:r>
              <a:rPr lang="ru-RU">
                <a:solidFill>
                  <a:srgbClr val="FF3300"/>
                </a:solidFill>
              </a:rPr>
              <a:t>Протанопия</a:t>
            </a:r>
            <a:r>
              <a:rPr lang="ru-RU"/>
              <a:t> – аномальное восприятие красного цвета;</a:t>
            </a:r>
          </a:p>
          <a:p>
            <a:r>
              <a:rPr lang="ru-RU">
                <a:solidFill>
                  <a:srgbClr val="FF3300"/>
                </a:solidFill>
              </a:rPr>
              <a:t>Дейтеранопия</a:t>
            </a:r>
            <a:r>
              <a:rPr lang="ru-RU"/>
              <a:t> – аномальное восприятие зеленого цвета;</a:t>
            </a:r>
          </a:p>
          <a:p>
            <a:r>
              <a:rPr lang="ru-RU">
                <a:solidFill>
                  <a:srgbClr val="FF3300"/>
                </a:solidFill>
              </a:rPr>
              <a:t>Тританопия</a:t>
            </a:r>
            <a:r>
              <a:rPr lang="ru-RU"/>
              <a:t> – аномальное восприятие синего цвета;</a:t>
            </a:r>
          </a:p>
        </p:txBody>
      </p:sp>
      <p:sp>
        <p:nvSpPr>
          <p:cNvPr id="20491" name="Text Box 11"/>
          <p:cNvSpPr txBox="1">
            <a:spLocks noChangeArrowheads="1"/>
          </p:cNvSpPr>
          <p:nvPr/>
        </p:nvSpPr>
        <p:spPr bwMode="auto">
          <a:xfrm>
            <a:off x="1042988" y="163513"/>
            <a:ext cx="6985000" cy="519112"/>
          </a:xfrm>
          <a:prstGeom prst="rect">
            <a:avLst/>
          </a:prstGeom>
          <a:noFill/>
          <a:ln w="9525">
            <a:noFill/>
            <a:miter lim="800000"/>
            <a:headEnd/>
            <a:tailEnd/>
          </a:ln>
          <a:effectLst/>
        </p:spPr>
        <p:txBody>
          <a:bodyPr>
            <a:spAutoFit/>
          </a:bodyPr>
          <a:lstStyle/>
          <a:p>
            <a:pPr algn="ctr"/>
            <a:r>
              <a:rPr lang="ru-RU" sz="2800">
                <a:solidFill>
                  <a:srgbClr val="FF3300"/>
                </a:solidFill>
              </a:rPr>
              <a:t>Зрительный анализатор</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490">
                                            <p:txEl>
                                              <p:pRg st="0" end="0"/>
                                            </p:txEl>
                                          </p:spTgt>
                                        </p:tgtEl>
                                        <p:attrNameLst>
                                          <p:attrName>style.visibility</p:attrName>
                                        </p:attrNameLst>
                                      </p:cBhvr>
                                      <p:to>
                                        <p:strVal val="visible"/>
                                      </p:to>
                                    </p:set>
                                    <p:animEffect transition="in" filter="fade">
                                      <p:cBhvr>
                                        <p:cTn id="14" dur="1000"/>
                                        <p:tgtEl>
                                          <p:spTgt spid="20490">
                                            <p:txEl>
                                              <p:pRg st="0" end="0"/>
                                            </p:txEl>
                                          </p:spTgt>
                                        </p:tgtEl>
                                      </p:cBhvr>
                                    </p:animEffect>
                                    <p:anim calcmode="lin" valueType="num">
                                      <p:cBhvr>
                                        <p:cTn id="15" dur="1000" fill="hold"/>
                                        <p:tgtEl>
                                          <p:spTgt spid="2049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4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490">
                                            <p:txEl>
                                              <p:pRg st="1" end="1"/>
                                            </p:txEl>
                                          </p:spTgt>
                                        </p:tgtEl>
                                        <p:attrNameLst>
                                          <p:attrName>style.visibility</p:attrName>
                                        </p:attrNameLst>
                                      </p:cBhvr>
                                      <p:to>
                                        <p:strVal val="visible"/>
                                      </p:to>
                                    </p:set>
                                    <p:animEffect transition="in" filter="fade">
                                      <p:cBhvr>
                                        <p:cTn id="21" dur="1000"/>
                                        <p:tgtEl>
                                          <p:spTgt spid="20490">
                                            <p:txEl>
                                              <p:pRg st="1" end="1"/>
                                            </p:txEl>
                                          </p:spTgt>
                                        </p:tgtEl>
                                      </p:cBhvr>
                                    </p:animEffect>
                                    <p:anim calcmode="lin" valueType="num">
                                      <p:cBhvr>
                                        <p:cTn id="22" dur="1000" fill="hold"/>
                                        <p:tgtEl>
                                          <p:spTgt spid="20490">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04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0490">
                                            <p:txEl>
                                              <p:pRg st="2" end="2"/>
                                            </p:txEl>
                                          </p:spTgt>
                                        </p:tgtEl>
                                        <p:attrNameLst>
                                          <p:attrName>style.visibility</p:attrName>
                                        </p:attrNameLst>
                                      </p:cBhvr>
                                      <p:to>
                                        <p:strVal val="visible"/>
                                      </p:to>
                                    </p:set>
                                    <p:animEffect transition="in" filter="fade">
                                      <p:cBhvr>
                                        <p:cTn id="28" dur="1000"/>
                                        <p:tgtEl>
                                          <p:spTgt spid="20490">
                                            <p:txEl>
                                              <p:pRg st="2" end="2"/>
                                            </p:txEl>
                                          </p:spTgt>
                                        </p:tgtEl>
                                      </p:cBhvr>
                                    </p:animEffect>
                                    <p:anim calcmode="lin" valueType="num">
                                      <p:cBhvr>
                                        <p:cTn id="29" dur="1000" fill="hold"/>
                                        <p:tgtEl>
                                          <p:spTgt spid="2049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49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1143000"/>
          </a:xfrm>
        </p:spPr>
        <p:txBody>
          <a:bodyPr>
            <a:normAutofit fontScale="90000"/>
          </a:bodyPr>
          <a:lstStyle/>
          <a:p>
            <a:r>
              <a:rPr lang="ru-RU" sz="2700" dirty="0"/>
              <a:t>К</a:t>
            </a:r>
            <a:r>
              <a:rPr lang="ru-RU" sz="1600" dirty="0"/>
              <a:t>ак и зрение, слух дает возможность воспринимать информацию на значительном расстоянии. С помощью слуха животные обнаруживают добычу, спасаются от хищников, общаются. Важен слух и для человека, так как с этим анализатором связана членораздельная речь. Лишившись в раннем детстве слуха, люди теряют способность произносить слова. Требуется длительная лечебная тренировка по специальной методике, чтобы глухой от рождения человек мог говорить. Продольные колебания воздуха, несущие звук, вызывают механические колебания барабанной перепонки. С помощью слуховых косточек оно передается перепонке овального окна, а через неё — жидкости внутреннего уха. Эти колебания вызывают раздражения рецепторов спирального органа, возникающие возбуждения поступают в слуховую зону коры большого мозга и здесь формируется в слуховые ощущения.</a:t>
            </a:r>
            <a:r>
              <a:rPr lang="ru-RU" sz="1400" dirty="0"/>
              <a:t/>
            </a:r>
            <a:br>
              <a:rPr lang="ru-RU" sz="1400" dirty="0"/>
            </a:br>
            <a:endParaRPr lang="ru-RU" sz="1400" dirty="0"/>
          </a:p>
        </p:txBody>
      </p:sp>
      <p:sp>
        <p:nvSpPr>
          <p:cNvPr id="3" name="Прямоугольник 2"/>
          <p:cNvSpPr/>
          <p:nvPr/>
        </p:nvSpPr>
        <p:spPr>
          <a:xfrm>
            <a:off x="2987824" y="0"/>
            <a:ext cx="3120470" cy="769441"/>
          </a:xfrm>
          <a:prstGeom prst="rect">
            <a:avLst/>
          </a:prstGeom>
          <a:noFill/>
        </p:spPr>
        <p:txBody>
          <a:bodyPr wrap="none" lIns="91440" tIns="45720" rIns="91440" bIns="45720">
            <a:spAutoFit/>
          </a:bodyPr>
          <a:lstStyle/>
          <a:p>
            <a:pPr algn="ctr"/>
            <a:r>
              <a:rPr lang="ru-RU" sz="4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Орган слуха</a:t>
            </a:r>
          </a:p>
        </p:txBody>
      </p:sp>
      <p:pic>
        <p:nvPicPr>
          <p:cNvPr id="8" name="Рисунок 7" descr="-.jpg"/>
          <p:cNvPicPr>
            <a:picLocks noChangeAspect="1"/>
          </p:cNvPicPr>
          <p:nvPr/>
        </p:nvPicPr>
        <p:blipFill>
          <a:blip r:embed="rId2" cstate="print"/>
          <a:stretch>
            <a:fillRect/>
          </a:stretch>
        </p:blipFill>
        <p:spPr>
          <a:xfrm>
            <a:off x="1259632" y="2780928"/>
            <a:ext cx="6480720" cy="3816424"/>
          </a:xfrm>
          <a:prstGeom prst="rect">
            <a:avLst/>
          </a:prstGeom>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4" descr="http://biolicey2vrn.ru/Anatom/Analizatori/ehksteroreceptory.jpg"/>
          <p:cNvPicPr>
            <a:picLocks noGrp="1" noChangeAspect="1" noChangeArrowheads="1"/>
          </p:cNvPicPr>
          <p:nvPr>
            <p:ph idx="1"/>
          </p:nvPr>
        </p:nvPicPr>
        <p:blipFill>
          <a:blip r:embed="rId2" cstate="print"/>
          <a:srcRect/>
          <a:stretch>
            <a:fillRect/>
          </a:stretch>
        </p:blipFill>
        <p:spPr bwMode="auto">
          <a:xfrm>
            <a:off x="0" y="476672"/>
            <a:ext cx="8604448" cy="564949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40768"/>
            <a:ext cx="8229600" cy="1143000"/>
          </a:xfrm>
        </p:spPr>
        <p:txBody>
          <a:bodyPr>
            <a:normAutofit fontScale="90000"/>
          </a:bodyPr>
          <a:lstStyle/>
          <a:p>
            <a:r>
              <a:rPr lang="ru-RU" sz="2700" dirty="0"/>
              <a:t>О</a:t>
            </a:r>
            <a:r>
              <a:rPr lang="ru-RU" sz="1800" dirty="0"/>
              <a:t>риентация тела в пространстве осуществляется вестибулярным аппаратом. Он находится в глубине пирамиды височной кости, рядом с улиткой внутреннего уха. Вестибулярный аппарат состоит из </a:t>
            </a:r>
            <a:r>
              <a:rPr lang="ru-RU" sz="1800" dirty="0">
                <a:solidFill>
                  <a:srgbClr val="FF0000"/>
                </a:solidFill>
              </a:rPr>
              <a:t>двух </a:t>
            </a:r>
            <a:r>
              <a:rPr lang="ru-RU" sz="1800" i="1" dirty="0">
                <a:solidFill>
                  <a:srgbClr val="FF0000"/>
                </a:solidFill>
              </a:rPr>
              <a:t>мешочков</a:t>
            </a:r>
            <a:r>
              <a:rPr lang="ru-RU" sz="1800" dirty="0">
                <a:solidFill>
                  <a:srgbClr val="FF0000"/>
                </a:solidFill>
              </a:rPr>
              <a:t> и трёх </a:t>
            </a:r>
            <a:r>
              <a:rPr lang="ru-RU" sz="1800" i="1" dirty="0">
                <a:solidFill>
                  <a:srgbClr val="FF0000"/>
                </a:solidFill>
              </a:rPr>
              <a:t>полукружных каналов</a:t>
            </a:r>
            <a:r>
              <a:rPr lang="ru-RU" sz="1800" i="1" dirty="0"/>
              <a:t>.</a:t>
            </a:r>
            <a:r>
              <a:rPr lang="ru-RU" sz="1800" dirty="0"/>
              <a:t> Каналы расположены в трех </a:t>
            </a:r>
            <a:r>
              <a:rPr lang="ru-RU" sz="1800" dirty="0" err="1" smtClean="0"/>
              <a:t>взаимо</a:t>
            </a:r>
            <a:r>
              <a:rPr lang="ru-RU" sz="1800" dirty="0" smtClean="0"/>
              <a:t> перпендикулярных </a:t>
            </a:r>
            <a:r>
              <a:rPr lang="ru-RU" sz="1800" dirty="0"/>
              <a:t>направлениях. Это соответствует трем измерениям пространства (высоте, длине, ширине) и позволяет определять положение и перемещение тела в пространстве. Заканчивается вестибулярный анализатор в коре большого мозга. Его участие в осуществлении сознательных движений позволяет управлять телом в пространстве.</a:t>
            </a:r>
            <a:r>
              <a:rPr lang="ru-RU" sz="1600" dirty="0"/>
              <a:t/>
            </a:r>
            <a:br>
              <a:rPr lang="ru-RU" sz="1600" dirty="0"/>
            </a:br>
            <a:endParaRPr lang="ru-RU" sz="1600" dirty="0"/>
          </a:p>
        </p:txBody>
      </p:sp>
      <p:sp>
        <p:nvSpPr>
          <p:cNvPr id="3" name="Прямоугольник 2"/>
          <p:cNvSpPr/>
          <p:nvPr/>
        </p:nvSpPr>
        <p:spPr>
          <a:xfrm>
            <a:off x="2195736" y="0"/>
            <a:ext cx="5051896" cy="830997"/>
          </a:xfrm>
          <a:prstGeom prst="rect">
            <a:avLst/>
          </a:prstGeom>
          <a:noFill/>
        </p:spPr>
        <p:txBody>
          <a:bodyPr wrap="none" lIns="91440" tIns="45720" rIns="91440" bIns="45720">
            <a:spAutoFit/>
          </a:bodyPr>
          <a:lstStyle/>
          <a:p>
            <a:pPr algn="ctr"/>
            <a:r>
              <a:rPr lang="ru-RU"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Орган равновесия</a:t>
            </a:r>
            <a:endParaRPr lang="ru-RU"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Рисунок 4" descr="IMG_0147.GIF"/>
          <p:cNvPicPr>
            <a:picLocks noChangeAspect="1"/>
          </p:cNvPicPr>
          <p:nvPr/>
        </p:nvPicPr>
        <p:blipFill>
          <a:blip r:embed="rId2" cstate="print"/>
          <a:stretch>
            <a:fillRect/>
          </a:stretch>
        </p:blipFill>
        <p:spPr>
          <a:xfrm>
            <a:off x="899592" y="3068960"/>
            <a:ext cx="7272808" cy="3032237"/>
          </a:xfrm>
          <a:prstGeom prst="rect">
            <a:avLst/>
          </a:prstGeom>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2996952"/>
            <a:ext cx="3384376" cy="1143000"/>
          </a:xfrm>
        </p:spPr>
        <p:txBody>
          <a:bodyPr>
            <a:noAutofit/>
          </a:bodyPr>
          <a:lstStyle/>
          <a:p>
            <a:pPr algn="just"/>
            <a:r>
              <a:rPr lang="ru-RU" sz="2400" dirty="0"/>
              <a:t>В</a:t>
            </a:r>
            <a:r>
              <a:rPr lang="ru-RU" sz="1600" dirty="0"/>
              <a:t> слизистой оболочке языка </a:t>
            </a:r>
            <a:r>
              <a:rPr lang="ru-RU" sz="1400" dirty="0"/>
              <a:t>находятся небольшие возвышения — </a:t>
            </a:r>
            <a:r>
              <a:rPr lang="ru-RU" sz="1400" i="1" dirty="0"/>
              <a:t>вкусовые сосочки,</a:t>
            </a:r>
            <a:r>
              <a:rPr lang="ru-RU" sz="1400" dirty="0"/>
              <a:t> имеющие грибовидную, </a:t>
            </a:r>
            <a:r>
              <a:rPr lang="ru-RU" sz="1400" dirty="0" err="1"/>
              <a:t>желобоватую</a:t>
            </a:r>
            <a:r>
              <a:rPr lang="ru-RU" sz="1400" dirty="0"/>
              <a:t> или листовидную форму. Каждый сосочек сообщается с ротовой полостью небольшим отверстием — </a:t>
            </a:r>
            <a:r>
              <a:rPr lang="ru-RU" sz="1400" i="1" dirty="0"/>
              <a:t>порой.</a:t>
            </a:r>
            <a:r>
              <a:rPr lang="ru-RU" sz="1400" dirty="0"/>
              <a:t> Она ведет в небольшую камеру, на дне которой находятся </a:t>
            </a:r>
            <a:r>
              <a:rPr lang="ru-RU" sz="1400" i="1" dirty="0"/>
              <a:t>вкусовые рецепторы.</a:t>
            </a:r>
            <a:r>
              <a:rPr lang="ru-RU" sz="1400" dirty="0"/>
              <a:t> Кончик языка лучше воспринимает сладкое, боковые края языка — кислое. Рецепторы, расположенные на передних и боковых краях языка, реагируют на соленое, рецепторы задней поверхности языка — на горькое. В определение вкуса, помимо вкусовых ощущений, участвуют также обонятельные, температурные, тактильные, а иногда и болевые рецепторы. Синтез всех этих ощущений и определяет вкус пищи. </a:t>
            </a:r>
            <a:r>
              <a:rPr lang="ru-RU" sz="1400" i="1" dirty="0"/>
              <a:t>Вкусовая зона</a:t>
            </a:r>
            <a:r>
              <a:rPr lang="ru-RU" sz="1400" dirty="0"/>
              <a:t> коры большого мозга находится на внутренней стороне височной доли, рядом с обонятельной.</a:t>
            </a:r>
            <a:br>
              <a:rPr lang="ru-RU" sz="1400" dirty="0"/>
            </a:br>
            <a:endParaRPr lang="ru-RU" sz="1400" dirty="0"/>
          </a:p>
        </p:txBody>
      </p:sp>
      <p:sp>
        <p:nvSpPr>
          <p:cNvPr id="3" name="Прямоугольник 2"/>
          <p:cNvSpPr/>
          <p:nvPr/>
        </p:nvSpPr>
        <p:spPr>
          <a:xfrm>
            <a:off x="2843808" y="0"/>
            <a:ext cx="3385670" cy="1661993"/>
          </a:xfrm>
          <a:prstGeom prst="rect">
            <a:avLst/>
          </a:prstGeom>
          <a:noFill/>
        </p:spPr>
        <p:txBody>
          <a:bodyPr wrap="none" lIns="91440" tIns="45720" rIns="91440" bIns="45720">
            <a:spAutoFit/>
          </a:bodyPr>
          <a:lstStyle/>
          <a:p>
            <a:r>
              <a:rPr lang="ru-RU" sz="48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Орган вкуса</a:t>
            </a:r>
          </a:p>
          <a:p>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6" name="Рисунок 5" descr="0004-004-Organy-chuvstv.png"/>
          <p:cNvPicPr>
            <a:picLocks noChangeAspect="1"/>
          </p:cNvPicPr>
          <p:nvPr/>
        </p:nvPicPr>
        <p:blipFill>
          <a:blip r:embed="rId2" cstate="print"/>
          <a:stretch>
            <a:fillRect/>
          </a:stretch>
        </p:blipFill>
        <p:spPr>
          <a:xfrm>
            <a:off x="0" y="764704"/>
            <a:ext cx="2051720" cy="3371178"/>
          </a:xfrm>
          <a:prstGeom prst="rect">
            <a:avLst/>
          </a:prstGeom>
        </p:spPr>
      </p:pic>
      <p:pic>
        <p:nvPicPr>
          <p:cNvPr id="7170" name="Picture 2" descr="http://biolicey2vrn.ru/Anatom/Analizatori/Yazik_receptor.jpg"/>
          <p:cNvPicPr>
            <a:picLocks noChangeAspect="1" noChangeArrowheads="1"/>
          </p:cNvPicPr>
          <p:nvPr/>
        </p:nvPicPr>
        <p:blipFill>
          <a:blip r:embed="rId3" cstate="print"/>
          <a:srcRect/>
          <a:stretch>
            <a:fillRect/>
          </a:stretch>
        </p:blipFill>
        <p:spPr bwMode="auto">
          <a:xfrm>
            <a:off x="5652120" y="836712"/>
            <a:ext cx="3168352" cy="5472608"/>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6" descr="http://vmede.org/sait/content/Fiziologiya_atlas_kamakin_2010/7_files/mb4_024.jpeg"/>
          <p:cNvPicPr>
            <a:picLocks noChangeAspect="1" noChangeArrowheads="1"/>
          </p:cNvPicPr>
          <p:nvPr/>
        </p:nvPicPr>
        <p:blipFill>
          <a:blip r:embed="rId2" cstate="print"/>
          <a:srcRect/>
          <a:stretch>
            <a:fillRect/>
          </a:stretch>
        </p:blipFill>
        <p:spPr bwMode="auto">
          <a:xfrm>
            <a:off x="1475656" y="0"/>
            <a:ext cx="6192688" cy="648652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40768"/>
            <a:ext cx="8229600" cy="1143000"/>
          </a:xfrm>
        </p:spPr>
        <p:txBody>
          <a:bodyPr>
            <a:noAutofit/>
          </a:bodyPr>
          <a:lstStyle/>
          <a:p>
            <a:r>
              <a:rPr lang="ru-RU" sz="2400" dirty="0"/>
              <a:t>О</a:t>
            </a:r>
            <a:r>
              <a:rPr lang="ru-RU" sz="1600" dirty="0"/>
              <a:t>сязание — сложное чувство, связанное с ощупыванием предметов. В нем участвуют тактильные ощущения. Вместе с температурными и мышечными ощущениями они могут давать информацию о размерах, форме, шероховатости, плотности, а также некоторых других свойствах предмета, важных для его определения. Кожная чувствительность слагается из нескольких анализаторов. </a:t>
            </a:r>
            <a:r>
              <a:rPr lang="ru-RU" sz="1600" i="1" dirty="0"/>
              <a:t>Тактильное чувство</a:t>
            </a:r>
            <a:r>
              <a:rPr lang="ru-RU" sz="1600" dirty="0"/>
              <a:t> связано с анализаторами, воспринимающими прикосновение и давление. На основе тактильных ощущений может быть </a:t>
            </a:r>
            <a:r>
              <a:rPr lang="ru-RU" sz="1600" dirty="0" smtClean="0"/>
              <a:t>развито </a:t>
            </a:r>
            <a:r>
              <a:rPr lang="ru-RU" sz="1600" i="1" dirty="0" smtClean="0"/>
              <a:t>вибрационное </a:t>
            </a:r>
            <a:r>
              <a:rPr lang="ru-RU" sz="1600" i="1" dirty="0"/>
              <a:t>чувство,</a:t>
            </a:r>
            <a:r>
              <a:rPr lang="ru-RU" sz="1600" dirty="0"/>
              <a:t> то есть способность распознавать и оценивать вибрацию (колебания). Для здоровых людей оно имеет небольшое значение, но для слепоглухонемых ощущение вибрации становится одним из возможных способов замены слуха.</a:t>
            </a:r>
          </a:p>
        </p:txBody>
      </p:sp>
      <p:sp>
        <p:nvSpPr>
          <p:cNvPr id="3" name="Прямоугольник 2"/>
          <p:cNvSpPr/>
          <p:nvPr/>
        </p:nvSpPr>
        <p:spPr>
          <a:xfrm>
            <a:off x="2411760" y="0"/>
            <a:ext cx="4372224" cy="830997"/>
          </a:xfrm>
          <a:prstGeom prst="rect">
            <a:avLst/>
          </a:prstGeom>
          <a:noFill/>
        </p:spPr>
        <p:txBody>
          <a:bodyPr wrap="none" lIns="91440" tIns="45720" rIns="91440" bIns="45720">
            <a:spAutoFit/>
          </a:bodyPr>
          <a:lstStyle/>
          <a:p>
            <a:pPr algn="ctr"/>
            <a:r>
              <a:rPr lang="ru-RU"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Орган осязания</a:t>
            </a:r>
            <a:endParaRPr lang="ru-RU"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Рисунок 4" descr="Feeling.jpg"/>
          <p:cNvPicPr>
            <a:picLocks noChangeAspect="1"/>
          </p:cNvPicPr>
          <p:nvPr/>
        </p:nvPicPr>
        <p:blipFill>
          <a:blip r:embed="rId2" cstate="email"/>
          <a:stretch>
            <a:fillRect/>
          </a:stretch>
        </p:blipFill>
        <p:spPr>
          <a:xfrm>
            <a:off x="245414" y="3429000"/>
            <a:ext cx="2742409" cy="3218638"/>
          </a:xfrm>
          <a:prstGeom prst="rect">
            <a:avLst/>
          </a:prstGeom>
        </p:spPr>
      </p:pic>
      <p:pic>
        <p:nvPicPr>
          <p:cNvPr id="6146" name="Picture 2" descr="http://lovebiz.ru/wp-content/uploads/2014/01/102673617_211.jpg"/>
          <p:cNvPicPr>
            <a:picLocks noChangeAspect="1" noChangeArrowheads="1"/>
          </p:cNvPicPr>
          <p:nvPr/>
        </p:nvPicPr>
        <p:blipFill>
          <a:blip r:embed="rId3" cstate="email"/>
          <a:srcRect/>
          <a:stretch>
            <a:fillRect/>
          </a:stretch>
        </p:blipFill>
        <p:spPr bwMode="auto">
          <a:xfrm>
            <a:off x="5868144" y="3429000"/>
            <a:ext cx="3096344" cy="3050308"/>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95936" y="1556792"/>
            <a:ext cx="5148064" cy="1143000"/>
          </a:xfrm>
        </p:spPr>
        <p:txBody>
          <a:bodyPr>
            <a:normAutofit fontScale="90000"/>
          </a:bodyPr>
          <a:lstStyle/>
          <a:p>
            <a:pPr algn="l"/>
            <a:r>
              <a:rPr lang="ru-RU" sz="2700" dirty="0"/>
              <a:t>О</a:t>
            </a:r>
            <a:r>
              <a:rPr lang="ru-RU" sz="2000" dirty="0"/>
              <a:t>бонятельные рецепторы находятся на слизистой оболочке средней и верхних носовых раковин. </a:t>
            </a:r>
            <a:r>
              <a:rPr lang="ru-RU" sz="2000" dirty="0" smtClean="0"/>
              <a:t>Эти </a:t>
            </a:r>
            <a:r>
              <a:rPr lang="ru-RU" sz="2000" dirty="0"/>
              <a:t>клетки с ресничками. Каждая обонятельная клетка способна обнаруживать вещество определенного состава. При взаимодействии с ним она посылает импульса в мозг. Не все вещества способны вызывать раздражение обонятельных клеток, а лишь летучие или растворимые в воде либо в жирах. Одни из запахов приятны, остальные </a:t>
            </a:r>
            <a:r>
              <a:rPr lang="ru-RU" sz="2000" dirty="0" smtClean="0"/>
              <a:t>вызывают отвращение</a:t>
            </a:r>
            <a:r>
              <a:rPr lang="ru-RU" sz="1800" dirty="0"/>
              <a:t>.</a:t>
            </a:r>
            <a:r>
              <a:rPr lang="ru-RU" sz="1400" dirty="0"/>
              <a:t/>
            </a:r>
            <a:br>
              <a:rPr lang="ru-RU" sz="1400" dirty="0"/>
            </a:br>
            <a:endParaRPr lang="ru-RU" sz="1400" dirty="0"/>
          </a:p>
        </p:txBody>
      </p:sp>
      <p:sp>
        <p:nvSpPr>
          <p:cNvPr id="3" name="Прямоугольник 2"/>
          <p:cNvSpPr/>
          <p:nvPr/>
        </p:nvSpPr>
        <p:spPr>
          <a:xfrm>
            <a:off x="2195736" y="0"/>
            <a:ext cx="4538935" cy="830997"/>
          </a:xfrm>
          <a:prstGeom prst="rect">
            <a:avLst/>
          </a:prstGeom>
          <a:noFill/>
        </p:spPr>
        <p:txBody>
          <a:bodyPr wrap="none" lIns="91440" tIns="45720" rIns="91440" bIns="45720">
            <a:spAutoFit/>
          </a:bodyPr>
          <a:lstStyle/>
          <a:p>
            <a:pPr algn="ctr"/>
            <a:r>
              <a:rPr lang="ru-RU"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Орган обоняния</a:t>
            </a:r>
            <a:endParaRPr lang="ru-RU"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5" name="Рисунок 4" descr="prod7451-obonyanie.jpg"/>
          <p:cNvPicPr>
            <a:picLocks noChangeAspect="1"/>
          </p:cNvPicPr>
          <p:nvPr/>
        </p:nvPicPr>
        <p:blipFill>
          <a:blip r:embed="rId2" cstate="email"/>
          <a:stretch>
            <a:fillRect/>
          </a:stretch>
        </p:blipFill>
        <p:spPr>
          <a:xfrm>
            <a:off x="0" y="836712"/>
            <a:ext cx="3888432" cy="5082639"/>
          </a:xfrm>
          <a:prstGeom prst="rect">
            <a:avLst/>
          </a:prstGeom>
        </p:spPr>
      </p:pic>
      <p:pic>
        <p:nvPicPr>
          <p:cNvPr id="5122" name="Picture 2" descr="http://bono-esse.ru/blizzard/img/A/Aesthesiologia/nos.jpg"/>
          <p:cNvPicPr>
            <a:picLocks noChangeAspect="1" noChangeArrowheads="1"/>
          </p:cNvPicPr>
          <p:nvPr/>
        </p:nvPicPr>
        <p:blipFill>
          <a:blip r:embed="rId3" cstate="email"/>
          <a:srcRect/>
          <a:stretch>
            <a:fillRect/>
          </a:stretch>
        </p:blipFill>
        <p:spPr bwMode="auto">
          <a:xfrm>
            <a:off x="5652120" y="3284984"/>
            <a:ext cx="3333750" cy="3314700"/>
          </a:xfrm>
          <a:prstGeom prst="rect">
            <a:avLst/>
          </a:prstGeom>
          <a:noFill/>
        </p:spPr>
      </p:pic>
    </p:spTree>
  </p:cSld>
  <p:clrMapOvr>
    <a:masterClrMapping/>
  </p:clrMapOvr>
  <p:transition>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370013" y="247650"/>
            <a:ext cx="7772400" cy="971550"/>
          </a:xfrm>
        </p:spPr>
        <p:txBody>
          <a:bodyPr/>
          <a:lstStyle/>
          <a:p>
            <a:r>
              <a:rPr lang="ru-RU" sz="4000">
                <a:latin typeface="Arial" charset="0"/>
              </a:rPr>
              <a:t>Анализаторы. Органы чувств.</a:t>
            </a:r>
          </a:p>
        </p:txBody>
      </p:sp>
      <p:sp>
        <p:nvSpPr>
          <p:cNvPr id="121859" name="Rectangle 3"/>
          <p:cNvSpPr>
            <a:spLocks noGrp="1" noChangeArrowheads="1"/>
          </p:cNvSpPr>
          <p:nvPr>
            <p:ph type="body" idx="1"/>
          </p:nvPr>
        </p:nvSpPr>
        <p:spPr>
          <a:xfrm>
            <a:off x="1752600" y="1676400"/>
            <a:ext cx="7389813" cy="3581400"/>
          </a:xfrm>
        </p:spPr>
        <p:txBody>
          <a:bodyPr/>
          <a:lstStyle/>
          <a:p>
            <a:pPr>
              <a:buFontTx/>
              <a:buNone/>
            </a:pPr>
            <a:r>
              <a:rPr lang="ru-RU" sz="2800" i="1"/>
              <a:t>Выводы:</a:t>
            </a:r>
          </a:p>
          <a:p>
            <a:pPr lvl="1"/>
            <a:r>
              <a:rPr lang="ru-RU" sz="2400"/>
              <a:t>раскрыли различия между понятиями «анализатор» и «органы чувств»;</a:t>
            </a:r>
          </a:p>
          <a:p>
            <a:pPr lvl="1"/>
            <a:r>
              <a:rPr lang="ru-RU" sz="2400"/>
              <a:t>выяснили значение системы анализаторов в жизни человека;</a:t>
            </a:r>
          </a:p>
          <a:p>
            <a:pPr lvl="1"/>
            <a:r>
              <a:rPr lang="ru-RU" sz="2400"/>
              <a:t>узнали о важном значении совместного действия анализаторов для проверки достоверности полученной информации.</a:t>
            </a:r>
          </a:p>
          <a:p>
            <a:endParaRPr lang="ru-RU" sz="2800" i="1"/>
          </a:p>
          <a:p>
            <a:pPr lvl="1"/>
            <a:endParaRPr lang="ru-RU" sz="2400" i="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cs319631.vk.me/v319631127/7dc8/cwezx1K0aqA.jpg"/>
          <p:cNvPicPr>
            <a:picLocks noGrp="1" noChangeAspect="1" noChangeArrowheads="1"/>
          </p:cNvPicPr>
          <p:nvPr>
            <p:ph idx="1"/>
          </p:nvPr>
        </p:nvPicPr>
        <p:blipFill>
          <a:blip r:embed="rId2" cstate="print"/>
          <a:srcRect/>
          <a:stretch>
            <a:fillRect/>
          </a:stretch>
        </p:blipFill>
        <p:spPr bwMode="auto">
          <a:xfrm>
            <a:off x="179512" y="332656"/>
            <a:ext cx="7992888" cy="579350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cs319631.vk.me/v319631127/7ddb/U4jWo08HRPA.jpg"/>
          <p:cNvPicPr>
            <a:picLocks noGrp="1" noChangeAspect="1" noChangeArrowheads="1"/>
          </p:cNvPicPr>
          <p:nvPr>
            <p:ph idx="1"/>
          </p:nvPr>
        </p:nvPicPr>
        <p:blipFill>
          <a:blip r:embed="rId2" cstate="print"/>
          <a:srcRect/>
          <a:stretch>
            <a:fillRect/>
          </a:stretch>
        </p:blipFill>
        <p:spPr bwMode="auto">
          <a:xfrm>
            <a:off x="539552" y="404665"/>
            <a:ext cx="8136903" cy="539473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Здоровые органы чувств через профилактику вредных привычек</a:t>
            </a:r>
            <a:endParaRPr lang="ru-RU" dirty="0"/>
          </a:p>
        </p:txBody>
      </p:sp>
      <p:pic>
        <p:nvPicPr>
          <p:cNvPr id="7" name="Picture 2" descr="http://rswzf.dangkihosofacebook.com/data/55867eaa11d76.jpg"/>
          <p:cNvPicPr>
            <a:picLocks noGrp="1" noChangeAspect="1" noChangeArrowheads="1"/>
          </p:cNvPicPr>
          <p:nvPr>
            <p:ph idx="1"/>
          </p:nvPr>
        </p:nvPicPr>
        <p:blipFill>
          <a:blip r:embed="rId2" cstate="email"/>
          <a:srcRect/>
          <a:stretch>
            <a:fillRect/>
          </a:stretch>
        </p:blipFill>
        <p:spPr bwMode="auto">
          <a:xfrm>
            <a:off x="899592" y="1600200"/>
            <a:ext cx="7128791" cy="47091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endParaRPr lang="ru-RU"/>
          </a:p>
        </p:txBody>
      </p:sp>
      <p:sp>
        <p:nvSpPr>
          <p:cNvPr id="3075" name="Rectangle 3"/>
          <p:cNvSpPr>
            <a:spLocks noGrp="1" noRot="1" noChangeArrowheads="1"/>
          </p:cNvSpPr>
          <p:nvPr>
            <p:ph type="body" idx="1"/>
          </p:nvPr>
        </p:nvSpPr>
        <p:spPr>
          <a:xfrm>
            <a:off x="457200" y="333374"/>
            <a:ext cx="8229600" cy="6263977"/>
          </a:xfrm>
        </p:spPr>
        <p:txBody>
          <a:bodyPr>
            <a:normAutofit/>
          </a:bodyPr>
          <a:lstStyle/>
          <a:p>
            <a:pPr>
              <a:lnSpc>
                <a:spcPct val="80000"/>
              </a:lnSpc>
              <a:buNone/>
            </a:pPr>
            <a:endParaRPr lang="ru-RU" sz="2000" dirty="0" smtClean="0"/>
          </a:p>
          <a:p>
            <a:pPr>
              <a:lnSpc>
                <a:spcPct val="80000"/>
              </a:lnSpc>
              <a:buNone/>
            </a:pPr>
            <a:endParaRPr lang="ru-RU" sz="2000" dirty="0" smtClean="0"/>
          </a:p>
          <a:p>
            <a:pPr>
              <a:lnSpc>
                <a:spcPct val="80000"/>
              </a:lnSpc>
              <a:buNone/>
            </a:pPr>
            <a:endParaRPr lang="ru-RU" sz="2000" dirty="0" smtClean="0"/>
          </a:p>
          <a:p>
            <a:pPr>
              <a:lnSpc>
                <a:spcPct val="80000"/>
              </a:lnSpc>
              <a:buNone/>
            </a:pPr>
            <a:endParaRPr lang="ru-RU" sz="2000" dirty="0" smtClean="0"/>
          </a:p>
          <a:p>
            <a:pPr>
              <a:lnSpc>
                <a:spcPct val="80000"/>
              </a:lnSpc>
              <a:buNone/>
            </a:pPr>
            <a:endParaRPr lang="ru-RU" sz="2000" dirty="0" smtClean="0"/>
          </a:p>
          <a:p>
            <a:pPr>
              <a:lnSpc>
                <a:spcPct val="80000"/>
              </a:lnSpc>
              <a:buNone/>
            </a:pPr>
            <a:endParaRPr lang="ru-RU" sz="2000" dirty="0" smtClean="0"/>
          </a:p>
          <a:p>
            <a:pPr>
              <a:lnSpc>
                <a:spcPct val="80000"/>
              </a:lnSpc>
              <a:buNone/>
            </a:pPr>
            <a:endParaRPr lang="ru-RU" sz="2000" dirty="0" smtClean="0"/>
          </a:p>
          <a:p>
            <a:pPr>
              <a:lnSpc>
                <a:spcPct val="80000"/>
              </a:lnSpc>
              <a:buNone/>
            </a:pPr>
            <a:r>
              <a:rPr lang="ru-RU" sz="2000" dirty="0" smtClean="0"/>
              <a:t>      Долгое </a:t>
            </a:r>
            <a:r>
              <a:rPr lang="ru-RU" sz="2000" dirty="0"/>
              <a:t>время считалось, что окружающий мир мы познаем только с помощью </a:t>
            </a:r>
            <a:r>
              <a:rPr lang="ru-RU" sz="2000" dirty="0" smtClean="0"/>
              <a:t>органов чувств</a:t>
            </a:r>
            <a:r>
              <a:rPr lang="ru-RU" sz="2000" dirty="0"/>
              <a:t>: глазами видим, ушами слышим, языком ощущаем вкус, носом чувствуем запахи, кожей — шероховатость, давление, температуру. На самом деле органы чувств являются лишь начальным звеном восприятия. </a:t>
            </a:r>
            <a:endParaRPr lang="ru-RU" sz="2000" dirty="0" smtClean="0"/>
          </a:p>
          <a:p>
            <a:pPr>
              <a:lnSpc>
                <a:spcPct val="80000"/>
              </a:lnSpc>
              <a:buNone/>
            </a:pPr>
            <a:r>
              <a:rPr lang="ru-RU" sz="2000" dirty="0" smtClean="0"/>
              <a:t>      Оптика </a:t>
            </a:r>
            <a:r>
              <a:rPr lang="ru-RU" sz="2000" dirty="0"/>
              <a:t>нашего глаза фокусирует изображение на зрительные рецепторы сетчатки глаза. Ухо превращает звуковые колебания в механические колебания жидкости внутреннего уха, которые усиливаются слуховыми рецепторами. </a:t>
            </a:r>
            <a:endParaRPr lang="ru-RU" sz="2000" dirty="0" smtClean="0"/>
          </a:p>
          <a:p>
            <a:pPr>
              <a:lnSpc>
                <a:spcPct val="80000"/>
              </a:lnSpc>
              <a:buNone/>
            </a:pPr>
            <a:r>
              <a:rPr lang="ru-RU" sz="2000" dirty="0" smtClean="0"/>
              <a:t>       В </a:t>
            </a:r>
            <a:r>
              <a:rPr lang="ru-RU" sz="2000" dirty="0"/>
              <a:t>любом случае, анализ внешних событий и внутренних ощущений начинается с раздражения</a:t>
            </a:r>
            <a:r>
              <a:rPr lang="ru-RU" sz="2000" dirty="0">
                <a:solidFill>
                  <a:srgbClr val="FF0000"/>
                </a:solidFill>
              </a:rPr>
              <a:t> </a:t>
            </a:r>
            <a:r>
              <a:rPr lang="ru-RU" sz="2000" i="1" dirty="0">
                <a:solidFill>
                  <a:srgbClr val="FF0000"/>
                </a:solidFill>
              </a:rPr>
              <a:t>рецепторов</a:t>
            </a:r>
            <a:r>
              <a:rPr lang="ru-RU" sz="2000" dirty="0">
                <a:solidFill>
                  <a:srgbClr val="FF0000"/>
                </a:solidFill>
              </a:rPr>
              <a:t> </a:t>
            </a:r>
            <a:r>
              <a:rPr lang="ru-RU" sz="2000" dirty="0"/>
              <a:t>— чувствительных нервных окончаний, или более сложных образований, реагирующих на физические или химические показатели окружающей их среды, и кончается в нейронах головного мозга. </a:t>
            </a:r>
            <a:endParaRPr lang="ru-RU" sz="1800" dirty="0"/>
          </a:p>
        </p:txBody>
      </p:sp>
      <p:pic>
        <p:nvPicPr>
          <p:cNvPr id="22530" name="Picture 2" descr="http://presentatio.ru/upload/000/u1/1457/834de4ed.jpg"/>
          <p:cNvPicPr>
            <a:picLocks noChangeAspect="1" noChangeArrowheads="1"/>
          </p:cNvPicPr>
          <p:nvPr/>
        </p:nvPicPr>
        <p:blipFill>
          <a:blip r:embed="rId2" cstate="print"/>
          <a:srcRect/>
          <a:stretch>
            <a:fillRect/>
          </a:stretch>
        </p:blipFill>
        <p:spPr bwMode="auto">
          <a:xfrm>
            <a:off x="1763688" y="116632"/>
            <a:ext cx="5256584" cy="208669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899592" y="197346"/>
            <a:ext cx="7560840" cy="3970318"/>
          </a:xfrm>
          <a:prstGeom prst="rect">
            <a:avLst/>
          </a:prstGeom>
        </p:spPr>
        <p:txBody>
          <a:bodyPr wrap="square">
            <a:spAutoFit/>
          </a:bodyPr>
          <a:lstStyle/>
          <a:p>
            <a:pPr algn="just"/>
            <a:r>
              <a:rPr lang="ru-RU" i="1" dirty="0" smtClean="0">
                <a:solidFill>
                  <a:schemeClr val="bg1"/>
                </a:solidFill>
              </a:rPr>
              <a:t>Анализаторами</a:t>
            </a:r>
            <a:r>
              <a:rPr lang="ru-RU" dirty="0" smtClean="0">
                <a:solidFill>
                  <a:srgbClr val="FF0000"/>
                </a:solidFill>
              </a:rPr>
              <a:t> </a:t>
            </a:r>
            <a:r>
              <a:rPr lang="ru-RU" dirty="0" smtClean="0"/>
              <a:t>называют системы, состоящие из рецепторов, проводящих путей и центров в коре большого мозга. Каждый анализатор обладает своей модальностью, то есть способом получения своей информации: зрительной, слуховой, вкусовой и т.д. Возбуждения, возникающие в рецепторах органов зрения, слуха, прикосновения, имеют одну и ту же природу — электрохимические сигналы в форме </a:t>
            </a:r>
            <a:r>
              <a:rPr lang="ru-RU" i="1" dirty="0" smtClean="0">
                <a:solidFill>
                  <a:schemeClr val="bg1"/>
                </a:solidFill>
              </a:rPr>
              <a:t>потока нервных импульсов.</a:t>
            </a:r>
            <a:r>
              <a:rPr lang="ru-RU" dirty="0" smtClean="0">
                <a:solidFill>
                  <a:schemeClr val="bg1"/>
                </a:solidFill>
              </a:rPr>
              <a:t> </a:t>
            </a:r>
            <a:r>
              <a:rPr lang="ru-RU" dirty="0" smtClean="0"/>
              <a:t>Каждый из нервных импульсов поступает в соответствующую ему зону коры большого мозга. Здесь, в первичных чувствительных зонах, происходит анализ ощущений, во вторичных зонах — формирование образов, полученных от органов чувств одной модальности(только от зрения, или только от слуха или осязания). Наконец, в третичных зонах коры воспроизводятся образы или ситуации, полученные от органов чувств разных модальностей, например от зрения и слуха. </a:t>
            </a:r>
            <a:endParaRPr lang="ru-RU" dirty="0"/>
          </a:p>
        </p:txBody>
      </p:sp>
      <p:pic>
        <p:nvPicPr>
          <p:cNvPr id="21506" name="Picture 2" descr="http://elementy.ru/images/eltpub/taste_4_600.jpg"/>
          <p:cNvPicPr>
            <a:picLocks noChangeAspect="1" noChangeArrowheads="1"/>
          </p:cNvPicPr>
          <p:nvPr/>
        </p:nvPicPr>
        <p:blipFill>
          <a:blip r:embed="rId2" cstate="email"/>
          <a:srcRect/>
          <a:stretch>
            <a:fillRect/>
          </a:stretch>
        </p:blipFill>
        <p:spPr bwMode="auto">
          <a:xfrm>
            <a:off x="3203848" y="4077072"/>
            <a:ext cx="3960440" cy="25922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9"/>
          <p:cNvSpPr>
            <a:spLocks noGrp="1" noChangeArrowheads="1"/>
          </p:cNvSpPr>
          <p:nvPr>
            <p:ph type="title"/>
          </p:nvPr>
        </p:nvSpPr>
        <p:spPr/>
        <p:txBody>
          <a:bodyPr/>
          <a:lstStyle/>
          <a:p>
            <a:pPr eaLnBrk="1" hangingPunct="1"/>
            <a:endParaRPr lang="ru-RU" smtClean="0"/>
          </a:p>
        </p:txBody>
      </p:sp>
      <p:graphicFrame>
        <p:nvGraphicFramePr>
          <p:cNvPr id="1026" name="Organization Chart 8"/>
          <p:cNvGraphicFramePr>
            <a:graphicFrameLocks noChangeAspect="1"/>
          </p:cNvGraphicFramePr>
          <p:nvPr>
            <p:ph sz="half" idx="1"/>
          </p:nvPr>
        </p:nvGraphicFramePr>
        <p:xfrm>
          <a:off x="457200" y="1600200"/>
          <a:ext cx="4038600" cy="4525963"/>
        </p:xfrm>
        <a:graphic>
          <a:graphicData uri="http://schemas.openxmlformats.org/drawingml/2006/compatibility">
            <com:legacyDrawing xmlns:com="http://schemas.openxmlformats.org/drawingml/2006/compatibility" spid="_x0000_s1026"/>
          </a:graphicData>
        </a:graphic>
      </p:graphicFrame>
      <p:sp>
        <p:nvSpPr>
          <p:cNvPr id="40964" name="WordArt 4"/>
          <p:cNvSpPr>
            <a:spLocks noChangeArrowheads="1" noChangeShapeType="1" noTextEdit="1"/>
          </p:cNvSpPr>
          <p:nvPr/>
        </p:nvSpPr>
        <p:spPr bwMode="auto">
          <a:xfrm>
            <a:off x="755650" y="692150"/>
            <a:ext cx="7561263" cy="1008063"/>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виды анализаторов</a:t>
            </a:r>
          </a:p>
        </p:txBody>
      </p:sp>
      <p:graphicFrame>
        <p:nvGraphicFramePr>
          <p:cNvPr id="40978" name="Object 18"/>
          <p:cNvGraphicFramePr>
            <a:graphicFrameLocks noChangeAspect="1"/>
          </p:cNvGraphicFramePr>
          <p:nvPr>
            <p:ph sz="half" idx="2"/>
          </p:nvPr>
        </p:nvGraphicFramePr>
        <p:xfrm>
          <a:off x="533400" y="1905000"/>
          <a:ext cx="8135938" cy="4465638"/>
        </p:xfrm>
        <a:graphic>
          <a:graphicData uri="http://schemas.openxmlformats.org/presentationml/2006/ole">
            <p:oleObj spid="_x0000_s1028" name="Точечный рисунок" r:id="rId3" imgW="4001058" imgH="2247619" progId="PBrush">
              <p:embed/>
            </p:oleObj>
          </a:graphicData>
        </a:graphic>
      </p:graphicFrame>
      <p:sp>
        <p:nvSpPr>
          <p:cNvPr id="40981" name="Text Box 21"/>
          <p:cNvSpPr txBox="1">
            <a:spLocks noChangeArrowheads="1"/>
          </p:cNvSpPr>
          <p:nvPr/>
        </p:nvSpPr>
        <p:spPr bwMode="auto">
          <a:xfrm>
            <a:off x="755650" y="2151063"/>
            <a:ext cx="2952750" cy="457200"/>
          </a:xfrm>
          <a:prstGeom prst="rect">
            <a:avLst/>
          </a:prstGeom>
          <a:noFill/>
          <a:ln w="9525">
            <a:noFill/>
            <a:miter lim="800000"/>
            <a:headEnd/>
            <a:tailEnd/>
          </a:ln>
          <a:effectLst/>
        </p:spPr>
        <p:txBody>
          <a:bodyPr>
            <a:spAutoFit/>
          </a:bodyPr>
          <a:lstStyle/>
          <a:p>
            <a:r>
              <a:rPr lang="ru-RU" sz="2400"/>
              <a:t>     ЗРИТЕЛЬНЫЙ</a:t>
            </a:r>
          </a:p>
        </p:txBody>
      </p:sp>
      <p:sp>
        <p:nvSpPr>
          <p:cNvPr id="40982" name="Text Box 22"/>
          <p:cNvSpPr txBox="1">
            <a:spLocks noChangeArrowheads="1"/>
          </p:cNvSpPr>
          <p:nvPr/>
        </p:nvSpPr>
        <p:spPr bwMode="auto">
          <a:xfrm>
            <a:off x="1258888" y="3787775"/>
            <a:ext cx="2214562" cy="457200"/>
          </a:xfrm>
          <a:prstGeom prst="rect">
            <a:avLst/>
          </a:prstGeom>
          <a:noFill/>
          <a:ln w="9525">
            <a:noFill/>
            <a:miter lim="800000"/>
            <a:headEnd/>
            <a:tailEnd/>
          </a:ln>
          <a:effectLst/>
        </p:spPr>
        <p:txBody>
          <a:bodyPr wrap="none">
            <a:spAutoFit/>
          </a:bodyPr>
          <a:lstStyle/>
          <a:p>
            <a:r>
              <a:rPr lang="ru-RU"/>
              <a:t>     </a:t>
            </a:r>
            <a:r>
              <a:rPr lang="ru-RU" sz="2400"/>
              <a:t>СЛУХОВОЙ</a:t>
            </a:r>
          </a:p>
        </p:txBody>
      </p:sp>
      <p:sp>
        <p:nvSpPr>
          <p:cNvPr id="40983" name="Text Box 23"/>
          <p:cNvSpPr txBox="1">
            <a:spLocks noChangeArrowheads="1"/>
          </p:cNvSpPr>
          <p:nvPr/>
        </p:nvSpPr>
        <p:spPr bwMode="auto">
          <a:xfrm>
            <a:off x="808038" y="5464175"/>
            <a:ext cx="2943225" cy="457200"/>
          </a:xfrm>
          <a:prstGeom prst="rect">
            <a:avLst/>
          </a:prstGeom>
          <a:noFill/>
          <a:ln w="9525">
            <a:noFill/>
            <a:miter lim="800000"/>
            <a:headEnd/>
            <a:tailEnd/>
          </a:ln>
          <a:effectLst/>
        </p:spPr>
        <p:txBody>
          <a:bodyPr wrap="none">
            <a:spAutoFit/>
          </a:bodyPr>
          <a:lstStyle/>
          <a:p>
            <a:r>
              <a:rPr lang="ru-RU" sz="2400"/>
              <a:t>ВЕСТИБУЛЯРНЫЙ</a:t>
            </a:r>
          </a:p>
        </p:txBody>
      </p:sp>
      <p:sp>
        <p:nvSpPr>
          <p:cNvPr id="40984" name="Text Box 24"/>
          <p:cNvSpPr txBox="1">
            <a:spLocks noChangeArrowheads="1"/>
          </p:cNvSpPr>
          <p:nvPr/>
        </p:nvSpPr>
        <p:spPr bwMode="auto">
          <a:xfrm>
            <a:off x="5127625" y="2079625"/>
            <a:ext cx="3111500" cy="457200"/>
          </a:xfrm>
          <a:prstGeom prst="rect">
            <a:avLst/>
          </a:prstGeom>
          <a:noFill/>
          <a:ln w="9525">
            <a:noFill/>
            <a:miter lim="800000"/>
            <a:headEnd/>
            <a:tailEnd/>
          </a:ln>
          <a:effectLst/>
        </p:spPr>
        <p:txBody>
          <a:bodyPr wrap="none">
            <a:spAutoFit/>
          </a:bodyPr>
          <a:lstStyle/>
          <a:p>
            <a:r>
              <a:rPr lang="ru-RU" sz="2400"/>
              <a:t>СЕНСОМОТОРНЫЙ</a:t>
            </a:r>
          </a:p>
        </p:txBody>
      </p:sp>
      <p:sp>
        <p:nvSpPr>
          <p:cNvPr id="40985" name="Text Box 25"/>
          <p:cNvSpPr txBox="1">
            <a:spLocks noChangeArrowheads="1"/>
          </p:cNvSpPr>
          <p:nvPr/>
        </p:nvSpPr>
        <p:spPr bwMode="auto">
          <a:xfrm>
            <a:off x="5272088" y="3789363"/>
            <a:ext cx="2797175" cy="457200"/>
          </a:xfrm>
          <a:prstGeom prst="rect">
            <a:avLst/>
          </a:prstGeom>
          <a:noFill/>
          <a:ln w="9525">
            <a:noFill/>
            <a:miter lim="800000"/>
            <a:headEnd/>
            <a:tailEnd/>
          </a:ln>
          <a:effectLst/>
        </p:spPr>
        <p:txBody>
          <a:bodyPr>
            <a:spAutoFit/>
          </a:bodyPr>
          <a:lstStyle/>
          <a:p>
            <a:r>
              <a:rPr lang="ru-RU" sz="2400"/>
              <a:t>ОБОНЯТЕЛЬНЫЙ</a:t>
            </a:r>
          </a:p>
        </p:txBody>
      </p:sp>
      <p:sp>
        <p:nvSpPr>
          <p:cNvPr id="40987" name="Text Box 27"/>
          <p:cNvSpPr txBox="1">
            <a:spLocks noChangeArrowheads="1"/>
          </p:cNvSpPr>
          <p:nvPr/>
        </p:nvSpPr>
        <p:spPr bwMode="auto">
          <a:xfrm>
            <a:off x="5200650" y="5464175"/>
            <a:ext cx="2295525" cy="457200"/>
          </a:xfrm>
          <a:prstGeom prst="rect">
            <a:avLst/>
          </a:prstGeom>
          <a:noFill/>
          <a:ln w="9525">
            <a:noFill/>
            <a:miter lim="800000"/>
            <a:headEnd/>
            <a:tailEnd/>
          </a:ln>
          <a:effectLst/>
        </p:spPr>
        <p:txBody>
          <a:bodyPr wrap="none">
            <a:spAutoFit/>
          </a:bodyPr>
          <a:lstStyle/>
          <a:p>
            <a:r>
              <a:rPr lang="ru-RU" sz="2400"/>
              <a:t>     ВКУСОВОЙ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0" fill="hold"/>
                                        <p:tgtEl>
                                          <p:spTgt spid="40964"/>
                                        </p:tgtEl>
                                        <p:attrNameLst>
                                          <p:attrName>ppt_x</p:attrName>
                                        </p:attrNameLst>
                                      </p:cBhvr>
                                      <p:tavLst>
                                        <p:tav tm="0">
                                          <p:val>
                                            <p:strVal val="#ppt_x"/>
                                          </p:val>
                                        </p:tav>
                                        <p:tav tm="100000">
                                          <p:val>
                                            <p:strVal val="#ppt_x"/>
                                          </p:val>
                                        </p:tav>
                                      </p:tavLst>
                                    </p:anim>
                                    <p:anim calcmode="lin" valueType="num">
                                      <p:cBhvr additive="base">
                                        <p:cTn id="8" dur="50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40978"/>
                                        </p:tgtEl>
                                        <p:attrNameLst>
                                          <p:attrName>style.visibility</p:attrName>
                                        </p:attrNameLst>
                                      </p:cBhvr>
                                      <p:to>
                                        <p:strVal val="visible"/>
                                      </p:to>
                                    </p:set>
                                    <p:anim calcmode="lin" valueType="num">
                                      <p:cBhvr additive="base">
                                        <p:cTn id="13" dur="5000" fill="hold"/>
                                        <p:tgtEl>
                                          <p:spTgt spid="40978"/>
                                        </p:tgtEl>
                                        <p:attrNameLst>
                                          <p:attrName>ppt_x</p:attrName>
                                        </p:attrNameLst>
                                      </p:cBhvr>
                                      <p:tavLst>
                                        <p:tav tm="0">
                                          <p:val>
                                            <p:strVal val="#ppt_x"/>
                                          </p:val>
                                        </p:tav>
                                        <p:tav tm="100000">
                                          <p:val>
                                            <p:strVal val="#ppt_x"/>
                                          </p:val>
                                        </p:tav>
                                      </p:tavLst>
                                    </p:anim>
                                    <p:anim calcmode="lin" valueType="num">
                                      <p:cBhvr additive="base">
                                        <p:cTn id="14" dur="5000" fill="hold"/>
                                        <p:tgtEl>
                                          <p:spTgt spid="40978"/>
                                        </p:tgtEl>
                                        <p:attrNameLst>
                                          <p:attrName>ppt_y</p:attrName>
                                        </p:attrNameLst>
                                      </p:cBhvr>
                                      <p:tavLst>
                                        <p:tav tm="0">
                                          <p:val>
                                            <p:strVal val="1+#ppt_h/2"/>
                                          </p:val>
                                        </p:tav>
                                        <p:tav tm="100000">
                                          <p:val>
                                            <p:strVal val="#ppt_y"/>
                                          </p:val>
                                        </p:tav>
                                      </p:tavLst>
                                    </p:anim>
                                  </p:childTnLst>
                                </p:cTn>
                              </p:par>
                              <p:par>
                                <p:cTn id="15" presetID="7" presetClass="entr" presetSubtype="4" fill="hold" grpId="0" nodeType="withEffect">
                                  <p:stCondLst>
                                    <p:cond delay="0"/>
                                  </p:stCondLst>
                                  <p:childTnLst>
                                    <p:set>
                                      <p:cBhvr>
                                        <p:cTn id="16" dur="1" fill="hold">
                                          <p:stCondLst>
                                            <p:cond delay="0"/>
                                          </p:stCondLst>
                                        </p:cTn>
                                        <p:tgtEl>
                                          <p:spTgt spid="40981"/>
                                        </p:tgtEl>
                                        <p:attrNameLst>
                                          <p:attrName>style.visibility</p:attrName>
                                        </p:attrNameLst>
                                      </p:cBhvr>
                                      <p:to>
                                        <p:strVal val="visible"/>
                                      </p:to>
                                    </p:set>
                                    <p:anim calcmode="lin" valueType="num">
                                      <p:cBhvr additive="base">
                                        <p:cTn id="17" dur="5000" fill="hold"/>
                                        <p:tgtEl>
                                          <p:spTgt spid="40981"/>
                                        </p:tgtEl>
                                        <p:attrNameLst>
                                          <p:attrName>ppt_x</p:attrName>
                                        </p:attrNameLst>
                                      </p:cBhvr>
                                      <p:tavLst>
                                        <p:tav tm="0">
                                          <p:val>
                                            <p:strVal val="#ppt_x"/>
                                          </p:val>
                                        </p:tav>
                                        <p:tav tm="100000">
                                          <p:val>
                                            <p:strVal val="#ppt_x"/>
                                          </p:val>
                                        </p:tav>
                                      </p:tavLst>
                                    </p:anim>
                                    <p:anim calcmode="lin" valueType="num">
                                      <p:cBhvr additive="base">
                                        <p:cTn id="18" dur="5000" fill="hold"/>
                                        <p:tgtEl>
                                          <p:spTgt spid="40981"/>
                                        </p:tgtEl>
                                        <p:attrNameLst>
                                          <p:attrName>ppt_y</p:attrName>
                                        </p:attrNameLst>
                                      </p:cBhvr>
                                      <p:tavLst>
                                        <p:tav tm="0">
                                          <p:val>
                                            <p:strVal val="1+#ppt_h/2"/>
                                          </p:val>
                                        </p:tav>
                                        <p:tav tm="100000">
                                          <p:val>
                                            <p:strVal val="#ppt_y"/>
                                          </p:val>
                                        </p:tav>
                                      </p:tavLst>
                                    </p:anim>
                                  </p:childTnLst>
                                </p:cTn>
                              </p:par>
                              <p:par>
                                <p:cTn id="19" presetID="7" presetClass="entr" presetSubtype="4" fill="hold" grpId="0" nodeType="withEffect">
                                  <p:stCondLst>
                                    <p:cond delay="0"/>
                                  </p:stCondLst>
                                  <p:childTnLst>
                                    <p:set>
                                      <p:cBhvr>
                                        <p:cTn id="20" dur="1" fill="hold">
                                          <p:stCondLst>
                                            <p:cond delay="0"/>
                                          </p:stCondLst>
                                        </p:cTn>
                                        <p:tgtEl>
                                          <p:spTgt spid="40982"/>
                                        </p:tgtEl>
                                        <p:attrNameLst>
                                          <p:attrName>style.visibility</p:attrName>
                                        </p:attrNameLst>
                                      </p:cBhvr>
                                      <p:to>
                                        <p:strVal val="visible"/>
                                      </p:to>
                                    </p:set>
                                    <p:anim calcmode="lin" valueType="num">
                                      <p:cBhvr additive="base">
                                        <p:cTn id="21" dur="5000" fill="hold"/>
                                        <p:tgtEl>
                                          <p:spTgt spid="40982"/>
                                        </p:tgtEl>
                                        <p:attrNameLst>
                                          <p:attrName>ppt_x</p:attrName>
                                        </p:attrNameLst>
                                      </p:cBhvr>
                                      <p:tavLst>
                                        <p:tav tm="0">
                                          <p:val>
                                            <p:strVal val="#ppt_x"/>
                                          </p:val>
                                        </p:tav>
                                        <p:tav tm="100000">
                                          <p:val>
                                            <p:strVal val="#ppt_x"/>
                                          </p:val>
                                        </p:tav>
                                      </p:tavLst>
                                    </p:anim>
                                    <p:anim calcmode="lin" valueType="num">
                                      <p:cBhvr additive="base">
                                        <p:cTn id="22" dur="5000" fill="hold"/>
                                        <p:tgtEl>
                                          <p:spTgt spid="40982"/>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40983"/>
                                        </p:tgtEl>
                                        <p:attrNameLst>
                                          <p:attrName>style.visibility</p:attrName>
                                        </p:attrNameLst>
                                      </p:cBhvr>
                                      <p:to>
                                        <p:strVal val="visible"/>
                                      </p:to>
                                    </p:set>
                                    <p:anim calcmode="lin" valueType="num">
                                      <p:cBhvr additive="base">
                                        <p:cTn id="25" dur="5000" fill="hold"/>
                                        <p:tgtEl>
                                          <p:spTgt spid="40983"/>
                                        </p:tgtEl>
                                        <p:attrNameLst>
                                          <p:attrName>ppt_x</p:attrName>
                                        </p:attrNameLst>
                                      </p:cBhvr>
                                      <p:tavLst>
                                        <p:tav tm="0">
                                          <p:val>
                                            <p:strVal val="#ppt_x"/>
                                          </p:val>
                                        </p:tav>
                                        <p:tav tm="100000">
                                          <p:val>
                                            <p:strVal val="#ppt_x"/>
                                          </p:val>
                                        </p:tav>
                                      </p:tavLst>
                                    </p:anim>
                                    <p:anim calcmode="lin" valueType="num">
                                      <p:cBhvr additive="base">
                                        <p:cTn id="26" dur="5000" fill="hold"/>
                                        <p:tgtEl>
                                          <p:spTgt spid="40983"/>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40984"/>
                                        </p:tgtEl>
                                        <p:attrNameLst>
                                          <p:attrName>style.visibility</p:attrName>
                                        </p:attrNameLst>
                                      </p:cBhvr>
                                      <p:to>
                                        <p:strVal val="visible"/>
                                      </p:to>
                                    </p:set>
                                    <p:anim calcmode="lin" valueType="num">
                                      <p:cBhvr additive="base">
                                        <p:cTn id="29" dur="5000" fill="hold"/>
                                        <p:tgtEl>
                                          <p:spTgt spid="40984"/>
                                        </p:tgtEl>
                                        <p:attrNameLst>
                                          <p:attrName>ppt_x</p:attrName>
                                        </p:attrNameLst>
                                      </p:cBhvr>
                                      <p:tavLst>
                                        <p:tav tm="0">
                                          <p:val>
                                            <p:strVal val="#ppt_x"/>
                                          </p:val>
                                        </p:tav>
                                        <p:tav tm="100000">
                                          <p:val>
                                            <p:strVal val="#ppt_x"/>
                                          </p:val>
                                        </p:tav>
                                      </p:tavLst>
                                    </p:anim>
                                    <p:anim calcmode="lin" valueType="num">
                                      <p:cBhvr additive="base">
                                        <p:cTn id="30" dur="5000" fill="hold"/>
                                        <p:tgtEl>
                                          <p:spTgt spid="40984"/>
                                        </p:tgtEl>
                                        <p:attrNameLst>
                                          <p:attrName>ppt_y</p:attrName>
                                        </p:attrNameLst>
                                      </p:cBhvr>
                                      <p:tavLst>
                                        <p:tav tm="0">
                                          <p:val>
                                            <p:strVal val="1+#ppt_h/2"/>
                                          </p:val>
                                        </p:tav>
                                        <p:tav tm="100000">
                                          <p:val>
                                            <p:strVal val="#ppt_y"/>
                                          </p:val>
                                        </p:tav>
                                      </p:tavLst>
                                    </p:anim>
                                  </p:childTnLst>
                                </p:cTn>
                              </p:par>
                              <p:par>
                                <p:cTn id="31" presetID="7" presetClass="entr" presetSubtype="4" fill="hold" grpId="0" nodeType="withEffect">
                                  <p:stCondLst>
                                    <p:cond delay="0"/>
                                  </p:stCondLst>
                                  <p:childTnLst>
                                    <p:set>
                                      <p:cBhvr>
                                        <p:cTn id="32" dur="1" fill="hold">
                                          <p:stCondLst>
                                            <p:cond delay="0"/>
                                          </p:stCondLst>
                                        </p:cTn>
                                        <p:tgtEl>
                                          <p:spTgt spid="40985"/>
                                        </p:tgtEl>
                                        <p:attrNameLst>
                                          <p:attrName>style.visibility</p:attrName>
                                        </p:attrNameLst>
                                      </p:cBhvr>
                                      <p:to>
                                        <p:strVal val="visible"/>
                                      </p:to>
                                    </p:set>
                                    <p:anim calcmode="lin" valueType="num">
                                      <p:cBhvr additive="base">
                                        <p:cTn id="33" dur="5000" fill="hold"/>
                                        <p:tgtEl>
                                          <p:spTgt spid="40985"/>
                                        </p:tgtEl>
                                        <p:attrNameLst>
                                          <p:attrName>ppt_x</p:attrName>
                                        </p:attrNameLst>
                                      </p:cBhvr>
                                      <p:tavLst>
                                        <p:tav tm="0">
                                          <p:val>
                                            <p:strVal val="#ppt_x"/>
                                          </p:val>
                                        </p:tav>
                                        <p:tav tm="100000">
                                          <p:val>
                                            <p:strVal val="#ppt_x"/>
                                          </p:val>
                                        </p:tav>
                                      </p:tavLst>
                                    </p:anim>
                                    <p:anim calcmode="lin" valueType="num">
                                      <p:cBhvr additive="base">
                                        <p:cTn id="34" dur="5000" fill="hold"/>
                                        <p:tgtEl>
                                          <p:spTgt spid="40985"/>
                                        </p:tgtEl>
                                        <p:attrNameLst>
                                          <p:attrName>ppt_y</p:attrName>
                                        </p:attrNameLst>
                                      </p:cBhvr>
                                      <p:tavLst>
                                        <p:tav tm="0">
                                          <p:val>
                                            <p:strVal val="1+#ppt_h/2"/>
                                          </p:val>
                                        </p:tav>
                                        <p:tav tm="100000">
                                          <p:val>
                                            <p:strVal val="#ppt_y"/>
                                          </p:val>
                                        </p:tav>
                                      </p:tavLst>
                                    </p:anim>
                                  </p:childTnLst>
                                </p:cTn>
                              </p:par>
                              <p:par>
                                <p:cTn id="35" presetID="7" presetClass="entr" presetSubtype="4" fill="hold" grpId="0" nodeType="withEffect">
                                  <p:stCondLst>
                                    <p:cond delay="0"/>
                                  </p:stCondLst>
                                  <p:childTnLst>
                                    <p:set>
                                      <p:cBhvr>
                                        <p:cTn id="36" dur="1" fill="hold">
                                          <p:stCondLst>
                                            <p:cond delay="0"/>
                                          </p:stCondLst>
                                        </p:cTn>
                                        <p:tgtEl>
                                          <p:spTgt spid="40987"/>
                                        </p:tgtEl>
                                        <p:attrNameLst>
                                          <p:attrName>style.visibility</p:attrName>
                                        </p:attrNameLst>
                                      </p:cBhvr>
                                      <p:to>
                                        <p:strVal val="visible"/>
                                      </p:to>
                                    </p:set>
                                    <p:anim calcmode="lin" valueType="num">
                                      <p:cBhvr additive="base">
                                        <p:cTn id="37" dur="5000" fill="hold"/>
                                        <p:tgtEl>
                                          <p:spTgt spid="40987"/>
                                        </p:tgtEl>
                                        <p:attrNameLst>
                                          <p:attrName>ppt_x</p:attrName>
                                        </p:attrNameLst>
                                      </p:cBhvr>
                                      <p:tavLst>
                                        <p:tav tm="0">
                                          <p:val>
                                            <p:strVal val="#ppt_x"/>
                                          </p:val>
                                        </p:tav>
                                        <p:tav tm="100000">
                                          <p:val>
                                            <p:strVal val="#ppt_x"/>
                                          </p:val>
                                        </p:tav>
                                      </p:tavLst>
                                    </p:anim>
                                    <p:anim calcmode="lin" valueType="num">
                                      <p:cBhvr additive="base">
                                        <p:cTn id="38" dur="5000" fill="hold"/>
                                        <p:tgtEl>
                                          <p:spTgt spid="409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81" grpId="0"/>
      <p:bldP spid="40982" grpId="0"/>
      <p:bldP spid="40983" grpId="0"/>
      <p:bldP spid="40984" grpId="0"/>
      <p:bldP spid="40985" grpId="0"/>
      <p:bldP spid="409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виды анализаторов"/>
          <p:cNvPicPr>
            <a:picLocks noGrp="1" noChangeAspect="1" noChangeArrowheads="1"/>
          </p:cNvPicPr>
          <p:nvPr>
            <p:ph idx="1"/>
          </p:nvPr>
        </p:nvPicPr>
        <p:blipFill>
          <a:blip r:embed="rId2" cstate="print"/>
          <a:srcRect/>
          <a:stretch>
            <a:fillRect/>
          </a:stretch>
        </p:blipFill>
        <p:spPr bwMode="auto">
          <a:xfrm>
            <a:off x="323528" y="260648"/>
            <a:ext cx="7560840" cy="61206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xn--e1aogju.xn--p1ai/upload/sx/137/left/preview/24.jpg"/>
          <p:cNvPicPr>
            <a:picLocks noGrp="1" noChangeAspect="1" noChangeArrowheads="1"/>
          </p:cNvPicPr>
          <p:nvPr>
            <p:ph idx="1"/>
          </p:nvPr>
        </p:nvPicPr>
        <p:blipFill>
          <a:blip r:embed="rId2" cstate="print"/>
          <a:srcRect/>
          <a:stretch>
            <a:fillRect/>
          </a:stretch>
        </p:blipFill>
        <p:spPr bwMode="auto">
          <a:xfrm>
            <a:off x="899592" y="476672"/>
            <a:ext cx="6984776" cy="564949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solidFill>
                  <a:schemeClr val="bg1"/>
                </a:solidFill>
              </a:rPr>
              <a:t>Ощущение -</a:t>
            </a:r>
            <a:r>
              <a:rPr lang="ru-RU"/>
              <a:t> </a:t>
            </a:r>
          </a:p>
        </p:txBody>
      </p:sp>
      <p:sp>
        <p:nvSpPr>
          <p:cNvPr id="16387" name="Rectangle 3"/>
          <p:cNvSpPr>
            <a:spLocks noGrp="1" noChangeArrowheads="1"/>
          </p:cNvSpPr>
          <p:nvPr>
            <p:ph type="body" idx="1"/>
          </p:nvPr>
        </p:nvSpPr>
        <p:spPr/>
        <p:txBody>
          <a:bodyPr/>
          <a:lstStyle/>
          <a:p>
            <a:r>
              <a:rPr lang="ru-RU">
                <a:solidFill>
                  <a:schemeClr val="bg1"/>
                </a:solidFill>
              </a:rPr>
              <a:t>отражение свойств предметов объективного мира, возникающее при их непосредственном воздействии на рецепторы.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6386"/>
                                        </p:tgtEl>
                                        <p:attrNameLst>
                                          <p:attrName>style.visibility</p:attrName>
                                        </p:attrNameLst>
                                      </p:cBhvr>
                                      <p:to>
                                        <p:strVal val="visible"/>
                                      </p:to>
                                    </p:set>
                                    <p:animEffect transition="in" filter="fade">
                                      <p:cBhvr>
                                        <p:cTn id="7" dur="1000">
                                          <p:stCondLst>
                                            <p:cond delay="0"/>
                                          </p:stCondLst>
                                        </p:cTn>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500">
                                          <p:stCondLst>
                                            <p:cond delay="0"/>
                                          </p:stCondLst>
                                        </p:cTn>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ru-RU">
                <a:solidFill>
                  <a:schemeClr val="bg1"/>
                </a:solidFill>
              </a:rPr>
              <a:t>Восприятие -</a:t>
            </a:r>
            <a:r>
              <a:rPr lang="ru-RU"/>
              <a:t> </a:t>
            </a:r>
          </a:p>
        </p:txBody>
      </p:sp>
      <p:sp>
        <p:nvSpPr>
          <p:cNvPr id="17411" name="Rectangle 3"/>
          <p:cNvSpPr>
            <a:spLocks noGrp="1" noChangeArrowheads="1"/>
          </p:cNvSpPr>
          <p:nvPr>
            <p:ph type="body" idx="1"/>
          </p:nvPr>
        </p:nvSpPr>
        <p:spPr/>
        <p:txBody>
          <a:bodyPr/>
          <a:lstStyle/>
          <a:p>
            <a:r>
              <a:rPr lang="ru-RU">
                <a:solidFill>
                  <a:schemeClr val="bg1"/>
                </a:solidFill>
              </a:rPr>
              <a:t>Процесс формирования образа целостного предмета, непосредственно воздействующего на анализаторы.</a:t>
            </a:r>
          </a:p>
          <a:p>
            <a:pPr>
              <a:buFontTx/>
              <a:buNone/>
            </a:pPr>
            <a:endParaRPr lang="ru-RU">
              <a:solidFill>
                <a:schemeClr val="bg1"/>
              </a:solidFill>
            </a:endParaRPr>
          </a:p>
          <a:p>
            <a:r>
              <a:rPr lang="ru-RU">
                <a:solidFill>
                  <a:schemeClr val="bg1"/>
                </a:solidFill>
              </a:rPr>
              <a:t> В отличии от ощущений, отражающих лишь отдельные свойства предметов, в образе восприятия представлен весь предмет.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410"/>
                                        </p:tgtEl>
                                        <p:attrNameLst>
                                          <p:attrName>style.visibility</p:attrName>
                                        </p:attrNameLst>
                                      </p:cBhvr>
                                      <p:to>
                                        <p:strVal val="visible"/>
                                      </p:to>
                                    </p:set>
                                    <p:animEffect transition="in" filter="fade">
                                      <p:cBhvr>
                                        <p:cTn id="7" dur="1000">
                                          <p:stCondLst>
                                            <p:cond delay="0"/>
                                          </p:stCondLst>
                                        </p:cTn>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stCondLst>
                                            <p:cond delay="0"/>
                                          </p:stCondLst>
                                        </p:cTn>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stCondLst>
                                            <p:cond delay="0"/>
                                          </p:stCondLst>
                                        </p:cTn>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927</Words>
  <Application>Microsoft Office PowerPoint</Application>
  <PresentationFormat>Экран (4:3)</PresentationFormat>
  <Paragraphs>82</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Тема Office</vt:lpstr>
      <vt:lpstr>Точечный рисунок</vt:lpstr>
      <vt:lpstr>Слайд 1</vt:lpstr>
      <vt:lpstr>Слайд 2</vt:lpstr>
      <vt:lpstr>Слайд 3</vt:lpstr>
      <vt:lpstr>Слайд 4</vt:lpstr>
      <vt:lpstr>Слайд 5</vt:lpstr>
      <vt:lpstr>Слайд 6</vt:lpstr>
      <vt:lpstr>Слайд 7</vt:lpstr>
      <vt:lpstr>Ощущение - </vt:lpstr>
      <vt:lpstr>Восприятие - </vt:lpstr>
      <vt:lpstr>Все живые организмы, в том числе и человек, нуждаются в информации об окружающей среде. Эту возможность им обеспечивают сенсорные (чувствительные) системы. Деятельность любой сенсорной системы начинается с восприятия рецепторами энергии раздражителя, трансформации ее в нервные импульсы и передачи их через цепь нейронов в мозг, в котором нервные импульсы преобразуются в специфические ощущения — зрительные, обонятельные, слуховые и т. п.</vt:lpstr>
      <vt:lpstr>Слайд 11</vt:lpstr>
      <vt:lpstr>Значение зрения </vt:lpstr>
      <vt:lpstr>Строение глаза.</vt:lpstr>
      <vt:lpstr>Слайд 14</vt:lpstr>
      <vt:lpstr>Анализаторы. Органы чувств.</vt:lpstr>
      <vt:lpstr>Анализаторы. Органы чувств.</vt:lpstr>
      <vt:lpstr>Анализаторы. Органы чувств.</vt:lpstr>
      <vt:lpstr>Слайд 18</vt:lpstr>
      <vt:lpstr>Как и зрение, слух дает возможность воспринимать информацию на значительном расстоянии. С помощью слуха животные обнаруживают добычу, спасаются от хищников, общаются. Важен слух и для человека, так как с этим анализатором связана членораздельная речь. Лишившись в раннем детстве слуха, люди теряют способность произносить слова. Требуется длительная лечебная тренировка по специальной методике, чтобы глухой от рождения человек мог говорить. Продольные колебания воздуха, несущие звук, вызывают механические колебания барабанной перепонки. С помощью слуховых косточек оно передается перепонке овального окна, а через неё — жидкости внутреннего уха. Эти колебания вызывают раздражения рецепторов спирального органа, возникающие возбуждения поступают в слуховую зону коры большого мозга и здесь формируется в слуховые ощущения. </vt:lpstr>
      <vt:lpstr>Ориентация тела в пространстве осуществляется вестибулярным аппаратом. Он находится в глубине пирамиды височной кости, рядом с улиткой внутреннего уха. Вестибулярный аппарат состоит из двух мешочков и трёх полукружных каналов. Каналы расположены в трех взаимо перпендикулярных направлениях. Это соответствует трем измерениям пространства (высоте, длине, ширине) и позволяет определять положение и перемещение тела в пространстве. Заканчивается вестибулярный анализатор в коре большого мозга. Его участие в осуществлении сознательных движений позволяет управлять телом в пространстве. </vt:lpstr>
      <vt:lpstr>В слизистой оболочке языка находятся небольшие возвышения — вкусовые сосочки, имеющие грибовидную, желобоватую или листовидную форму. Каждый сосочек сообщается с ротовой полостью небольшим отверстием — порой. Она ведет в небольшую камеру, на дне которой находятся вкусовые рецепторы. Кончик языка лучше воспринимает сладкое, боковые края языка — кислое. Рецепторы, расположенные на передних и боковых краях языка, реагируют на соленое, рецепторы задней поверхности языка — на горькое. В определение вкуса, помимо вкусовых ощущений, участвуют также обонятельные, температурные, тактильные, а иногда и болевые рецепторы. Синтез всех этих ощущений и определяет вкус пищи. Вкусовая зона коры большого мозга находится на внутренней стороне височной доли, рядом с обонятельной. </vt:lpstr>
      <vt:lpstr>Слайд 22</vt:lpstr>
      <vt:lpstr>Осязание — сложное чувство, связанное с ощупыванием предметов. В нем участвуют тактильные ощущения. Вместе с температурными и мышечными ощущениями они могут давать информацию о размерах, форме, шероховатости, плотности, а также некоторых других свойствах предмета, важных для его определения. Кожная чувствительность слагается из нескольких анализаторов. Тактильное чувство связано с анализаторами, воспринимающими прикосновение и давление. На основе тактильных ощущений может быть развито вибрационное чувство, то есть способность распознавать и оценивать вибрацию (колебания). Для здоровых людей оно имеет небольшое значение, но для слепоглухонемых ощущение вибрации становится одним из возможных способов замены слуха.</vt:lpstr>
      <vt:lpstr>Обонятельные рецепторы находятся на слизистой оболочке средней и верхних носовых раковин. Эти клетки с ресничками. Каждая обонятельная клетка способна обнаруживать вещество определенного состава. При взаимодействии с ним она посылает импульса в мозг. Не все вещества способны вызывать раздражение обонятельных клеток, а лишь летучие или растворимые в воде либо в жирах. Одни из запахов приятны, остальные вызывают отвращение. </vt:lpstr>
      <vt:lpstr>Анализаторы. Органы чувств.</vt:lpstr>
      <vt:lpstr>Слайд 26</vt:lpstr>
      <vt:lpstr>Слайд 27</vt:lpstr>
      <vt:lpstr>Здоровые органы чувств через профилактику вредных привычек</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Алена</dc:creator>
  <cp:lastModifiedBy>Admin</cp:lastModifiedBy>
  <cp:revision>19</cp:revision>
  <dcterms:created xsi:type="dcterms:W3CDTF">2013-05-11T13:59:15Z</dcterms:created>
  <dcterms:modified xsi:type="dcterms:W3CDTF">2016-04-06T17:44:09Z</dcterms:modified>
</cp:coreProperties>
</file>