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66" r:id="rId9"/>
    <p:sldId id="265" r:id="rId10"/>
    <p:sldId id="264" r:id="rId11"/>
    <p:sldId id="273" r:id="rId12"/>
    <p:sldId id="274" r:id="rId13"/>
    <p:sldId id="275" r:id="rId14"/>
    <p:sldId id="277" r:id="rId15"/>
    <p:sldId id="278" r:id="rId16"/>
    <p:sldId id="279" r:id="rId17"/>
    <p:sldId id="272" r:id="rId18"/>
    <p:sldId id="280" r:id="rId19"/>
    <p:sldId id="281" r:id="rId20"/>
    <p:sldId id="270" r:id="rId21"/>
    <p:sldId id="282" r:id="rId22"/>
    <p:sldId id="269" r:id="rId23"/>
    <p:sldId id="283" r:id="rId24"/>
    <p:sldId id="284" r:id="rId25"/>
    <p:sldId id="286" r:id="rId26"/>
    <p:sldId id="262" r:id="rId27"/>
    <p:sldId id="287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A80"/>
    <a:srgbClr val="81E4FF"/>
    <a:srgbClr val="B9F6F9"/>
    <a:srgbClr val="0000CC"/>
    <a:srgbClr val="008000"/>
    <a:srgbClr val="FFFFCC"/>
    <a:srgbClr val="00FFFF"/>
    <a:srgbClr val="8CD5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153ED-D9ED-4617-8A22-B8639E3D828C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A05136-91A9-4237-90F6-E1AD85F26DD6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Скелет человека</a:t>
          </a:r>
          <a:endParaRPr lang="ru-RU" b="1" dirty="0">
            <a:solidFill>
              <a:srgbClr val="0000CC"/>
            </a:solidFill>
          </a:endParaRPr>
        </a:p>
      </dgm:t>
    </dgm:pt>
    <dgm:pt modelId="{A20D805B-5A09-408C-8854-E46AE1211EF6}" type="parTrans" cxnId="{48B735B0-7EBB-492B-90AB-29B1B302AF42}">
      <dgm:prSet/>
      <dgm:spPr/>
      <dgm:t>
        <a:bodyPr/>
        <a:lstStyle/>
        <a:p>
          <a:endParaRPr lang="ru-RU"/>
        </a:p>
      </dgm:t>
    </dgm:pt>
    <dgm:pt modelId="{DAA8377C-FB6C-4C54-BB13-A33B42DCA620}" type="sibTrans" cxnId="{48B735B0-7EBB-492B-90AB-29B1B302AF42}">
      <dgm:prSet/>
      <dgm:spPr/>
      <dgm:t>
        <a:bodyPr/>
        <a:lstStyle/>
        <a:p>
          <a:endParaRPr lang="ru-RU"/>
        </a:p>
      </dgm:t>
    </dgm:pt>
    <dgm:pt modelId="{F8E2A6BC-81E8-496D-AC87-9363A271F48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Скелет </a:t>
          </a:r>
          <a:r>
            <a:rPr lang="ru-RU" sz="2000" b="1" u="none" dirty="0" smtClean="0">
              <a:solidFill>
                <a:schemeClr val="bg1"/>
              </a:solidFill>
            </a:rPr>
            <a:t>головы</a:t>
          </a:r>
          <a:r>
            <a:rPr lang="ru-RU" sz="2000" b="1" dirty="0" smtClean="0">
              <a:solidFill>
                <a:schemeClr val="bg1"/>
              </a:solidFill>
            </a:rPr>
            <a:t> череп</a:t>
          </a:r>
          <a:endParaRPr lang="ru-RU" sz="2000" b="1" dirty="0">
            <a:solidFill>
              <a:schemeClr val="bg1"/>
            </a:solidFill>
          </a:endParaRPr>
        </a:p>
      </dgm:t>
    </dgm:pt>
    <dgm:pt modelId="{4E7BFC3F-0EE7-4A84-8ECE-4AB6E946846F}" type="parTrans" cxnId="{BE91CF8F-7DC6-4030-9817-2CF5FC59E5F0}">
      <dgm:prSet/>
      <dgm:spPr/>
      <dgm:t>
        <a:bodyPr/>
        <a:lstStyle/>
        <a:p>
          <a:endParaRPr lang="ru-RU"/>
        </a:p>
      </dgm:t>
    </dgm:pt>
    <dgm:pt modelId="{1C500BEC-8A30-431A-A962-49A9C2F31193}" type="sibTrans" cxnId="{BE91CF8F-7DC6-4030-9817-2CF5FC59E5F0}">
      <dgm:prSet/>
      <dgm:spPr/>
      <dgm:t>
        <a:bodyPr/>
        <a:lstStyle/>
        <a:p>
          <a:endParaRPr lang="ru-RU"/>
        </a:p>
      </dgm:t>
    </dgm:pt>
    <dgm:pt modelId="{85F98EFA-5AFC-4461-96F9-E68E99DE084D}">
      <dgm:prSet phldrT="[Текст]" custT="1"/>
      <dgm:spPr/>
      <dgm:t>
        <a:bodyPr/>
        <a:lstStyle/>
        <a:p>
          <a:r>
            <a:rPr lang="ru-RU" sz="2000" b="1" dirty="0" smtClean="0"/>
            <a:t>Скелет верхней конечности</a:t>
          </a:r>
          <a:endParaRPr lang="ru-RU" sz="2000" b="1" dirty="0"/>
        </a:p>
      </dgm:t>
    </dgm:pt>
    <dgm:pt modelId="{7685FE30-4114-49B6-8A6A-2BF7146AA279}" type="parTrans" cxnId="{F55101A7-6471-43B4-B33F-17A23234F038}">
      <dgm:prSet/>
      <dgm:spPr/>
      <dgm:t>
        <a:bodyPr/>
        <a:lstStyle/>
        <a:p>
          <a:endParaRPr lang="ru-RU"/>
        </a:p>
      </dgm:t>
    </dgm:pt>
    <dgm:pt modelId="{547E3D32-D037-4E02-A2F2-5FD2C633F235}" type="sibTrans" cxnId="{F55101A7-6471-43B4-B33F-17A23234F038}">
      <dgm:prSet/>
      <dgm:spPr/>
      <dgm:t>
        <a:bodyPr/>
        <a:lstStyle/>
        <a:p>
          <a:endParaRPr lang="ru-RU"/>
        </a:p>
      </dgm:t>
    </dgm:pt>
    <dgm:pt modelId="{43042C5B-E1E4-4A05-8528-AEFAAF3062F5}">
      <dgm:prSet phldrT="[Текст]" custT="1"/>
      <dgm:spPr/>
      <dgm:t>
        <a:bodyPr/>
        <a:lstStyle/>
        <a:p>
          <a:r>
            <a:rPr lang="ru-RU" sz="2000" b="1" dirty="0" smtClean="0"/>
            <a:t>Скелет нижней конечности</a:t>
          </a:r>
          <a:endParaRPr lang="ru-RU" sz="2000" b="1" dirty="0"/>
        </a:p>
      </dgm:t>
    </dgm:pt>
    <dgm:pt modelId="{A778ED56-310C-45D0-B1A2-1D19E8C426AE}" type="parTrans" cxnId="{7B000EE0-7A80-4563-8AD9-720646BB2B27}">
      <dgm:prSet/>
      <dgm:spPr/>
      <dgm:t>
        <a:bodyPr/>
        <a:lstStyle/>
        <a:p>
          <a:endParaRPr lang="ru-RU"/>
        </a:p>
      </dgm:t>
    </dgm:pt>
    <dgm:pt modelId="{62C1BC43-B71B-418E-9E73-5716E0EDB101}" type="sibTrans" cxnId="{7B000EE0-7A80-4563-8AD9-720646BB2B27}">
      <dgm:prSet/>
      <dgm:spPr/>
      <dgm:t>
        <a:bodyPr/>
        <a:lstStyle/>
        <a:p>
          <a:endParaRPr lang="ru-RU"/>
        </a:p>
      </dgm:t>
    </dgm:pt>
    <dgm:pt modelId="{B59EC973-BD98-4FC1-8AF9-38F947114A9D}">
      <dgm:prSet phldrT="[Текст]"/>
      <dgm:spPr/>
      <dgm:t>
        <a:bodyPr/>
        <a:lstStyle/>
        <a:p>
          <a:r>
            <a:rPr lang="ru-RU" b="1" dirty="0" smtClean="0"/>
            <a:t>Скелет туловища</a:t>
          </a:r>
          <a:endParaRPr lang="ru-RU" b="1" dirty="0"/>
        </a:p>
      </dgm:t>
    </dgm:pt>
    <dgm:pt modelId="{D91DDE2C-62F5-42DA-A2A1-984615C09BD3}" type="parTrans" cxnId="{D13C65CD-E08C-4624-B4AA-8A27E61F8236}">
      <dgm:prSet/>
      <dgm:spPr/>
      <dgm:t>
        <a:bodyPr/>
        <a:lstStyle/>
        <a:p>
          <a:endParaRPr lang="ru-RU"/>
        </a:p>
      </dgm:t>
    </dgm:pt>
    <dgm:pt modelId="{34709C33-58DC-4290-B637-6EC6340167CE}" type="sibTrans" cxnId="{D13C65CD-E08C-4624-B4AA-8A27E61F8236}">
      <dgm:prSet/>
      <dgm:spPr/>
      <dgm:t>
        <a:bodyPr/>
        <a:lstStyle/>
        <a:p>
          <a:endParaRPr lang="ru-RU"/>
        </a:p>
      </dgm:t>
    </dgm:pt>
    <dgm:pt modelId="{CE44B877-C067-4D5F-8A0B-F89F3FD1B791}" type="pres">
      <dgm:prSet presAssocID="{2B0153ED-D9ED-4617-8A22-B8639E3D82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30C5C-CCED-4F43-9A4B-10852EC08021}" type="pres">
      <dgm:prSet presAssocID="{79A05136-91A9-4237-90F6-E1AD85F26DD6}" presName="centerShape" presStyleLbl="node0" presStyleIdx="0" presStyleCnt="1"/>
      <dgm:spPr/>
      <dgm:t>
        <a:bodyPr/>
        <a:lstStyle/>
        <a:p>
          <a:endParaRPr lang="ru-RU"/>
        </a:p>
      </dgm:t>
    </dgm:pt>
    <dgm:pt modelId="{ED070C01-90CD-40D0-BEA7-EFE2602A3210}" type="pres">
      <dgm:prSet presAssocID="{4E7BFC3F-0EE7-4A84-8ECE-4AB6E946846F}" presName="Name9" presStyleLbl="parChTrans1D2" presStyleIdx="0" presStyleCnt="4"/>
      <dgm:spPr/>
      <dgm:t>
        <a:bodyPr/>
        <a:lstStyle/>
        <a:p>
          <a:endParaRPr lang="ru-RU"/>
        </a:p>
      </dgm:t>
    </dgm:pt>
    <dgm:pt modelId="{12A5A4D1-B5B0-42BE-A1FE-E9FBC881D00B}" type="pres">
      <dgm:prSet presAssocID="{4E7BFC3F-0EE7-4A84-8ECE-4AB6E946846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34ACFE4-92E0-4C5B-B630-646FEFEAA4C2}" type="pres">
      <dgm:prSet presAssocID="{F8E2A6BC-81E8-496D-AC87-9363A271F4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D5D7F-1D88-4066-B04E-32CC045D6D40}" type="pres">
      <dgm:prSet presAssocID="{7685FE30-4114-49B6-8A6A-2BF7146AA279}" presName="Name9" presStyleLbl="parChTrans1D2" presStyleIdx="1" presStyleCnt="4"/>
      <dgm:spPr/>
      <dgm:t>
        <a:bodyPr/>
        <a:lstStyle/>
        <a:p>
          <a:endParaRPr lang="ru-RU"/>
        </a:p>
      </dgm:t>
    </dgm:pt>
    <dgm:pt modelId="{CA40D67F-BF43-40B5-B966-A00943E909CA}" type="pres">
      <dgm:prSet presAssocID="{7685FE30-4114-49B6-8A6A-2BF7146AA27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F23F290-02D7-4133-881F-CC9DB218EAE8}" type="pres">
      <dgm:prSet presAssocID="{85F98EFA-5AFC-4461-96F9-E68E99DE084D}" presName="node" presStyleLbl="node1" presStyleIdx="1" presStyleCnt="4" custScaleX="130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401DB-B317-4C77-BEC6-70D0E0866421}" type="pres">
      <dgm:prSet presAssocID="{A778ED56-310C-45D0-B1A2-1D19E8C426AE}" presName="Name9" presStyleLbl="parChTrans1D2" presStyleIdx="2" presStyleCnt="4"/>
      <dgm:spPr/>
      <dgm:t>
        <a:bodyPr/>
        <a:lstStyle/>
        <a:p>
          <a:endParaRPr lang="ru-RU"/>
        </a:p>
      </dgm:t>
    </dgm:pt>
    <dgm:pt modelId="{77388EC1-449D-4D92-AE6F-F6C731BC7F15}" type="pres">
      <dgm:prSet presAssocID="{A778ED56-310C-45D0-B1A2-1D19E8C426A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9C175D4-7925-473E-B9ED-294ED675810F}" type="pres">
      <dgm:prSet presAssocID="{43042C5B-E1E4-4A05-8528-AEFAAF3062F5}" presName="node" presStyleLbl="node1" presStyleIdx="2" presStyleCnt="4" custScaleX="134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E4EEC-AD07-4966-A451-DDAB97C30B8F}" type="pres">
      <dgm:prSet presAssocID="{D91DDE2C-62F5-42DA-A2A1-984615C09BD3}" presName="Name9" presStyleLbl="parChTrans1D2" presStyleIdx="3" presStyleCnt="4"/>
      <dgm:spPr/>
      <dgm:t>
        <a:bodyPr/>
        <a:lstStyle/>
        <a:p>
          <a:endParaRPr lang="ru-RU"/>
        </a:p>
      </dgm:t>
    </dgm:pt>
    <dgm:pt modelId="{0DF12F56-D979-4D1C-9341-413854132A2E}" type="pres">
      <dgm:prSet presAssocID="{D91DDE2C-62F5-42DA-A2A1-984615C09BD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E2C1B1C-A22E-48E3-9739-4F76A9E9ED62}" type="pres">
      <dgm:prSet presAssocID="{B59EC973-BD98-4FC1-8AF9-38F947114A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9DB66-B8EF-4BC9-85A2-FFC815BA22E8}" type="presOf" srcId="{79A05136-91A9-4237-90F6-E1AD85F26DD6}" destId="{A0730C5C-CCED-4F43-9A4B-10852EC08021}" srcOrd="0" destOrd="0" presId="urn:microsoft.com/office/officeart/2005/8/layout/radial1"/>
    <dgm:cxn modelId="{8C3FD4D3-9F0D-4641-9CEE-6EB951E96F27}" type="presOf" srcId="{2B0153ED-D9ED-4617-8A22-B8639E3D828C}" destId="{CE44B877-C067-4D5F-8A0B-F89F3FD1B791}" srcOrd="0" destOrd="0" presId="urn:microsoft.com/office/officeart/2005/8/layout/radial1"/>
    <dgm:cxn modelId="{E5610A74-AF2A-4956-B3C5-6737782EC922}" type="presOf" srcId="{D91DDE2C-62F5-42DA-A2A1-984615C09BD3}" destId="{0DF12F56-D979-4D1C-9341-413854132A2E}" srcOrd="1" destOrd="0" presId="urn:microsoft.com/office/officeart/2005/8/layout/radial1"/>
    <dgm:cxn modelId="{F819EB0A-CC0D-475F-8B35-228131D442B3}" type="presOf" srcId="{A778ED56-310C-45D0-B1A2-1D19E8C426AE}" destId="{81D401DB-B317-4C77-BEC6-70D0E0866421}" srcOrd="0" destOrd="0" presId="urn:microsoft.com/office/officeart/2005/8/layout/radial1"/>
    <dgm:cxn modelId="{BEE60AC3-1DB9-45F3-BB9B-438E213C1B32}" type="presOf" srcId="{D91DDE2C-62F5-42DA-A2A1-984615C09BD3}" destId="{305E4EEC-AD07-4966-A451-DDAB97C30B8F}" srcOrd="0" destOrd="0" presId="urn:microsoft.com/office/officeart/2005/8/layout/radial1"/>
    <dgm:cxn modelId="{736C9199-47A8-4EB3-9E78-4F9424034559}" type="presOf" srcId="{B59EC973-BD98-4FC1-8AF9-38F947114A9D}" destId="{8E2C1B1C-A22E-48E3-9739-4F76A9E9ED62}" srcOrd="0" destOrd="0" presId="urn:microsoft.com/office/officeart/2005/8/layout/radial1"/>
    <dgm:cxn modelId="{EE5B733F-18BA-4040-A516-573016012007}" type="presOf" srcId="{4E7BFC3F-0EE7-4A84-8ECE-4AB6E946846F}" destId="{12A5A4D1-B5B0-42BE-A1FE-E9FBC881D00B}" srcOrd="1" destOrd="0" presId="urn:microsoft.com/office/officeart/2005/8/layout/radial1"/>
    <dgm:cxn modelId="{011CFA22-0F2E-4D54-B7EA-FC1AA55EA720}" type="presOf" srcId="{A778ED56-310C-45D0-B1A2-1D19E8C426AE}" destId="{77388EC1-449D-4D92-AE6F-F6C731BC7F15}" srcOrd="1" destOrd="0" presId="urn:microsoft.com/office/officeart/2005/8/layout/radial1"/>
    <dgm:cxn modelId="{F55101A7-6471-43B4-B33F-17A23234F038}" srcId="{79A05136-91A9-4237-90F6-E1AD85F26DD6}" destId="{85F98EFA-5AFC-4461-96F9-E68E99DE084D}" srcOrd="1" destOrd="0" parTransId="{7685FE30-4114-49B6-8A6A-2BF7146AA279}" sibTransId="{547E3D32-D037-4E02-A2F2-5FD2C633F235}"/>
    <dgm:cxn modelId="{21A0B9D8-5C69-48DD-AE48-4F31B71E31B5}" type="presOf" srcId="{7685FE30-4114-49B6-8A6A-2BF7146AA279}" destId="{CA40D67F-BF43-40B5-B966-A00943E909CA}" srcOrd="1" destOrd="0" presId="urn:microsoft.com/office/officeart/2005/8/layout/radial1"/>
    <dgm:cxn modelId="{D13C65CD-E08C-4624-B4AA-8A27E61F8236}" srcId="{79A05136-91A9-4237-90F6-E1AD85F26DD6}" destId="{B59EC973-BD98-4FC1-8AF9-38F947114A9D}" srcOrd="3" destOrd="0" parTransId="{D91DDE2C-62F5-42DA-A2A1-984615C09BD3}" sibTransId="{34709C33-58DC-4290-B637-6EC6340167CE}"/>
    <dgm:cxn modelId="{F75E9BD3-CE3F-443B-A1E1-C0C9A93CDC35}" type="presOf" srcId="{85F98EFA-5AFC-4461-96F9-E68E99DE084D}" destId="{7F23F290-02D7-4133-881F-CC9DB218EAE8}" srcOrd="0" destOrd="0" presId="urn:microsoft.com/office/officeart/2005/8/layout/radial1"/>
    <dgm:cxn modelId="{48B735B0-7EBB-492B-90AB-29B1B302AF42}" srcId="{2B0153ED-D9ED-4617-8A22-B8639E3D828C}" destId="{79A05136-91A9-4237-90F6-E1AD85F26DD6}" srcOrd="0" destOrd="0" parTransId="{A20D805B-5A09-408C-8854-E46AE1211EF6}" sibTransId="{DAA8377C-FB6C-4C54-BB13-A33B42DCA620}"/>
    <dgm:cxn modelId="{33477C0F-7C41-471F-87D1-67F74E59E3B4}" type="presOf" srcId="{4E7BFC3F-0EE7-4A84-8ECE-4AB6E946846F}" destId="{ED070C01-90CD-40D0-BEA7-EFE2602A3210}" srcOrd="0" destOrd="0" presId="urn:microsoft.com/office/officeart/2005/8/layout/radial1"/>
    <dgm:cxn modelId="{27687AA8-DC50-4E6F-B726-5A924B61D6C9}" type="presOf" srcId="{F8E2A6BC-81E8-496D-AC87-9363A271F480}" destId="{834ACFE4-92E0-4C5B-B630-646FEFEAA4C2}" srcOrd="0" destOrd="0" presId="urn:microsoft.com/office/officeart/2005/8/layout/radial1"/>
    <dgm:cxn modelId="{C53E5FE1-7FFD-45DA-B5C6-AC4508DEF5E8}" type="presOf" srcId="{7685FE30-4114-49B6-8A6A-2BF7146AA279}" destId="{784D5D7F-1D88-4066-B04E-32CC045D6D40}" srcOrd="0" destOrd="0" presId="urn:microsoft.com/office/officeart/2005/8/layout/radial1"/>
    <dgm:cxn modelId="{BE91CF8F-7DC6-4030-9817-2CF5FC59E5F0}" srcId="{79A05136-91A9-4237-90F6-E1AD85F26DD6}" destId="{F8E2A6BC-81E8-496D-AC87-9363A271F480}" srcOrd="0" destOrd="0" parTransId="{4E7BFC3F-0EE7-4A84-8ECE-4AB6E946846F}" sibTransId="{1C500BEC-8A30-431A-A962-49A9C2F31193}"/>
    <dgm:cxn modelId="{BAB89675-D2DB-443E-88DB-2EC5610B62F5}" type="presOf" srcId="{43042C5B-E1E4-4A05-8528-AEFAAF3062F5}" destId="{F9C175D4-7925-473E-B9ED-294ED675810F}" srcOrd="0" destOrd="0" presId="urn:microsoft.com/office/officeart/2005/8/layout/radial1"/>
    <dgm:cxn modelId="{7B000EE0-7A80-4563-8AD9-720646BB2B27}" srcId="{79A05136-91A9-4237-90F6-E1AD85F26DD6}" destId="{43042C5B-E1E4-4A05-8528-AEFAAF3062F5}" srcOrd="2" destOrd="0" parTransId="{A778ED56-310C-45D0-B1A2-1D19E8C426AE}" sibTransId="{62C1BC43-B71B-418E-9E73-5716E0EDB101}"/>
    <dgm:cxn modelId="{B9C2E839-2BD4-4599-B019-80E328CB00A8}" type="presParOf" srcId="{CE44B877-C067-4D5F-8A0B-F89F3FD1B791}" destId="{A0730C5C-CCED-4F43-9A4B-10852EC08021}" srcOrd="0" destOrd="0" presId="urn:microsoft.com/office/officeart/2005/8/layout/radial1"/>
    <dgm:cxn modelId="{86EBF8AF-2D0E-4F7B-8402-71611A9435D2}" type="presParOf" srcId="{CE44B877-C067-4D5F-8A0B-F89F3FD1B791}" destId="{ED070C01-90CD-40D0-BEA7-EFE2602A3210}" srcOrd="1" destOrd="0" presId="urn:microsoft.com/office/officeart/2005/8/layout/radial1"/>
    <dgm:cxn modelId="{992A2BA6-A27A-48F9-A442-20C80CC92D2C}" type="presParOf" srcId="{ED070C01-90CD-40D0-BEA7-EFE2602A3210}" destId="{12A5A4D1-B5B0-42BE-A1FE-E9FBC881D00B}" srcOrd="0" destOrd="0" presId="urn:microsoft.com/office/officeart/2005/8/layout/radial1"/>
    <dgm:cxn modelId="{C6A4DF0C-FE4A-48E0-BAED-DC71BEEB71F3}" type="presParOf" srcId="{CE44B877-C067-4D5F-8A0B-F89F3FD1B791}" destId="{834ACFE4-92E0-4C5B-B630-646FEFEAA4C2}" srcOrd="2" destOrd="0" presId="urn:microsoft.com/office/officeart/2005/8/layout/radial1"/>
    <dgm:cxn modelId="{DE88AC05-C843-4188-ADFF-7009EA3F55E8}" type="presParOf" srcId="{CE44B877-C067-4D5F-8A0B-F89F3FD1B791}" destId="{784D5D7F-1D88-4066-B04E-32CC045D6D40}" srcOrd="3" destOrd="0" presId="urn:microsoft.com/office/officeart/2005/8/layout/radial1"/>
    <dgm:cxn modelId="{263FFF9D-DA08-445A-AC15-4E60216B084A}" type="presParOf" srcId="{784D5D7F-1D88-4066-B04E-32CC045D6D40}" destId="{CA40D67F-BF43-40B5-B966-A00943E909CA}" srcOrd="0" destOrd="0" presId="urn:microsoft.com/office/officeart/2005/8/layout/radial1"/>
    <dgm:cxn modelId="{403BA0D5-ED65-4737-BC23-9BB722895987}" type="presParOf" srcId="{CE44B877-C067-4D5F-8A0B-F89F3FD1B791}" destId="{7F23F290-02D7-4133-881F-CC9DB218EAE8}" srcOrd="4" destOrd="0" presId="urn:microsoft.com/office/officeart/2005/8/layout/radial1"/>
    <dgm:cxn modelId="{1990DBA1-0230-4C4D-8AF2-8F123157C5EA}" type="presParOf" srcId="{CE44B877-C067-4D5F-8A0B-F89F3FD1B791}" destId="{81D401DB-B317-4C77-BEC6-70D0E0866421}" srcOrd="5" destOrd="0" presId="urn:microsoft.com/office/officeart/2005/8/layout/radial1"/>
    <dgm:cxn modelId="{A1E70CE1-642B-4F18-838F-EC1AE9700B3E}" type="presParOf" srcId="{81D401DB-B317-4C77-BEC6-70D0E0866421}" destId="{77388EC1-449D-4D92-AE6F-F6C731BC7F15}" srcOrd="0" destOrd="0" presId="urn:microsoft.com/office/officeart/2005/8/layout/radial1"/>
    <dgm:cxn modelId="{44936629-31E5-42C7-ADE8-C4781345076B}" type="presParOf" srcId="{CE44B877-C067-4D5F-8A0B-F89F3FD1B791}" destId="{F9C175D4-7925-473E-B9ED-294ED675810F}" srcOrd="6" destOrd="0" presId="urn:microsoft.com/office/officeart/2005/8/layout/radial1"/>
    <dgm:cxn modelId="{103666D0-FA52-424F-9A52-F50E24023003}" type="presParOf" srcId="{CE44B877-C067-4D5F-8A0B-F89F3FD1B791}" destId="{305E4EEC-AD07-4966-A451-DDAB97C30B8F}" srcOrd="7" destOrd="0" presId="urn:microsoft.com/office/officeart/2005/8/layout/radial1"/>
    <dgm:cxn modelId="{E15AFA69-73FB-4ACD-8B31-A23FD50162BE}" type="presParOf" srcId="{305E4EEC-AD07-4966-A451-DDAB97C30B8F}" destId="{0DF12F56-D979-4D1C-9341-413854132A2E}" srcOrd="0" destOrd="0" presId="urn:microsoft.com/office/officeart/2005/8/layout/radial1"/>
    <dgm:cxn modelId="{9DCAE4E5-AB9C-4FDA-9674-FF004DBE1D91}" type="presParOf" srcId="{CE44B877-C067-4D5F-8A0B-F89F3FD1B791}" destId="{8E2C1B1C-A22E-48E3-9739-4F76A9E9ED6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30C5C-CCED-4F43-9A4B-10852EC08021}">
      <dsp:nvSpPr>
        <dsp:cNvPr id="0" name=""/>
        <dsp:cNvSpPr/>
      </dsp:nvSpPr>
      <dsp:spPr>
        <a:xfrm>
          <a:off x="2036398" y="2065182"/>
          <a:ext cx="1584674" cy="15846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CC"/>
              </a:solidFill>
            </a:rPr>
            <a:t>Скелет человека</a:t>
          </a:r>
          <a:endParaRPr lang="ru-RU" sz="2100" b="1" kern="1200" dirty="0">
            <a:solidFill>
              <a:srgbClr val="0000CC"/>
            </a:solidFill>
          </a:endParaRPr>
        </a:p>
      </dsp:txBody>
      <dsp:txXfrm>
        <a:off x="2036398" y="2065182"/>
        <a:ext cx="1584674" cy="1584674"/>
      </dsp:txXfrm>
    </dsp:sp>
    <dsp:sp modelId="{ED070C01-90CD-40D0-BEA7-EFE2602A3210}">
      <dsp:nvSpPr>
        <dsp:cNvPr id="0" name=""/>
        <dsp:cNvSpPr/>
      </dsp:nvSpPr>
      <dsp:spPr>
        <a:xfrm rot="16200000">
          <a:off x="2590872" y="1803149"/>
          <a:ext cx="475726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726" y="241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816842" y="1815426"/>
        <a:ext cx="23786" cy="23786"/>
      </dsp:txXfrm>
    </dsp:sp>
    <dsp:sp modelId="{834ACFE4-92E0-4C5B-B630-646FEFEAA4C2}">
      <dsp:nvSpPr>
        <dsp:cNvPr id="0" name=""/>
        <dsp:cNvSpPr/>
      </dsp:nvSpPr>
      <dsp:spPr>
        <a:xfrm>
          <a:off x="2036398" y="4782"/>
          <a:ext cx="1584674" cy="15846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Скелет </a:t>
          </a:r>
          <a:r>
            <a:rPr lang="ru-RU" sz="2000" b="1" u="none" kern="1200" dirty="0" smtClean="0">
              <a:solidFill>
                <a:schemeClr val="bg1"/>
              </a:solidFill>
            </a:rPr>
            <a:t>головы</a:t>
          </a:r>
          <a:r>
            <a:rPr lang="ru-RU" sz="2000" b="1" kern="1200" dirty="0" smtClean="0">
              <a:solidFill>
                <a:schemeClr val="bg1"/>
              </a:solidFill>
            </a:rPr>
            <a:t> череп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036398" y="4782"/>
        <a:ext cx="1584674" cy="1584674"/>
      </dsp:txXfrm>
    </dsp:sp>
    <dsp:sp modelId="{784D5D7F-1D88-4066-B04E-32CC045D6D40}">
      <dsp:nvSpPr>
        <dsp:cNvPr id="0" name=""/>
        <dsp:cNvSpPr/>
      </dsp:nvSpPr>
      <dsp:spPr>
        <a:xfrm>
          <a:off x="3621072" y="2833350"/>
          <a:ext cx="232447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232447" y="241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31484" y="2851708"/>
        <a:ext cx="11622" cy="11622"/>
      </dsp:txXfrm>
    </dsp:sp>
    <dsp:sp modelId="{7F23F290-02D7-4133-881F-CC9DB218EAE8}">
      <dsp:nvSpPr>
        <dsp:cNvPr id="0" name=""/>
        <dsp:cNvSpPr/>
      </dsp:nvSpPr>
      <dsp:spPr>
        <a:xfrm>
          <a:off x="3853519" y="2065182"/>
          <a:ext cx="2071232" cy="1584674"/>
        </a:xfrm>
        <a:prstGeom prst="ellipse">
          <a:avLst/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shade val="51000"/>
                <a:satMod val="130000"/>
              </a:schemeClr>
            </a:gs>
            <a:gs pos="80000">
              <a:schemeClr val="accent4">
                <a:hueOff val="618941"/>
                <a:satOff val="-18803"/>
                <a:lumOff val="6209"/>
                <a:alphaOff val="0"/>
                <a:shade val="93000"/>
                <a:satMod val="13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Скелет верхней конечности</a:t>
          </a:r>
          <a:endParaRPr lang="ru-RU" sz="2000" b="1" kern="1200" dirty="0"/>
        </a:p>
      </dsp:txBody>
      <dsp:txXfrm>
        <a:off x="3853519" y="2065182"/>
        <a:ext cx="2071232" cy="1584674"/>
      </dsp:txXfrm>
    </dsp:sp>
    <dsp:sp modelId="{81D401DB-B317-4C77-BEC6-70D0E0866421}">
      <dsp:nvSpPr>
        <dsp:cNvPr id="0" name=""/>
        <dsp:cNvSpPr/>
      </dsp:nvSpPr>
      <dsp:spPr>
        <a:xfrm rot="5400000">
          <a:off x="2590872" y="3863550"/>
          <a:ext cx="475726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726" y="241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816842" y="3875827"/>
        <a:ext cx="23786" cy="23786"/>
      </dsp:txXfrm>
    </dsp:sp>
    <dsp:sp modelId="{F9C175D4-7925-473E-B9ED-294ED675810F}">
      <dsp:nvSpPr>
        <dsp:cNvPr id="0" name=""/>
        <dsp:cNvSpPr/>
      </dsp:nvSpPr>
      <dsp:spPr>
        <a:xfrm>
          <a:off x="1759199" y="4125583"/>
          <a:ext cx="2139072" cy="1584674"/>
        </a:xfrm>
        <a:prstGeom prst="ellipse">
          <a:avLst/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shade val="51000"/>
                <a:satMod val="130000"/>
              </a:schemeClr>
            </a:gs>
            <a:gs pos="80000">
              <a:schemeClr val="accent4">
                <a:hueOff val="1237882"/>
                <a:satOff val="-37607"/>
                <a:lumOff val="12419"/>
                <a:alphaOff val="0"/>
                <a:shade val="93000"/>
                <a:satMod val="13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Скелет нижней конечности</a:t>
          </a:r>
          <a:endParaRPr lang="ru-RU" sz="2000" b="1" kern="1200" dirty="0"/>
        </a:p>
      </dsp:txBody>
      <dsp:txXfrm>
        <a:off x="1759199" y="4125583"/>
        <a:ext cx="2139072" cy="1584674"/>
      </dsp:txXfrm>
    </dsp:sp>
    <dsp:sp modelId="{305E4EEC-AD07-4966-A451-DDAB97C30B8F}">
      <dsp:nvSpPr>
        <dsp:cNvPr id="0" name=""/>
        <dsp:cNvSpPr/>
      </dsp:nvSpPr>
      <dsp:spPr>
        <a:xfrm rot="10800000">
          <a:off x="1560671" y="2833350"/>
          <a:ext cx="475726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475726" y="241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786641" y="2845626"/>
        <a:ext cx="23786" cy="23786"/>
      </dsp:txXfrm>
    </dsp:sp>
    <dsp:sp modelId="{8E2C1B1C-A22E-48E3-9739-4F76A9E9ED62}">
      <dsp:nvSpPr>
        <dsp:cNvPr id="0" name=""/>
        <dsp:cNvSpPr/>
      </dsp:nvSpPr>
      <dsp:spPr>
        <a:xfrm>
          <a:off x="-24002" y="2065182"/>
          <a:ext cx="1584674" cy="1584674"/>
        </a:xfrm>
        <a:prstGeom prst="ellipse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hade val="51000"/>
                <a:satMod val="130000"/>
              </a:schemeClr>
            </a:gs>
            <a:gs pos="80000">
              <a:schemeClr val="accent4">
                <a:hueOff val="1856823"/>
                <a:satOff val="-56410"/>
                <a:lumOff val="18628"/>
                <a:alphaOff val="0"/>
                <a:shade val="93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Скелет туловища</a:t>
          </a:r>
          <a:endParaRPr lang="ru-RU" sz="2000" b="1" kern="1200" dirty="0"/>
        </a:p>
      </dsp:txBody>
      <dsp:txXfrm>
        <a:off x="-24002" y="2065182"/>
        <a:ext cx="1584674" cy="1584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38C5-BD46-46D2-B1C8-96DAF522F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1287-B2EE-45C8-A76C-D516B7443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99D9-3C8C-4AEB-815F-59301688D1E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44E5-5641-4B7A-8DE9-007753006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6788-CF01-462F-BDB5-100523634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7000">
              <a:schemeClr val="bg2">
                <a:alpha val="93000"/>
              </a:schemeClr>
            </a:gs>
            <a:gs pos="38000">
              <a:schemeClr val="accent1">
                <a:tint val="44500"/>
                <a:satMod val="160000"/>
                <a:alpha val="69000"/>
              </a:schemeClr>
            </a:gs>
            <a:gs pos="20000">
              <a:schemeClr val="accent1">
                <a:tint val="23500"/>
                <a:satMod val="160000"/>
                <a:alpha val="33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33DD2-871D-4975-8596-393EC1AC3B7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A6780-067A-44D4-A731-FC1DA3693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4;&#1044;&#1057;\&#1055;&#1086;&#1090;&#1072;&#1085;&#1094;&#1091;&#1077;&#1084;%203%20-%20&#1085;&#1072;&#1088;&#1077;&#1079;&#1082;&#1072;.mp3" TargetMode="External"/><Relationship Id="rId5" Type="http://schemas.openxmlformats.org/officeDocument/2006/relationships/image" Target="../media/image20.png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0.xml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357586" cy="53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85728"/>
            <a:ext cx="6415078" cy="38576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CC"/>
                </a:solidFill>
                <a:latin typeface="Monotype Corsiva" pitchFamily="66" charset="0"/>
              </a:rPr>
              <a:t>«Строение и значение опорно-двигательной системы человека»</a:t>
            </a:r>
            <a:br>
              <a:rPr lang="ru-RU" sz="54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00CC"/>
                </a:solidFill>
                <a:latin typeface="Monotype Corsiva" pitchFamily="66" charset="0"/>
              </a:rPr>
              <a:t>8 класс.</a:t>
            </a:r>
            <a:br>
              <a:rPr lang="ru-RU" sz="54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9"/>
            <a:ext cx="4786346" cy="62865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endParaRPr lang="ru-RU" i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solidFill>
                  <a:srgbClr val="2D1A80"/>
                </a:solidFill>
              </a:rPr>
              <a:t>«Движения для жизни, или жизнь для движения!»?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>
                <a:solidFill>
                  <a:srgbClr val="2D1A80"/>
                </a:solidFill>
              </a:rPr>
              <a:t>Ассоциации слова «Опорно-двигательная </a:t>
            </a:r>
            <a:r>
              <a:rPr lang="ru-RU" dirty="0" smtClean="0">
                <a:solidFill>
                  <a:srgbClr val="2D1A80"/>
                </a:solidFill>
              </a:rPr>
              <a:t>система»</a:t>
            </a:r>
            <a:endParaRPr lang="ru-RU" dirty="0">
              <a:solidFill>
                <a:srgbClr val="2D1A80"/>
              </a:solidFill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57158" y="6143644"/>
            <a:ext cx="571504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0658888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857232"/>
            <a:ext cx="3322637" cy="44291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78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6143636" y="3143248"/>
          <a:ext cx="1500208" cy="3436840"/>
        </p:xfrm>
        <a:graphic>
          <a:graphicData uri="http://schemas.openxmlformats.org/presentationml/2006/ole">
            <p:oleObj spid="_x0000_s2050" name="Точечный рисунок" r:id="rId3" imgW="1448002" imgH="3619048" progId="PBrush">
              <p:embed/>
            </p:oleObj>
          </a:graphicData>
        </a:graphic>
      </p:graphicFrame>
      <p:sp>
        <p:nvSpPr>
          <p:cNvPr id="15365" name="WordArt 5"/>
          <p:cNvSpPr>
            <a:spLocks noChangeArrowheads="1" noChangeShapeType="1" noTextEdit="1"/>
          </p:cNvSpPr>
          <p:nvPr/>
        </p:nvSpPr>
        <p:spPr bwMode="ltGray">
          <a:xfrm>
            <a:off x="3929058" y="1071546"/>
            <a:ext cx="12477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74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 Д С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ltGray">
          <a:xfrm>
            <a:off x="785786" y="2357430"/>
            <a:ext cx="3228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активная часть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ltGray">
          <a:xfrm>
            <a:off x="5286380" y="2285992"/>
            <a:ext cx="3524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пассивная часть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ltGray">
          <a:xfrm flipH="1" flipV="1">
            <a:off x="1928794" y="1285860"/>
            <a:ext cx="1922462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ltGray">
          <a:xfrm>
            <a:off x="1928794" y="1285861"/>
            <a:ext cx="0" cy="8572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ltGray">
          <a:xfrm flipV="1">
            <a:off x="5286380" y="1285860"/>
            <a:ext cx="1571625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ltGray">
          <a:xfrm>
            <a:off x="6858016" y="1285861"/>
            <a:ext cx="0" cy="857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3" name="Picture 5" descr="H:\Биология презентации\переделать\на конкурс человек\poolleaf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214686"/>
            <a:ext cx="2500303" cy="339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 animBg="1"/>
      <p:bldP spid="15369" grpId="0" animBg="1"/>
      <p:bldP spid="15370" grpId="0" animBg="1"/>
      <p:bldP spid="153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928662" y="1142984"/>
          <a:ext cx="2000264" cy="5000660"/>
        </p:xfrm>
        <a:graphic>
          <a:graphicData uri="http://schemas.openxmlformats.org/presentationml/2006/ole">
            <p:oleObj spid="_x0000_s3074" name="Точечный рисунок" r:id="rId3" imgW="1448002" imgH="3619048" progId="PBrush">
              <p:embed/>
            </p:oleObj>
          </a:graphicData>
        </a:graphic>
      </p:graphicFrame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0000CC"/>
                </a:solidFill>
                <a:latin typeface="Monotype Corsiva" pitchFamily="66" charset="0"/>
              </a:rPr>
              <a:t>Функции пассивной части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071547"/>
            <a:ext cx="4791104" cy="517685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Двигательная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i="1" dirty="0" smtClean="0">
                <a:solidFill>
                  <a:srgbClr val="2D1A80"/>
                </a:solidFill>
              </a:rPr>
              <a:t>     (обеспечивает передвижение тела и его частей в пространстве).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Защитная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i="1" dirty="0" smtClean="0">
                <a:solidFill>
                  <a:srgbClr val="2D1A80"/>
                </a:solidFill>
              </a:rPr>
              <a:t>     (создаёт полости тела защиты внутренних органов).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Формообразующая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i="1" dirty="0" smtClean="0">
                <a:solidFill>
                  <a:srgbClr val="2D1A80"/>
                </a:solidFill>
              </a:rPr>
              <a:t>      (определяет форму и размеры тела).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Опорная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i="1" dirty="0" smtClean="0">
                <a:solidFill>
                  <a:srgbClr val="2D1A80"/>
                </a:solidFill>
              </a:rPr>
              <a:t>       (опорный остов организма).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Кроветворная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i="1" dirty="0" smtClean="0">
                <a:solidFill>
                  <a:srgbClr val="2D1A80"/>
                </a:solidFill>
              </a:rPr>
              <a:t>      (красный костный мозг – источник клеток крови).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Обменная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i="1" dirty="0" smtClean="0">
                <a:solidFill>
                  <a:srgbClr val="2D1A80"/>
                </a:solidFill>
              </a:rPr>
              <a:t>      (кости – источник </a:t>
            </a:r>
            <a:r>
              <a:rPr lang="en-US" sz="2000" i="1" dirty="0" smtClean="0">
                <a:solidFill>
                  <a:srgbClr val="2D1A80"/>
                </a:solidFill>
              </a:rPr>
              <a:t>Ca</a:t>
            </a:r>
            <a:r>
              <a:rPr lang="ru-RU" sz="2000" i="1" dirty="0" smtClean="0">
                <a:solidFill>
                  <a:srgbClr val="2D1A80"/>
                </a:solidFill>
              </a:rPr>
              <a:t>, F и других минеральных веществ).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642910" y="1214422"/>
            <a:ext cx="720725" cy="4608513"/>
          </a:xfrm>
          <a:custGeom>
            <a:avLst/>
            <a:gdLst>
              <a:gd name="T0" fmla="*/ 2147483647 w 454"/>
              <a:gd name="T1" fmla="*/ 0 h 2903"/>
              <a:gd name="T2" fmla="*/ 0 w 454"/>
              <a:gd name="T3" fmla="*/ 2147483647 h 2903"/>
              <a:gd name="T4" fmla="*/ 2147483647 w 454"/>
              <a:gd name="T5" fmla="*/ 2147483647 h 2903"/>
              <a:gd name="T6" fmla="*/ 0 60000 65536"/>
              <a:gd name="T7" fmla="*/ 0 60000 65536"/>
              <a:gd name="T8" fmla="*/ 0 60000 65536"/>
              <a:gd name="T9" fmla="*/ 0 w 454"/>
              <a:gd name="T10" fmla="*/ 0 h 2903"/>
              <a:gd name="T11" fmla="*/ 454 w 454"/>
              <a:gd name="T12" fmla="*/ 2903 h 29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2903">
                <a:moveTo>
                  <a:pt x="454" y="0"/>
                </a:moveTo>
                <a:lnTo>
                  <a:pt x="0" y="1451"/>
                </a:lnTo>
                <a:lnTo>
                  <a:pt x="318" y="2903"/>
                </a:lnTo>
              </a:path>
            </a:pathLst>
          </a:custGeom>
          <a:noFill/>
          <a:ln w="1587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 rot="-5400000">
            <a:off x="-163387" y="3493443"/>
            <a:ext cx="1142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8000"/>
                </a:solidFill>
                <a:hlinkClick r:id="rId4" action="ppaction://hlinksldjump"/>
              </a:rPr>
              <a:t>скелет</a:t>
            </a:r>
            <a:endParaRPr lang="ru-RU" sz="24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4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4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4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24" grpId="0" build="p"/>
      <p:bldP spid="17431" grpId="0" animBg="1"/>
      <p:bldP spid="174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5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323850" y="1142985"/>
          <a:ext cx="3525838" cy="4878404"/>
        </p:xfrm>
        <a:graphic>
          <a:graphicData uri="http://schemas.openxmlformats.org/presentationml/2006/ole">
            <p:oleObj spid="_x0000_s4098" name="Точечный рисунок" r:id="rId3" imgW="4409524" imgH="5257143" progId="PBrush">
              <p:embed/>
            </p:oleObj>
          </a:graphicData>
        </a:graphic>
      </p:graphicFrame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6429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>Функции активной части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071546"/>
            <a:ext cx="4097338" cy="53578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100" b="1" i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Формообразующая</a:t>
            </a:r>
            <a:r>
              <a:rPr lang="ru-RU" sz="2100" b="1" i="1" u="sng" dirty="0" smtClean="0">
                <a:solidFill>
                  <a:srgbClr val="2D1A80"/>
                </a:solidFill>
                <a:effectLst/>
                <a:cs typeface="Times New Roman" pitchFamily="18" charset="0"/>
              </a:rPr>
              <a:t> </a:t>
            </a:r>
            <a:endParaRPr lang="ru-RU" sz="2100" b="1" i="1" u="sng" dirty="0" smtClean="0">
              <a:solidFill>
                <a:srgbClr val="2D1A8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100" i="1" dirty="0" smtClean="0">
                <a:solidFill>
                  <a:srgbClr val="2D1A80"/>
                </a:solidFill>
                <a:effectLst/>
              </a:rPr>
              <a:t>       </a:t>
            </a:r>
            <a:r>
              <a:rPr lang="ru-RU" sz="2100" i="1" dirty="0" smtClean="0">
                <a:solidFill>
                  <a:srgbClr val="2D1A80"/>
                </a:solidFill>
                <a:effectLst/>
                <a:cs typeface="Times New Roman" pitchFamily="18" charset="0"/>
              </a:rPr>
              <a:t>определяет форму и размеры тела.</a:t>
            </a:r>
            <a:endParaRPr lang="ru-RU" sz="2100" i="1" dirty="0" smtClean="0">
              <a:solidFill>
                <a:srgbClr val="2D1A8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100" b="1" i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Защитная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100" i="1" dirty="0" smtClean="0">
                <a:solidFill>
                  <a:srgbClr val="2D1A80"/>
                </a:solidFill>
                <a:effectLst/>
              </a:rPr>
              <a:t>       </a:t>
            </a:r>
            <a:r>
              <a:rPr lang="ru-RU" sz="2100" i="1" dirty="0" smtClean="0">
                <a:solidFill>
                  <a:srgbClr val="2D1A80"/>
                </a:solidFill>
                <a:effectLst/>
                <a:cs typeface="Times New Roman" pitchFamily="18" charset="0"/>
              </a:rPr>
              <a:t>создаёт полости тела для защиты внутренних органов.</a:t>
            </a:r>
            <a:endParaRPr lang="ru-RU" sz="2100" i="1" dirty="0" smtClean="0">
              <a:solidFill>
                <a:srgbClr val="2D1A8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100" b="1" i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Двигательная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100" i="1" dirty="0" smtClean="0">
                <a:solidFill>
                  <a:srgbClr val="2D1A80"/>
                </a:solidFill>
                <a:effectLst/>
              </a:rPr>
              <a:t>       </a:t>
            </a:r>
            <a:r>
              <a:rPr lang="ru-RU" sz="2100" i="1" dirty="0" smtClean="0">
                <a:solidFill>
                  <a:srgbClr val="2D1A80"/>
                </a:solidFill>
                <a:effectLst/>
                <a:cs typeface="Times New Roman" pitchFamily="18" charset="0"/>
              </a:rPr>
              <a:t>обеспечивает передвижение тела и его частей в пространстве.</a:t>
            </a:r>
            <a:endParaRPr lang="ru-RU" sz="2100" i="1" dirty="0" smtClean="0">
              <a:solidFill>
                <a:srgbClr val="2D1A8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100" b="1" i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Энергетическая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100" i="1" dirty="0" smtClean="0">
                <a:solidFill>
                  <a:srgbClr val="2D1A80"/>
                </a:solidFill>
                <a:effectLst/>
              </a:rPr>
              <a:t>       </a:t>
            </a:r>
            <a:r>
              <a:rPr lang="ru-RU" sz="2100" i="1" dirty="0" smtClean="0">
                <a:solidFill>
                  <a:srgbClr val="2D1A80"/>
                </a:solidFill>
                <a:effectLst/>
                <a:cs typeface="Times New Roman" pitchFamily="18" charset="0"/>
              </a:rPr>
              <a:t>превращает химическую энергию в механическую и тепловую.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1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ltGray">
          <a:xfrm flipV="1">
            <a:off x="3348038" y="1500174"/>
            <a:ext cx="1366838" cy="178436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ltGray">
          <a:xfrm flipV="1">
            <a:off x="3348038" y="2357430"/>
            <a:ext cx="1366838" cy="92710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ltGray">
          <a:xfrm flipV="1">
            <a:off x="3348038" y="3214686"/>
            <a:ext cx="1366838" cy="698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ltGray">
          <a:xfrm>
            <a:off x="3348038" y="3284539"/>
            <a:ext cx="1438276" cy="114459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6" grpId="0" uiExpand="1" build="p" autoUpdateAnimBg="0" advAuto="1000"/>
      <p:bldP spid="18439" grpId="0" animBg="1"/>
      <p:bldP spid="18440" grpId="0" animBg="1"/>
      <p:bldP spid="18441" grpId="0" animBg="1"/>
      <p:bldP spid="184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3" descr="скелет спере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27368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0" name="Rectangle 40"/>
          <p:cNvSpPr>
            <a:spLocks noGrp="1" noChangeArrowheads="1"/>
          </p:cNvSpPr>
          <p:nvPr>
            <p:ph type="title"/>
          </p:nvPr>
        </p:nvSpPr>
        <p:spPr>
          <a:xfrm>
            <a:off x="3203575" y="0"/>
            <a:ext cx="5472113" cy="922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1015D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Отделы скелета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00364" y="785794"/>
          <a:ext cx="590075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1015D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Microsoft Sans Serif" pitchFamily="34" charset="0"/>
              </a:rPr>
              <a:t>Группа №1:Скелет головы (череп)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6" y="4357694"/>
            <a:ext cx="3106738" cy="85725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Мозговой отдел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Лицевой отдел</a:t>
            </a:r>
            <a:endParaRPr lang="ru-RU" sz="2000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122" name="Рисунок 187" descr="http://www.anatomcom.ru/images/part1_foto/s72.jpg"/>
          <p:cNvPicPr>
            <a:picLocks noChangeAspect="1" noChangeArrowheads="1"/>
          </p:cNvPicPr>
          <p:nvPr/>
        </p:nvPicPr>
        <p:blipFill>
          <a:blip r:embed="rId2" cstate="print">
            <a:lum bright="-34000" contrast="55000"/>
          </a:blip>
          <a:srcRect/>
          <a:stretch>
            <a:fillRect/>
          </a:stretch>
        </p:blipFill>
        <p:spPr bwMode="auto">
          <a:xfrm>
            <a:off x="928662" y="857232"/>
            <a:ext cx="2905122" cy="322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88" descr="http://www.anatomcom.ru/images/part1_foto/s73.jpg"/>
          <p:cNvPicPr>
            <a:picLocks noChangeAspect="1" noChangeArrowheads="1"/>
          </p:cNvPicPr>
          <p:nvPr/>
        </p:nvPicPr>
        <p:blipFill>
          <a:blip r:embed="rId3" cstate="print">
            <a:lum bright="-34000" contrast="55000"/>
          </a:blip>
          <a:srcRect/>
          <a:stretch>
            <a:fillRect/>
          </a:stretch>
        </p:blipFill>
        <p:spPr bwMode="auto">
          <a:xfrm>
            <a:off x="5072066" y="1071546"/>
            <a:ext cx="318558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5429256" y="928670"/>
            <a:ext cx="3357586" cy="3357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100" y="4026456"/>
            <a:ext cx="36433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1 — теменная кость;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2 — лобная кость;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3 — клиновидная кость;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4 — височная кость;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5 — слезная кость;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6 — носовая кость;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7 — скуловая кость;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8 — верхняя челюсть;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9 — нижняя челюсть;</a:t>
            </a:r>
            <a:b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</a:rPr>
              <a:t>10 — затылочная кость</a:t>
            </a:r>
            <a:endParaRPr lang="ru-RU" sz="16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4143380"/>
            <a:ext cx="2928958" cy="271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indent="261938" eaLnBrk="1" hangingPunct="1">
              <a:defRPr/>
            </a:pPr>
            <a:r>
              <a:rPr lang="ru-RU" sz="4000" b="1" dirty="0" smtClean="0">
                <a:solidFill>
                  <a:srgbClr val="1015D2"/>
                </a:solidFill>
                <a:latin typeface="Monotype Corsiva" pitchFamily="66" charset="0"/>
                <a:cs typeface="Times New Roman" pitchFamily="18" charset="0"/>
              </a:rPr>
              <a:t>Соединение костей черепа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857232"/>
            <a:ext cx="3678238" cy="792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2D1A80"/>
                </a:solidFill>
                <a:latin typeface="Monotype Corsiva" pitchFamily="66" charset="0"/>
              </a:rPr>
              <a:t>Неподвижное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628" y="857232"/>
            <a:ext cx="3533775" cy="865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2D1A80"/>
                </a:solidFill>
                <a:latin typeface="Monotype Corsiva" pitchFamily="66" charset="0"/>
              </a:rPr>
              <a:t>Подвижное</a:t>
            </a:r>
            <a:endParaRPr lang="ru-RU" sz="4000" b="1" dirty="0" smtClean="0">
              <a:solidFill>
                <a:srgbClr val="2D1A80"/>
              </a:solidFill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8" name="Picture 8" descr="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643050"/>
            <a:ext cx="285752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череп сзад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25" t="16815" r="10091" b="19333"/>
          <a:stretch>
            <a:fillRect/>
          </a:stretch>
        </p:blipFill>
        <p:spPr bwMode="auto">
          <a:xfrm>
            <a:off x="714348" y="1643050"/>
            <a:ext cx="3686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571480"/>
          <a:ext cx="8572560" cy="4071966"/>
        </p:xfrm>
        <a:graphic>
          <a:graphicData uri="http://schemas.openxmlformats.org/drawingml/2006/table">
            <a:tbl>
              <a:tblPr/>
              <a:tblGrid>
                <a:gridCol w="2142728"/>
                <a:gridCol w="2000676"/>
                <a:gridCol w="2285604"/>
                <a:gridCol w="2143552"/>
              </a:tblGrid>
              <a:tr h="102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отдела</a:t>
                      </a:r>
                      <a:endParaRPr lang="ru-RU" sz="2400" dirty="0">
                        <a:solidFill>
                          <a:srgbClr val="00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Часть скелета</a:t>
                      </a:r>
                      <a:endParaRPr lang="ru-RU" sz="2400" dirty="0">
                        <a:solidFill>
                          <a:srgbClr val="00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 кости входят</a:t>
                      </a:r>
                      <a:endParaRPr lang="ru-RU" sz="2400" dirty="0">
                        <a:solidFill>
                          <a:srgbClr val="00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Функции и их значение.</a:t>
                      </a:r>
                      <a:endParaRPr lang="ru-RU" sz="2400" dirty="0">
                        <a:solidFill>
                          <a:srgbClr val="00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8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Скелет головы</a:t>
                      </a:r>
                      <a:endParaRPr lang="ru-RU" sz="2400" dirty="0">
                        <a:solidFill>
                          <a:srgbClr val="00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1736" y="17144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Мозговая часть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300037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Лицевая часть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64305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Лобная (1)</a:t>
            </a:r>
          </a:p>
          <a:p>
            <a:pPr algn="ctr"/>
            <a:r>
              <a:rPr lang="ru-RU" dirty="0" smtClean="0"/>
              <a:t>Теменная (2)</a:t>
            </a:r>
          </a:p>
          <a:p>
            <a:pPr algn="ctr"/>
            <a:r>
              <a:rPr lang="ru-RU" dirty="0" smtClean="0"/>
              <a:t>Височная (2)</a:t>
            </a:r>
          </a:p>
          <a:p>
            <a:pPr algn="ctr"/>
            <a:r>
              <a:rPr lang="ru-RU" dirty="0" smtClean="0"/>
              <a:t>Затылочная (1)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3000372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Носовая (2)</a:t>
            </a:r>
          </a:p>
          <a:p>
            <a:pPr algn="ctr"/>
            <a:r>
              <a:rPr lang="ru-RU" dirty="0" smtClean="0"/>
              <a:t>Скуловые (2)</a:t>
            </a:r>
          </a:p>
          <a:p>
            <a:pPr algn="ctr"/>
            <a:r>
              <a:rPr lang="ru-RU" dirty="0" smtClean="0"/>
              <a:t>Верхнечелюстная(1)</a:t>
            </a:r>
          </a:p>
          <a:p>
            <a:pPr algn="ctr"/>
            <a:r>
              <a:rPr lang="ru-RU" dirty="0" smtClean="0"/>
              <a:t>Нижнечелюстная (1)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16430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Защитная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86578" y="3000372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Защитная,</a:t>
            </a:r>
          </a:p>
          <a:p>
            <a:pPr algn="ctr"/>
            <a:r>
              <a:rPr lang="ru-RU" dirty="0" smtClean="0"/>
              <a:t>измельчение пищи, </a:t>
            </a:r>
          </a:p>
          <a:p>
            <a:pPr algn="ctr"/>
            <a:r>
              <a:rPr lang="ru-RU" dirty="0" smtClean="0"/>
              <a:t>форма лица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714488"/>
            <a:ext cx="164307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3071810"/>
            <a:ext cx="171451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714488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071810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1714488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3071810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57158" y="5786454"/>
            <a:ext cx="6911975" cy="819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400" b="1" dirty="0" smtClean="0">
                <a:effectLst/>
                <a:latin typeface="Times New Roman" pitchFamily="18" charset="0"/>
                <a:cs typeface="Times New Roman" pitchFamily="18" charset="0"/>
              </a:rPr>
              <a:t>позвоночник + грудная клетка</a:t>
            </a:r>
          </a:p>
        </p:txBody>
      </p:sp>
      <p:pic>
        <p:nvPicPr>
          <p:cNvPr id="22537" name="Picture 9" descr="позвоночник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5825" y="549275"/>
            <a:ext cx="1349375" cy="5975350"/>
          </a:xfrm>
          <a:noFill/>
        </p:spPr>
      </p:pic>
      <p:pic>
        <p:nvPicPr>
          <p:cNvPr id="22538" name="Picture 10" descr="1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42" y="2000240"/>
            <a:ext cx="3427412" cy="3816350"/>
          </a:xfr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85728"/>
            <a:ext cx="6758006" cy="865171"/>
          </a:xfrm>
        </p:spPr>
        <p:txBody>
          <a:bodyPr/>
          <a:lstStyle/>
          <a:p>
            <a:r>
              <a:rPr lang="ru-RU" b="1" dirty="0" smtClean="0">
                <a:solidFill>
                  <a:srgbClr val="1015D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Группа №2:Скелет туловища</a:t>
            </a: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0"/>
            <a:ext cx="4500562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015D2"/>
                </a:solidFill>
                <a:latin typeface="Monotype Corsiva" pitchFamily="66" charset="0"/>
                <a:cs typeface="Times New Roman" pitchFamily="18" charset="0"/>
              </a:rPr>
              <a:t>Позвоночник</a:t>
            </a:r>
          </a:p>
        </p:txBody>
      </p:sp>
      <p:pic>
        <p:nvPicPr>
          <p:cNvPr id="29703" name="Picture 7" descr="позвоночник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500042"/>
            <a:ext cx="2392648" cy="6357958"/>
          </a:xfrm>
          <a:noFill/>
          <a:ln w="3175">
            <a:solidFill>
              <a:srgbClr val="0000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>
          <a:xfrm>
            <a:off x="6715125" y="1071563"/>
            <a:ext cx="1971675" cy="50244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" name="Picture 12" descr="позв 1"/>
          <p:cNvPicPr>
            <a:picLocks noChangeAspect="1" noChangeArrowheads="1"/>
          </p:cNvPicPr>
          <p:nvPr/>
        </p:nvPicPr>
        <p:blipFill>
          <a:blip r:embed="rId3" cstate="print"/>
          <a:srcRect l="10643"/>
          <a:stretch>
            <a:fillRect/>
          </a:stretch>
        </p:blipFill>
        <p:spPr bwMode="auto">
          <a:xfrm>
            <a:off x="5929322" y="571500"/>
            <a:ext cx="2998778" cy="607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71670" y="8572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00232" y="48577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60722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648866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4-5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857232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00298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2571744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4572008"/>
            <a:ext cx="107157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5786454"/>
            <a:ext cx="107157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6500810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CC"/>
                </a:solidFill>
                <a:latin typeface="Monotype Corsiva" pitchFamily="66" charset="0"/>
              </a:rPr>
              <a:t>Цель и задачи урока.</a:t>
            </a:r>
            <a:endParaRPr lang="ru-RU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65008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i="1" dirty="0" smtClean="0">
                <a:solidFill>
                  <a:srgbClr val="FF0000"/>
                </a:solidFill>
              </a:rPr>
              <a:t>Цель урока:</a:t>
            </a:r>
            <a:r>
              <a:rPr lang="ru-RU" sz="4200" i="1" dirty="0" smtClean="0">
                <a:solidFill>
                  <a:srgbClr val="FF0000"/>
                </a:solidFill>
              </a:rPr>
              <a:t> </a:t>
            </a:r>
            <a:r>
              <a:rPr lang="ru-RU" sz="4200" b="1" i="1" dirty="0" smtClean="0">
                <a:solidFill>
                  <a:srgbClr val="2D1A80"/>
                </a:solidFill>
              </a:rPr>
              <a:t>Формирование знаний учащихся о строении  скелета</a:t>
            </a:r>
          </a:p>
          <a:p>
            <a:pPr>
              <a:buNone/>
            </a:pPr>
            <a:r>
              <a:rPr lang="ru-RU" sz="4200" b="1" i="1" dirty="0" smtClean="0">
                <a:solidFill>
                  <a:srgbClr val="2D1A80"/>
                </a:solidFill>
              </a:rPr>
              <a:t>                         человека и значении опорно-двигательной системы.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FF0000"/>
                </a:solidFill>
              </a:rPr>
              <a:t>Задачи урока: </a:t>
            </a:r>
            <a:endParaRPr lang="ru-RU" sz="3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800" b="1" i="1" dirty="0" smtClean="0">
                <a:solidFill>
                  <a:srgbClr val="FF0000"/>
                </a:solidFill>
              </a:rPr>
              <a:t>1.Образовательные</a:t>
            </a:r>
            <a:r>
              <a:rPr lang="ru-RU" sz="3600" b="1" i="1" dirty="0" smtClean="0">
                <a:solidFill>
                  <a:srgbClr val="FF0000"/>
                </a:solidFill>
              </a:rPr>
              <a:t>: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 Изучить основные отделы скелета человека.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Сформировать  новые анатомо-физиологические понятия о строении и функциях </a:t>
            </a:r>
            <a:r>
              <a:rPr lang="ru-RU" sz="3600" b="1" dirty="0" err="1" smtClean="0">
                <a:solidFill>
                  <a:srgbClr val="2D1A80"/>
                </a:solidFill>
              </a:rPr>
              <a:t>опорно</a:t>
            </a:r>
            <a:r>
              <a:rPr lang="ru-RU" sz="3600" b="1" dirty="0" smtClean="0">
                <a:solidFill>
                  <a:srgbClr val="2D1A80"/>
                </a:solidFill>
              </a:rPr>
              <a:t>-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двигательной системы;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FF0000"/>
                </a:solidFill>
              </a:rPr>
              <a:t>2.Развивающие: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Развивать коммуникативные качества, навыки самостоятельной работы, развивать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логическое мышление, умение выделять главное, сравнивать, анализировать, составлять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схемы, конспекты;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Совершенствовать умения проводить наблюдения за натуральными объектами, давать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общую характеристику изучаемого материала.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Продолжить развитие умений учащихся работать в группах, слушать оппонентов.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Продолжить развивать навыки работы с ПК.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FF0000"/>
                </a:solidFill>
              </a:rPr>
              <a:t>3.Воспитательные: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Создание на уроке доброжелательного  отношения между учащимися, атмосферу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творческого поиска, формирование положительной мотивации в исследовательской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деятельности.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Воспитывать бережное отношение к своему организму.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2D1A80"/>
                </a:solidFill>
              </a:rPr>
              <a:t>Научиться следить за своей осанкой, корректировать её состояние.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Управляющая кнопка: далее 3">
            <a:hlinkClick r:id="" action="ppaction://hlinkshowjump?jump=previousslide" highlightClick="1"/>
          </p:cNvPr>
          <p:cNvSpPr/>
          <p:nvPr/>
        </p:nvSpPr>
        <p:spPr>
          <a:xfrm>
            <a:off x="8215338" y="6215082"/>
            <a:ext cx="71438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28604"/>
          <a:ext cx="8429686" cy="6000792"/>
        </p:xfrm>
        <a:graphic>
          <a:graphicData uri="http://schemas.openxmlformats.org/drawingml/2006/table">
            <a:tbl>
              <a:tblPr/>
              <a:tblGrid>
                <a:gridCol w="2107017"/>
                <a:gridCol w="2107017"/>
                <a:gridCol w="2107826"/>
                <a:gridCol w="2107826"/>
              </a:tblGrid>
              <a:tr h="1257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отдела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Часть скелета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 кости входят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Функции и их значение.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864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Скелет туловища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8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D1A8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0298" y="18573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Позвоночник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50006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Грудная клетка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17859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Шейные (7)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24288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Грудные (12)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0718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Поясничные (5)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364331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Крестцовые (5)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428625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Копчиковый (4-5)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929198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пар ребер (10 </a:t>
            </a:r>
            <a:r>
              <a:rPr lang="ru-RU" dirty="0" err="1" smtClean="0"/>
              <a:t>пар-сросшиеся</a:t>
            </a:r>
            <a:r>
              <a:rPr lang="ru-RU" dirty="0" smtClean="0"/>
              <a:t>, 2 пары-свободные), грудина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43702" y="185736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Опора организма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49291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Защитная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1857364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500063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1857364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428868"/>
            <a:ext cx="14287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3143248"/>
            <a:ext cx="157163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3714752"/>
            <a:ext cx="157163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4357694"/>
            <a:ext cx="171451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1857364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5000636"/>
            <a:ext cx="178595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5000636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343775" cy="7143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1015D2"/>
                </a:solidFill>
                <a:latin typeface="Monotype Corsiva" pitchFamily="66" charset="0"/>
                <a:cs typeface="Times New Roman" pitchFamily="18" charset="0"/>
              </a:rPr>
              <a:t>Верхняя конечность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43563" y="2214563"/>
            <a:ext cx="3095625" cy="3960812"/>
          </a:xfrm>
        </p:spPr>
        <p:txBody>
          <a:bodyPr>
            <a:normAutofit/>
          </a:bodyPr>
          <a:lstStyle/>
          <a:p>
            <a:pPr marL="457200" indent="-457200" eaLnBrk="1" hangingPunct="1">
              <a:buClr>
                <a:srgbClr val="644300"/>
              </a:buClr>
              <a:buFont typeface="Wingdings 2" pitchFamily="18" charset="2"/>
              <a:buChar char="E"/>
              <a:defRPr/>
            </a:pPr>
            <a:r>
              <a:rPr lang="ru-RU" sz="2800" b="1" dirty="0" smtClean="0">
                <a:solidFill>
                  <a:srgbClr val="2D1A80"/>
                </a:solidFill>
                <a:latin typeface="Monotype Corsiva" pitchFamily="66" charset="0"/>
              </a:rPr>
              <a:t>Плечевой пояс</a:t>
            </a:r>
          </a:p>
          <a:p>
            <a:pPr marL="457200" indent="-457200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ru-RU" sz="2800" b="1" dirty="0" smtClean="0">
              <a:solidFill>
                <a:srgbClr val="2D1A80"/>
              </a:solidFill>
              <a:latin typeface="Monotype Corsiva" pitchFamily="66" charset="0"/>
            </a:endParaRPr>
          </a:p>
          <a:p>
            <a:pPr marL="457200" indent="-457200" eaLnBrk="1" hangingPunct="1">
              <a:buClr>
                <a:srgbClr val="644300"/>
              </a:buClr>
              <a:buFont typeface="Wingdings 2" pitchFamily="18" charset="2"/>
              <a:buChar char="E"/>
              <a:defRPr/>
            </a:pPr>
            <a:r>
              <a:rPr lang="ru-RU" sz="2800" b="1" dirty="0" smtClean="0">
                <a:solidFill>
                  <a:srgbClr val="2D1A80"/>
                </a:solidFill>
                <a:latin typeface="Monotype Corsiva" pitchFamily="66" charset="0"/>
              </a:rPr>
              <a:t>Скелет</a:t>
            </a:r>
          </a:p>
          <a:p>
            <a:pPr marL="457200" indent="-457200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2D1A80"/>
                </a:solidFill>
                <a:latin typeface="Monotype Corsiva" pitchFamily="66" charset="0"/>
              </a:rPr>
              <a:t>    свободной</a:t>
            </a:r>
          </a:p>
          <a:p>
            <a:pPr marL="457200" indent="-457200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2D1A80"/>
                </a:solidFill>
                <a:latin typeface="Monotype Corsiva" pitchFamily="66" charset="0"/>
              </a:rPr>
              <a:t>    верхней</a:t>
            </a:r>
          </a:p>
          <a:p>
            <a:pPr marL="457200" indent="-457200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2D1A80"/>
                </a:solidFill>
                <a:latin typeface="Monotype Corsiva" pitchFamily="66" charset="0"/>
              </a:rPr>
              <a:t>    конечности</a:t>
            </a:r>
          </a:p>
        </p:txBody>
      </p:sp>
      <p:pic>
        <p:nvPicPr>
          <p:cNvPr id="50182" name="Picture 6" descr="скелет верхней конечнос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l="4762" t="2492" r="3616"/>
          <a:stretch>
            <a:fillRect/>
          </a:stretch>
        </p:blipFill>
        <p:spPr>
          <a:xfrm>
            <a:off x="539750" y="1341438"/>
            <a:ext cx="4826000" cy="551656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solidFill>
                  <a:srgbClr val="1015D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Группа №3:Скелет и пояс верхних конечностей </a:t>
            </a:r>
            <a:endParaRPr lang="ru-RU" sz="3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428736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2928934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143380"/>
            <a:ext cx="12144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214950"/>
            <a:ext cx="12144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6215082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500306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929066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072074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5" y="714356"/>
          <a:ext cx="8501124" cy="4643470"/>
        </p:xfrm>
        <a:graphic>
          <a:graphicData uri="http://schemas.openxmlformats.org/drawingml/2006/table">
            <a:tbl>
              <a:tblPr/>
              <a:tblGrid>
                <a:gridCol w="2124873"/>
                <a:gridCol w="2124873"/>
                <a:gridCol w="2125689"/>
                <a:gridCol w="2125689"/>
              </a:tblGrid>
              <a:tr h="1168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отдела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Часть скелета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 кости входят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Функции и их значение.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D1A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Скелет верхних конечностей</a:t>
                      </a:r>
                      <a:endParaRPr lang="ru-RU" sz="2400" dirty="0">
                        <a:solidFill>
                          <a:srgbClr val="2D1A8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Плечевой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пояс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1736" y="335756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Конечности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200024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Лопатки(2),</a:t>
            </a:r>
          </a:p>
          <a:p>
            <a:pPr algn="ctr"/>
            <a:r>
              <a:rPr lang="ru-RU" dirty="0" smtClean="0"/>
              <a:t>Ключицы (2)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3286124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Плечевая кость, локтевая кость, лучевая кость, кости запястья, кости пясти, фаланги пальцев.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200024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Опора для собственной конечности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335756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Движение, опора, труд.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000240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3429000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000240"/>
            <a:ext cx="18573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286124"/>
            <a:ext cx="1857388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2000240"/>
            <a:ext cx="17145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3357562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700213"/>
            <a:ext cx="5286412" cy="1443035"/>
          </a:xfrm>
        </p:spPr>
        <p:txBody>
          <a:bodyPr>
            <a:noAutofit/>
          </a:bodyPr>
          <a:lstStyle/>
          <a:p>
            <a:pPr eaLnBrk="1" hangingPunct="1">
              <a:buClr>
                <a:srgbClr val="644300"/>
              </a:buClr>
              <a:buFont typeface="Wingdings 2" pitchFamily="18" charset="2"/>
              <a:buChar char="E"/>
              <a:defRPr/>
            </a:pPr>
            <a:r>
              <a:rPr lang="ru-RU" sz="2800" b="1" i="1" dirty="0" smtClean="0">
                <a:solidFill>
                  <a:srgbClr val="2D1A80"/>
                </a:solidFill>
                <a:latin typeface="Monotype Corsiva" pitchFamily="66" charset="0"/>
              </a:rPr>
              <a:t>Тазовый пояс</a:t>
            </a:r>
          </a:p>
          <a:p>
            <a:pPr eaLnBrk="1" hangingPunct="1">
              <a:buClr>
                <a:srgbClr val="644300"/>
              </a:buClr>
              <a:buFont typeface="Wingdings 2" pitchFamily="18" charset="2"/>
              <a:buChar char="E"/>
              <a:defRPr/>
            </a:pPr>
            <a:r>
              <a:rPr lang="ru-RU" sz="2800" b="1" i="1" dirty="0" smtClean="0">
                <a:solidFill>
                  <a:srgbClr val="2D1A80"/>
                </a:solidFill>
                <a:latin typeface="Monotype Corsiva" pitchFamily="66" charset="0"/>
              </a:rPr>
              <a:t>Скелет свободной нижней конечности</a:t>
            </a:r>
          </a:p>
        </p:txBody>
      </p:sp>
      <p:pic>
        <p:nvPicPr>
          <p:cNvPr id="56335" name="Picture 15" descr="скелет нижней конечности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26"/>
          <a:stretch>
            <a:fillRect/>
          </a:stretch>
        </p:blipFill>
        <p:spPr>
          <a:xfrm>
            <a:off x="5364163" y="1557338"/>
            <a:ext cx="3384550" cy="5300662"/>
          </a:xfrm>
          <a:noFill/>
        </p:spPr>
      </p:pic>
      <p:pic>
        <p:nvPicPr>
          <p:cNvPr id="56336" name="Picture 16" descr="скелет стоп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6013" y="3500438"/>
            <a:ext cx="3743325" cy="3024187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015D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Группа №3:</a:t>
            </a:r>
          </a:p>
          <a:p>
            <a:pPr algn="ctr"/>
            <a:r>
              <a:rPr lang="ru-RU" sz="4000" b="1" dirty="0" smtClean="0">
                <a:solidFill>
                  <a:srgbClr val="1015D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Скелет и пояс нижних конечностей </a:t>
            </a:r>
            <a:endParaRPr lang="ru-RU" sz="4000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5643570" y="2285992"/>
            <a:ext cx="285752" cy="19288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5715008" y="4357694"/>
            <a:ext cx="214314" cy="17145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5715008" y="6143644"/>
            <a:ext cx="214314" cy="5000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1500174"/>
            <a:ext cx="114300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2643182"/>
            <a:ext cx="12144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4429132"/>
            <a:ext cx="1428760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5500702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5286388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5857892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6215082"/>
            <a:ext cx="150019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86314" y="307181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бедро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86314" y="50006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голень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29190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стопа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3143248"/>
            <a:ext cx="7143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929198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6143644"/>
            <a:ext cx="78581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1" y="857231"/>
          <a:ext cx="8715436" cy="5143537"/>
        </p:xfrm>
        <a:graphic>
          <a:graphicData uri="http://schemas.openxmlformats.org/drawingml/2006/table">
            <a:tbl>
              <a:tblPr/>
              <a:tblGrid>
                <a:gridCol w="2178441"/>
                <a:gridCol w="2178441"/>
                <a:gridCol w="2179277"/>
                <a:gridCol w="2179277"/>
              </a:tblGrid>
              <a:tr h="1495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отдела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Часть скелета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Какие кости входят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Функции и их значение.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0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Скелет нижних конечностей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Тазовый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пояс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358214" y="6215082"/>
            <a:ext cx="571504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00298" y="400050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Собственно конечность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24288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Тазовые кости 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6" y="24288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Защитная, опора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3929066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Бедренная,</a:t>
            </a:r>
          </a:p>
          <a:p>
            <a:pPr algn="ctr"/>
            <a:r>
              <a:rPr lang="ru-RU" dirty="0" smtClean="0"/>
              <a:t>Большая берцовая,</a:t>
            </a:r>
          </a:p>
          <a:p>
            <a:pPr algn="ctr"/>
            <a:r>
              <a:rPr lang="ru-RU" dirty="0" smtClean="0"/>
              <a:t>Малая берцовая, предплюсна, плюсна, фаланги пальцев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392906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Опора и передвижение.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2428868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3929066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2428868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2428868"/>
            <a:ext cx="20717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3929066"/>
            <a:ext cx="2000264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3929066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7.radikal.ru/i155/0808/51/3d7e93710b26.gif"/>
          <p:cNvPicPr>
            <a:picLocks noChangeAspect="1" noChangeArrowheads="1" noCrop="1"/>
          </p:cNvPicPr>
          <p:nvPr/>
        </p:nvPicPr>
        <p:blipFill>
          <a:blip r:embed="rId3" cstate="print">
            <a:lum bright="-2000" contrast="42000"/>
          </a:blip>
          <a:srcRect/>
          <a:stretch>
            <a:fillRect/>
          </a:stretch>
        </p:blipFill>
        <p:spPr bwMode="auto">
          <a:xfrm>
            <a:off x="6143625" y="1928813"/>
            <a:ext cx="200025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28664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>Физ.минутка.</a:t>
            </a:r>
            <a:endParaRPr lang="ru-RU" sz="4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43000" y="1357313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285750" y="1114425"/>
            <a:ext cx="5715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Вы, наверное, устали? </a:t>
            </a:r>
          </a:p>
          <a:p>
            <a:pPr algn="ctr" eaLnBrk="0" hangingPunct="0"/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Ну, тогда все дружно встали.</a:t>
            </a:r>
            <a:endParaRPr lang="ru-RU" sz="2400" dirty="0">
              <a:solidFill>
                <a:srgbClr val="2D1A80"/>
              </a:solidFill>
            </a:endParaRPr>
          </a:p>
          <a:p>
            <a:pPr algn="ctr" eaLnBrk="0" hangingPunct="0"/>
            <a:r>
              <a:rPr lang="ru-RU" sz="2400" b="1" dirty="0" err="1">
                <a:solidFill>
                  <a:srgbClr val="2D1A80"/>
                </a:solidFill>
                <a:cs typeface="Times New Roman" pitchFamily="18" charset="0"/>
              </a:rPr>
              <a:t>Физминутку</a:t>
            </a:r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 проведем, </a:t>
            </a:r>
          </a:p>
          <a:p>
            <a:pPr algn="ctr" eaLnBrk="0" hangingPunct="0"/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Спинки наши разомнем</a:t>
            </a:r>
            <a:endParaRPr lang="ru-RU" sz="2400" dirty="0">
              <a:solidFill>
                <a:srgbClr val="2D1A80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Ножками потопали,</a:t>
            </a:r>
          </a:p>
          <a:p>
            <a:pPr algn="ctr" eaLnBrk="0" hangingPunct="0"/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 ручками похлопали.</a:t>
            </a:r>
            <a:endParaRPr lang="ru-RU" sz="2400" dirty="0">
              <a:solidFill>
                <a:srgbClr val="2D1A80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Покрутились. Повертелись и за парты все уселись.</a:t>
            </a:r>
            <a:endParaRPr lang="ru-RU" sz="2400" dirty="0">
              <a:solidFill>
                <a:srgbClr val="2D1A80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Глазки крепко закрываем, дружно до 5-ти считаем.</a:t>
            </a:r>
            <a:endParaRPr lang="ru-RU" sz="2400" dirty="0">
              <a:solidFill>
                <a:srgbClr val="2D1A80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2D1A80"/>
                </a:solidFill>
                <a:cs typeface="Times New Roman" pitchFamily="18" charset="0"/>
              </a:rPr>
              <a:t>Открываем, Поморгаем и работать продолжаем.</a:t>
            </a:r>
            <a:endParaRPr lang="ru-RU" sz="2400" dirty="0">
              <a:solidFill>
                <a:srgbClr val="2D1A80"/>
              </a:solidFill>
            </a:endParaRP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072462" y="6000768"/>
            <a:ext cx="571504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Потанцуем 3 - на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15338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9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sz="3800" dirty="0" smtClean="0"/>
              <a:t>Скелет человека образован около </a:t>
            </a:r>
            <a:r>
              <a:rPr lang="ru-RU" sz="3800" dirty="0" smtClean="0">
                <a:solidFill>
                  <a:srgbClr val="FF0000"/>
                </a:solidFill>
              </a:rPr>
              <a:t>200 </a:t>
            </a:r>
            <a:r>
              <a:rPr lang="ru-RU" sz="3800" dirty="0" smtClean="0"/>
              <a:t>костями.</a:t>
            </a:r>
          </a:p>
          <a:p>
            <a:pPr>
              <a:buNone/>
            </a:pPr>
            <a:r>
              <a:rPr lang="ru-RU" sz="3800" dirty="0" smtClean="0"/>
              <a:t>2. Скелет человека относится к </a:t>
            </a:r>
            <a:r>
              <a:rPr lang="ru-RU" sz="3800" dirty="0" smtClean="0">
                <a:solidFill>
                  <a:srgbClr val="FF0000"/>
                </a:solidFill>
              </a:rPr>
              <a:t>пассивной</a:t>
            </a:r>
            <a:r>
              <a:rPr lang="ru-RU" sz="3800" dirty="0" smtClean="0"/>
              <a:t> части </a:t>
            </a:r>
            <a:r>
              <a:rPr lang="ru-RU" sz="3800" dirty="0" smtClean="0">
                <a:solidFill>
                  <a:srgbClr val="FF0000"/>
                </a:solidFill>
              </a:rPr>
              <a:t>опорно-двигательной </a:t>
            </a:r>
            <a:r>
              <a:rPr lang="ru-RU" sz="3800" dirty="0" smtClean="0"/>
              <a:t>системы.</a:t>
            </a:r>
          </a:p>
          <a:p>
            <a:pPr>
              <a:buNone/>
            </a:pPr>
            <a:r>
              <a:rPr lang="ru-RU" sz="3800" dirty="0" smtClean="0"/>
              <a:t>3. Скелет головы состоит из двух отделов: </a:t>
            </a:r>
            <a:r>
              <a:rPr lang="ru-RU" sz="3800" dirty="0" smtClean="0">
                <a:solidFill>
                  <a:srgbClr val="FF0000"/>
                </a:solidFill>
              </a:rPr>
              <a:t>мозгового </a:t>
            </a:r>
            <a:r>
              <a:rPr lang="ru-RU" sz="3800" dirty="0" smtClean="0"/>
              <a:t>и </a:t>
            </a:r>
            <a:r>
              <a:rPr lang="ru-RU" sz="3800" dirty="0" smtClean="0">
                <a:solidFill>
                  <a:srgbClr val="FF0000"/>
                </a:solidFill>
              </a:rPr>
              <a:t>лицевого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 smtClean="0"/>
              <a:t>4. Подвижной костью лицевого отдела является – </a:t>
            </a:r>
            <a:r>
              <a:rPr lang="ru-RU" sz="3800" dirty="0" smtClean="0">
                <a:solidFill>
                  <a:srgbClr val="FF0000"/>
                </a:solidFill>
              </a:rPr>
              <a:t>нижнечелюстная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 smtClean="0"/>
              <a:t>5. Позвоночник человека состоит из – </a:t>
            </a:r>
            <a:r>
              <a:rPr lang="ru-RU" sz="3800" dirty="0" smtClean="0">
                <a:solidFill>
                  <a:srgbClr val="FF0000"/>
                </a:solidFill>
              </a:rPr>
              <a:t>шейного</a:t>
            </a:r>
            <a:r>
              <a:rPr lang="ru-RU" sz="3800" dirty="0" smtClean="0"/>
              <a:t>,</a:t>
            </a:r>
            <a:r>
              <a:rPr lang="ru-RU" sz="3800" dirty="0" smtClean="0">
                <a:solidFill>
                  <a:srgbClr val="FF0000"/>
                </a:solidFill>
              </a:rPr>
              <a:t> грудного</a:t>
            </a:r>
            <a:r>
              <a:rPr lang="ru-RU" sz="3800" dirty="0" smtClean="0"/>
              <a:t>, </a:t>
            </a:r>
            <a:r>
              <a:rPr lang="ru-RU" sz="3800" dirty="0" smtClean="0">
                <a:solidFill>
                  <a:srgbClr val="FF0000"/>
                </a:solidFill>
              </a:rPr>
              <a:t>поясничного</a:t>
            </a:r>
            <a:r>
              <a:rPr lang="ru-RU" sz="3800" dirty="0" smtClean="0"/>
              <a:t>, </a:t>
            </a:r>
            <a:r>
              <a:rPr lang="ru-RU" sz="3800" dirty="0" smtClean="0">
                <a:solidFill>
                  <a:srgbClr val="FF0000"/>
                </a:solidFill>
              </a:rPr>
              <a:t>крестцового </a:t>
            </a:r>
            <a:r>
              <a:rPr lang="ru-RU" sz="3800" dirty="0" smtClean="0"/>
              <a:t>и </a:t>
            </a:r>
            <a:r>
              <a:rPr lang="ru-RU" sz="3800" dirty="0" smtClean="0">
                <a:solidFill>
                  <a:srgbClr val="FF0000"/>
                </a:solidFill>
              </a:rPr>
              <a:t>копчикового</a:t>
            </a:r>
            <a:r>
              <a:rPr lang="ru-RU" sz="3800" dirty="0" smtClean="0"/>
              <a:t> отделов.</a:t>
            </a:r>
          </a:p>
          <a:p>
            <a:pPr>
              <a:buNone/>
            </a:pPr>
            <a:r>
              <a:rPr lang="ru-RU" sz="3800" dirty="0" smtClean="0"/>
              <a:t>6. Шейный отдел включает </a:t>
            </a:r>
            <a:r>
              <a:rPr lang="ru-RU" sz="3800" dirty="0" smtClean="0">
                <a:solidFill>
                  <a:srgbClr val="FF0000"/>
                </a:solidFill>
              </a:rPr>
              <a:t>7</a:t>
            </a:r>
            <a:r>
              <a:rPr lang="ru-RU" sz="3800" dirty="0" smtClean="0"/>
              <a:t> позвонков, грудной – </a:t>
            </a:r>
            <a:r>
              <a:rPr lang="ru-RU" sz="3800" dirty="0" smtClean="0">
                <a:solidFill>
                  <a:srgbClr val="FF0000"/>
                </a:solidFill>
              </a:rPr>
              <a:t>12</a:t>
            </a:r>
            <a:r>
              <a:rPr lang="ru-RU" sz="3800" dirty="0" smtClean="0"/>
              <a:t> позвонков, поясничный – </a:t>
            </a:r>
            <a:r>
              <a:rPr lang="ru-RU" sz="3800" dirty="0" smtClean="0">
                <a:solidFill>
                  <a:srgbClr val="FF0000"/>
                </a:solidFill>
              </a:rPr>
              <a:t>5</a:t>
            </a:r>
            <a:r>
              <a:rPr lang="ru-RU" sz="3800" dirty="0" smtClean="0"/>
              <a:t>, крестцовый – </a:t>
            </a:r>
            <a:r>
              <a:rPr lang="ru-RU" sz="3800" dirty="0" smtClean="0">
                <a:solidFill>
                  <a:srgbClr val="FF0000"/>
                </a:solidFill>
              </a:rPr>
              <a:t>5</a:t>
            </a:r>
            <a:r>
              <a:rPr lang="ru-RU" sz="3800" dirty="0" smtClean="0"/>
              <a:t> и копчиковый отдел состоит из</a:t>
            </a:r>
          </a:p>
          <a:p>
            <a:pPr>
              <a:buNone/>
            </a:pPr>
            <a:r>
              <a:rPr lang="ru-RU" sz="3800" dirty="0" smtClean="0"/>
              <a:t>      </a:t>
            </a:r>
            <a:r>
              <a:rPr lang="ru-RU" sz="3800" dirty="0" smtClean="0">
                <a:solidFill>
                  <a:srgbClr val="FF0000"/>
                </a:solidFill>
              </a:rPr>
              <a:t>4-5</a:t>
            </a:r>
            <a:r>
              <a:rPr lang="ru-RU" sz="3800" dirty="0" smtClean="0"/>
              <a:t> позвонков.</a:t>
            </a:r>
          </a:p>
          <a:p>
            <a:pPr>
              <a:buNone/>
            </a:pPr>
            <a:r>
              <a:rPr lang="ru-RU" sz="3800" dirty="0" smtClean="0"/>
              <a:t>7. Грудная клетка человека образована </a:t>
            </a:r>
            <a:r>
              <a:rPr lang="ru-RU" sz="3800" dirty="0" smtClean="0">
                <a:solidFill>
                  <a:srgbClr val="FF0000"/>
                </a:solidFill>
              </a:rPr>
              <a:t>12</a:t>
            </a:r>
            <a:r>
              <a:rPr lang="ru-RU" sz="3800" dirty="0" smtClean="0"/>
              <a:t> парами</a:t>
            </a:r>
            <a:r>
              <a:rPr lang="ru-RU" sz="3800" dirty="0" smtClean="0">
                <a:solidFill>
                  <a:srgbClr val="FF0000"/>
                </a:solidFill>
              </a:rPr>
              <a:t> ребер</a:t>
            </a:r>
            <a:r>
              <a:rPr lang="ru-RU" sz="3800" dirty="0" smtClean="0"/>
              <a:t>, </a:t>
            </a:r>
            <a:r>
              <a:rPr lang="ru-RU" sz="3800" dirty="0" smtClean="0">
                <a:solidFill>
                  <a:srgbClr val="FF0000"/>
                </a:solidFill>
              </a:rPr>
              <a:t>10 </a:t>
            </a:r>
            <a:r>
              <a:rPr lang="ru-RU" sz="3800" dirty="0" smtClean="0"/>
              <a:t>из которых</a:t>
            </a:r>
            <a:r>
              <a:rPr lang="ru-RU" sz="3800" dirty="0" smtClean="0">
                <a:solidFill>
                  <a:srgbClr val="FF0000"/>
                </a:solidFill>
              </a:rPr>
              <a:t> срастаются</a:t>
            </a:r>
            <a:r>
              <a:rPr lang="ru-RU" sz="3800" dirty="0" smtClean="0"/>
              <a:t>, образуя </a:t>
            </a:r>
            <a:r>
              <a:rPr lang="ru-RU" sz="3800" dirty="0" smtClean="0">
                <a:solidFill>
                  <a:srgbClr val="FF0000"/>
                </a:solidFill>
              </a:rPr>
              <a:t>грудину</a:t>
            </a:r>
            <a:r>
              <a:rPr lang="ru-RU" sz="3800" dirty="0" smtClean="0"/>
              <a:t>, а </a:t>
            </a:r>
            <a:r>
              <a:rPr lang="ru-RU" sz="3800" dirty="0" smtClean="0">
                <a:solidFill>
                  <a:srgbClr val="FF0000"/>
                </a:solidFill>
              </a:rPr>
              <a:t>2</a:t>
            </a:r>
            <a:r>
              <a:rPr lang="ru-RU" sz="3800" dirty="0" smtClean="0"/>
              <a:t> пары-</a:t>
            </a:r>
            <a:r>
              <a:rPr lang="ru-RU" sz="3800" dirty="0" smtClean="0">
                <a:solidFill>
                  <a:srgbClr val="FF0000"/>
                </a:solidFill>
              </a:rPr>
              <a:t>свободные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 smtClean="0"/>
              <a:t>8. Пояс верхних конечностей составляют –</a:t>
            </a:r>
            <a:r>
              <a:rPr lang="ru-RU" sz="3800" dirty="0" smtClean="0">
                <a:solidFill>
                  <a:srgbClr val="FF0000"/>
                </a:solidFill>
              </a:rPr>
              <a:t>лопатка</a:t>
            </a:r>
            <a:r>
              <a:rPr lang="ru-RU" sz="3800" dirty="0" smtClean="0"/>
              <a:t>, </a:t>
            </a:r>
            <a:r>
              <a:rPr lang="ru-RU" sz="3800" dirty="0" smtClean="0">
                <a:solidFill>
                  <a:srgbClr val="FF0000"/>
                </a:solidFill>
              </a:rPr>
              <a:t>ключица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 smtClean="0"/>
              <a:t>9. Скелет верхних конечностей состоит из  отделов: </a:t>
            </a:r>
            <a:r>
              <a:rPr lang="ru-RU" sz="3800" dirty="0" smtClean="0">
                <a:solidFill>
                  <a:srgbClr val="FF0000"/>
                </a:solidFill>
              </a:rPr>
              <a:t>плечо</a:t>
            </a:r>
            <a:r>
              <a:rPr lang="ru-RU" sz="3800" dirty="0" smtClean="0"/>
              <a:t>, </a:t>
            </a:r>
            <a:r>
              <a:rPr lang="ru-RU" sz="3800" dirty="0" smtClean="0">
                <a:solidFill>
                  <a:srgbClr val="FF0000"/>
                </a:solidFill>
              </a:rPr>
              <a:t>предплечье</a:t>
            </a:r>
            <a:r>
              <a:rPr lang="ru-RU" sz="3800" dirty="0" smtClean="0"/>
              <a:t> и </a:t>
            </a:r>
            <a:r>
              <a:rPr lang="ru-RU" sz="3800" dirty="0" smtClean="0">
                <a:solidFill>
                  <a:srgbClr val="FF0000"/>
                </a:solidFill>
              </a:rPr>
              <a:t>кисть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 smtClean="0"/>
              <a:t>10. Скелет нижних конечностей составляют кости-</a:t>
            </a:r>
            <a:r>
              <a:rPr lang="ru-RU" sz="3800" dirty="0" smtClean="0">
                <a:solidFill>
                  <a:srgbClr val="FF0000"/>
                </a:solidFill>
              </a:rPr>
              <a:t> бедро</a:t>
            </a:r>
            <a:r>
              <a:rPr lang="ru-RU" sz="3800" dirty="0" smtClean="0"/>
              <a:t>, </a:t>
            </a:r>
            <a:r>
              <a:rPr lang="ru-RU" sz="3800" dirty="0" smtClean="0">
                <a:solidFill>
                  <a:srgbClr val="FF0000"/>
                </a:solidFill>
              </a:rPr>
              <a:t>большая</a:t>
            </a:r>
            <a:r>
              <a:rPr lang="ru-RU" sz="3800" dirty="0" smtClean="0"/>
              <a:t> и малая </a:t>
            </a:r>
            <a:r>
              <a:rPr lang="ru-RU" sz="3800" dirty="0" smtClean="0">
                <a:solidFill>
                  <a:srgbClr val="FF0000"/>
                </a:solidFill>
              </a:rPr>
              <a:t>берцовые </a:t>
            </a:r>
            <a:r>
              <a:rPr lang="ru-RU" sz="3800" dirty="0" smtClean="0"/>
              <a:t>кости, предплюсна, </a:t>
            </a:r>
            <a:r>
              <a:rPr lang="ru-RU" sz="3800" dirty="0" smtClean="0">
                <a:solidFill>
                  <a:srgbClr val="FF0000"/>
                </a:solidFill>
              </a:rPr>
              <a:t>плюсна</a:t>
            </a:r>
            <a:r>
              <a:rPr lang="ru-RU" sz="3800" dirty="0" smtClean="0"/>
              <a:t> и </a:t>
            </a:r>
            <a:r>
              <a:rPr lang="ru-RU" sz="3800" dirty="0" smtClean="0">
                <a:solidFill>
                  <a:srgbClr val="FF0000"/>
                </a:solidFill>
              </a:rPr>
              <a:t>фаланги</a:t>
            </a:r>
            <a:r>
              <a:rPr lang="ru-RU" sz="3800" dirty="0" smtClean="0"/>
              <a:t> пальцев.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Monotype Corsiva" pitchFamily="66" charset="0"/>
              </a:rPr>
              <a:t>Определите ….</a:t>
            </a:r>
            <a:endParaRPr lang="ru-RU" sz="32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857232"/>
            <a:ext cx="5000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1285860"/>
            <a:ext cx="135732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1285860"/>
            <a:ext cx="121444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643050"/>
            <a:ext cx="185738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1928802"/>
            <a:ext cx="135732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928802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2285992"/>
            <a:ext cx="221457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2643182"/>
            <a:ext cx="121444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2643182"/>
            <a:ext cx="121444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000372"/>
            <a:ext cx="171451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14546" y="3000372"/>
            <a:ext cx="164307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43372" y="3000372"/>
            <a:ext cx="164307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15140" y="3357562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984" y="3643314"/>
            <a:ext cx="21431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9124" y="3643314"/>
            <a:ext cx="21431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34" y="4000504"/>
            <a:ext cx="42862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4942" y="435769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2396" y="435769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43702" y="4357694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43570" y="4714884"/>
            <a:ext cx="14287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6248" y="4714884"/>
            <a:ext cx="100013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71604" y="4714884"/>
            <a:ext cx="142876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43702" y="4714884"/>
            <a:ext cx="142876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72132" y="5072074"/>
            <a:ext cx="100013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5140" y="5072074"/>
            <a:ext cx="114300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86578" y="5429264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7158" y="5715016"/>
            <a:ext cx="164307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5984" y="5715016"/>
            <a:ext cx="64294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43702" y="6072206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72396" y="6072206"/>
            <a:ext cx="114300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85852" y="6357958"/>
            <a:ext cx="135732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14942" y="6357958"/>
            <a:ext cx="100013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72264" y="6357958"/>
            <a:ext cx="107157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43306" y="3357562"/>
            <a:ext cx="14287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3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214282" y="277813"/>
            <a:ext cx="5715040" cy="10080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1015D2"/>
                </a:solidFill>
                <a:latin typeface="Monotype Corsiva" pitchFamily="66" charset="0"/>
              </a:rPr>
              <a:t>Виртуальная</a:t>
            </a:r>
            <a:r>
              <a:rPr lang="ru-RU" sz="4000" b="1" dirty="0" smtClean="0">
                <a:solidFill>
                  <a:srgbClr val="1015D2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1015D2"/>
                </a:solidFill>
                <a:latin typeface="Monotype Corsiva" pitchFamily="66" charset="0"/>
              </a:rPr>
              <a:t>лаборатория</a:t>
            </a:r>
          </a:p>
        </p:txBody>
      </p:sp>
      <p:sp>
        <p:nvSpPr>
          <p:cNvPr id="94211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1142984"/>
            <a:ext cx="5715008" cy="857256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sz="2800" dirty="0" smtClean="0">
                <a:solidFill>
                  <a:srgbClr val="2D1A80"/>
                </a:solidFill>
              </a:rPr>
              <a:t>Задание: Собери отделы скелета.</a:t>
            </a:r>
          </a:p>
          <a:p>
            <a:pPr algn="ctr">
              <a:buNone/>
              <a:defRPr/>
            </a:pPr>
            <a:r>
              <a:rPr lang="ru-RU" sz="2800" dirty="0" smtClean="0">
                <a:solidFill>
                  <a:srgbClr val="2D1A80"/>
                </a:solidFill>
              </a:rPr>
              <a:t>(</a:t>
            </a:r>
            <a:r>
              <a:rPr lang="ru-RU" sz="2800" dirty="0" err="1" smtClean="0">
                <a:solidFill>
                  <a:srgbClr val="2D1A80"/>
                </a:solidFill>
              </a:rPr>
              <a:t>см.флипчарт</a:t>
            </a:r>
            <a:r>
              <a:rPr lang="ru-RU" sz="2800" dirty="0" smtClean="0">
                <a:solidFill>
                  <a:srgbClr val="2D1A80"/>
                </a:solidFill>
              </a:rPr>
              <a:t>)</a:t>
            </a:r>
          </a:p>
        </p:txBody>
      </p:sp>
      <p:pic>
        <p:nvPicPr>
          <p:cNvPr id="6" name="Picture 4" descr="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214554"/>
            <a:ext cx="2500312" cy="3424238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143240" y="2357430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>Работа с разноуровневыми заданиями.</a:t>
            </a:r>
          </a:p>
          <a:p>
            <a:pPr algn="ctr"/>
            <a:r>
              <a:rPr lang="ru-RU" sz="4000" dirty="0" smtClean="0">
                <a:solidFill>
                  <a:srgbClr val="2D1A80"/>
                </a:solidFill>
              </a:rPr>
              <a:t>(</a:t>
            </a:r>
            <a:r>
              <a:rPr lang="ru-RU" sz="2800" dirty="0" smtClean="0">
                <a:solidFill>
                  <a:srgbClr val="2D1A80"/>
                </a:solidFill>
              </a:rPr>
              <a:t>приложение</a:t>
            </a:r>
            <a:r>
              <a:rPr lang="ru-RU" sz="4000" dirty="0" smtClean="0">
                <a:solidFill>
                  <a:srgbClr val="2D1A80"/>
                </a:solidFill>
              </a:rPr>
              <a:t>)</a:t>
            </a:r>
            <a:endParaRPr lang="ru-RU" sz="4000" dirty="0">
              <a:solidFill>
                <a:srgbClr val="2D1A80"/>
              </a:solidFill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86776" y="6072206"/>
            <a:ext cx="642942" cy="5423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0080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Monotype Corsiva" pitchFamily="66" charset="0"/>
              </a:rPr>
              <a:t>Оценивание и подведение итогов.</a:t>
            </a:r>
            <a:endParaRPr lang="ru-RU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1142985"/>
            <a:ext cx="8643998" cy="18573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Оценить работу участников группы вы можете  по «Прозрачному</a:t>
            </a:r>
          </a:p>
          <a:p>
            <a:pPr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журналу». </a:t>
            </a:r>
          </a:p>
          <a:p>
            <a:pPr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Рефлексия (1 минута).</a:t>
            </a:r>
          </a:p>
          <a:p>
            <a:pPr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Каждый учащийся получает карточку, где предлагается вычеркнуть </a:t>
            </a:r>
          </a:p>
          <a:p>
            <a:pPr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лишнее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3000372"/>
          <a:ext cx="8572560" cy="3571900"/>
        </p:xfrm>
        <a:graphic>
          <a:graphicData uri="http://schemas.openxmlformats.org/drawingml/2006/table">
            <a:tbl>
              <a:tblPr/>
              <a:tblGrid>
                <a:gridCol w="3436632"/>
                <a:gridCol w="2696588"/>
                <a:gridCol w="2439340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Вопрос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Утверждение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Утверждение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На уроке я работал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активно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пассивно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Своей работой на уроке я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доволен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доволен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Урок для меня показался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коротким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длинным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За урок я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устал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устал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Мое настроение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стало лучше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стало хуже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Материал урока мне был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понятен , 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полезен 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интересен 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легким</a:t>
                      </a:r>
                      <a:endParaRPr lang="ru-RU" sz="2000" b="1" i="1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понятен бесполезен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скучен 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D1A8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трудным</a:t>
                      </a:r>
                      <a:endParaRPr lang="ru-RU" sz="2000" b="1" i="1" dirty="0">
                        <a:solidFill>
                          <a:srgbClr val="2D1A8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428596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715436" cy="4268799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Тип урока: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изучение нового материала, первичное закрепление</a:t>
            </a:r>
          </a:p>
          <a:p>
            <a:pPr algn="ctr"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знаний и способов   деятельности.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Педагогические технологии: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ПТТМСО Ж.А.Караева (педагогическая технология</a:t>
            </a:r>
          </a:p>
          <a:p>
            <a:pPr algn="ctr"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трехмерной методической системы обучения),</a:t>
            </a:r>
          </a:p>
          <a:p>
            <a:pPr algn="ctr"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ИКТ, элементы здоровьесберегающей</a:t>
            </a:r>
          </a:p>
          <a:p>
            <a:pPr algn="ctr">
              <a:lnSpc>
                <a:spcPct val="110000"/>
              </a:lnSpc>
              <a:buNone/>
            </a:pPr>
            <a:r>
              <a:rPr lang="ru-RU" i="1" dirty="0" smtClean="0">
                <a:solidFill>
                  <a:srgbClr val="2D1A80"/>
                </a:solidFill>
              </a:rPr>
              <a:t>технологии, элементы критического мышления.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>Тип урока.</a:t>
            </a:r>
            <a:b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>Педагогические технологии, используемые на уроке.</a:t>
            </a:r>
            <a:endParaRPr lang="ru-RU" sz="4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8286776" y="6215082"/>
            <a:ext cx="642942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>Методы и формы урока.</a:t>
            </a:r>
            <a:endParaRPr lang="ru-RU" sz="4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Методы урока:</a:t>
            </a:r>
          </a:p>
          <a:p>
            <a:pPr algn="ctr"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2D1A80"/>
                </a:solidFill>
              </a:rPr>
              <a:t>словесно-иллюстративный,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2D1A80"/>
                </a:solidFill>
              </a:rPr>
              <a:t>частично-поисковый, демонстрационный.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Формы урока: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2D1A80"/>
                </a:solidFill>
              </a:rPr>
              <a:t>фронтальный опрос, рассказ с элементами беседы, индивидуальные ответы учащихся у доски, демонстрация, групповая работа учащихся, самостоятельная работа учащихся с разноуровневыми заданиями.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338" y="6215082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>Этапы урока.</a:t>
            </a:r>
            <a:endParaRPr lang="ru-RU" sz="4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48324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1. </a:t>
            </a:r>
            <a:r>
              <a:rPr lang="ru-RU" i="1" dirty="0" smtClean="0">
                <a:solidFill>
                  <a:srgbClr val="2D1A80"/>
                </a:solidFill>
              </a:rPr>
              <a:t>Организационный этап урока.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2. </a:t>
            </a:r>
            <a:r>
              <a:rPr lang="ru-RU" i="1" dirty="0" smtClean="0">
                <a:solidFill>
                  <a:srgbClr val="2D1A80"/>
                </a:solidFill>
              </a:rPr>
              <a:t>Этап подготовки учащихся к активному и сознательному усвоению нового материала.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3. </a:t>
            </a:r>
            <a:r>
              <a:rPr lang="ru-RU" i="1" dirty="0" smtClean="0">
                <a:solidFill>
                  <a:srgbClr val="2D1A80"/>
                </a:solidFill>
              </a:rPr>
              <a:t>Этап усвоения новых знаний.</a:t>
            </a:r>
          </a:p>
          <a:p>
            <a:pPr>
              <a:buNone/>
            </a:pPr>
            <a:r>
              <a:rPr lang="ru-RU" i="1" dirty="0" smtClean="0">
                <a:solidFill>
                  <a:srgbClr val="2D1A80"/>
                </a:solidFill>
              </a:rPr>
              <a:t>    </a:t>
            </a:r>
            <a:r>
              <a:rPr lang="ru-RU" i="1" dirty="0" err="1" smtClean="0">
                <a:solidFill>
                  <a:srgbClr val="2D1A80"/>
                </a:solidFill>
              </a:rPr>
              <a:t>Физминутка</a:t>
            </a:r>
            <a:r>
              <a:rPr lang="ru-RU" i="1" dirty="0" smtClean="0">
                <a:solidFill>
                  <a:srgbClr val="2D1A80"/>
                </a:solidFill>
              </a:rPr>
              <a:t> 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4. </a:t>
            </a:r>
            <a:r>
              <a:rPr lang="ru-RU" i="1" dirty="0" smtClean="0">
                <a:solidFill>
                  <a:srgbClr val="2D1A80"/>
                </a:solidFill>
              </a:rPr>
              <a:t>Этап закрепления нового материала.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5. </a:t>
            </a:r>
            <a:r>
              <a:rPr lang="ru-RU" i="1" dirty="0" smtClean="0">
                <a:solidFill>
                  <a:srgbClr val="2D1A80"/>
                </a:solidFill>
              </a:rPr>
              <a:t>Этап оценивания и подведения итогов.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6. </a:t>
            </a:r>
            <a:r>
              <a:rPr lang="ru-RU" i="1" dirty="0" smtClean="0">
                <a:solidFill>
                  <a:srgbClr val="2D1A80"/>
                </a:solidFill>
              </a:rPr>
              <a:t>Домашнее задание.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428628" cy="3280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429652" y="1428736"/>
            <a:ext cx="500066" cy="39947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rId4" action="ppaction://hlinksldjump" highlightClick="1"/>
          </p:cNvPr>
          <p:cNvSpPr/>
          <p:nvPr/>
        </p:nvSpPr>
        <p:spPr>
          <a:xfrm>
            <a:off x="7500958" y="2357430"/>
            <a:ext cx="500066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rId5" action="ppaction://hlinksldjump" highlightClick="1"/>
          </p:cNvPr>
          <p:cNvSpPr/>
          <p:nvPr/>
        </p:nvSpPr>
        <p:spPr>
          <a:xfrm>
            <a:off x="8358214" y="2357430"/>
            <a:ext cx="54235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rId6" action="ppaction://hlinksldjump" highlightClick="1"/>
          </p:cNvPr>
          <p:cNvSpPr/>
          <p:nvPr/>
        </p:nvSpPr>
        <p:spPr>
          <a:xfrm>
            <a:off x="8358214" y="3000372"/>
            <a:ext cx="54235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rId7" action="ppaction://hlinksldjump" highlightClick="1"/>
          </p:cNvPr>
          <p:cNvSpPr/>
          <p:nvPr/>
        </p:nvSpPr>
        <p:spPr>
          <a:xfrm>
            <a:off x="8358214" y="3571876"/>
            <a:ext cx="54235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rId8" action="ppaction://hlinksldjump" highlightClick="1"/>
          </p:cNvPr>
          <p:cNvSpPr/>
          <p:nvPr/>
        </p:nvSpPr>
        <p:spPr>
          <a:xfrm>
            <a:off x="8358214" y="4214818"/>
            <a:ext cx="571504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noaction" highlightClick="1"/>
          </p:cNvPr>
          <p:cNvSpPr/>
          <p:nvPr/>
        </p:nvSpPr>
        <p:spPr>
          <a:xfrm>
            <a:off x="8358214" y="4786322"/>
            <a:ext cx="54235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00CC"/>
                </a:solidFill>
                <a:latin typeface="Monotype Corsiva" pitchFamily="66" charset="0"/>
              </a:rPr>
              <a:t>Основное содержание урока:</a:t>
            </a:r>
            <a:endParaRPr lang="ru-RU" sz="40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Значение ОДС. 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Система скелета - составная часть  опоры, функции скелета. 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Основные отделы скелета: скелет головы (черепа), скелет туловища, скелет поясов конечностей, собственно конечности. 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Особенности строения скелета человека, связанные с </a:t>
            </a:r>
            <a:r>
              <a:rPr lang="ru-RU" i="1" dirty="0" err="1" smtClean="0">
                <a:solidFill>
                  <a:srgbClr val="2D1A80"/>
                </a:solidFill>
              </a:rPr>
              <a:t>прямохождением</a:t>
            </a:r>
            <a:r>
              <a:rPr lang="ru-RU" i="1" dirty="0" smtClean="0">
                <a:solidFill>
                  <a:srgbClr val="2D1A80"/>
                </a:solidFill>
              </a:rPr>
              <a:t> и трудовой деятельностью. 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Скелет как механическая система.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58214" y="6215082"/>
            <a:ext cx="571504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CC"/>
                </a:solidFill>
                <a:latin typeface="Monotype Corsiva" pitchFamily="66" charset="0"/>
              </a:rPr>
              <a:t>Деятельность учителя на уроке.</a:t>
            </a:r>
            <a:endParaRPr lang="ru-RU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2D1A80"/>
                </a:solidFill>
              </a:rPr>
              <a:t>Заинтересовывает в получении новых знаний через использование элементов </a:t>
            </a:r>
            <a:r>
              <a:rPr lang="ru-RU" i="1" dirty="0" err="1" smtClean="0">
                <a:solidFill>
                  <a:srgbClr val="2D1A80"/>
                </a:solidFill>
              </a:rPr>
              <a:t>пед</a:t>
            </a:r>
            <a:r>
              <a:rPr lang="ru-RU" i="1" dirty="0" smtClean="0">
                <a:solidFill>
                  <a:srgbClr val="2D1A80"/>
                </a:solidFill>
              </a:rPr>
              <a:t>. технологий;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2D1A80"/>
                </a:solidFill>
              </a:rPr>
              <a:t>Подготавливает дополнительный и раздаточный материал;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2D1A80"/>
                </a:solidFill>
              </a:rPr>
              <a:t>Направляет работу учащихся в группах;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2D1A80"/>
                </a:solidFill>
              </a:rPr>
              <a:t>Выслушивает мнение учащихся, корректно направляя в нужном направлении;</a:t>
            </a:r>
          </a:p>
          <a:p>
            <a:pPr marL="609600" lvl="0" indent="-6096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2D1A80"/>
                </a:solidFill>
              </a:rPr>
              <a:t>Создает условия для успешной творческой самостоятельной работы и осмысления информации;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2D1A80"/>
                </a:solidFill>
              </a:rPr>
              <a:t>Формирует представления учащихся о </a:t>
            </a:r>
            <a:r>
              <a:rPr lang="ru-RU" i="1" dirty="0" err="1" smtClean="0">
                <a:solidFill>
                  <a:srgbClr val="2D1A80"/>
                </a:solidFill>
              </a:rPr>
              <a:t>здоровьесбергающей</a:t>
            </a:r>
            <a:r>
              <a:rPr lang="ru-RU" i="1" dirty="0" smtClean="0">
                <a:solidFill>
                  <a:srgbClr val="2D1A80"/>
                </a:solidFill>
              </a:rPr>
              <a:t> роли ОДС;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2D1A80"/>
                </a:solidFill>
              </a:rPr>
              <a:t>Стремится достичь целей урока.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58214" y="6215082"/>
            <a:ext cx="571504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CC"/>
                </a:solidFill>
                <a:latin typeface="Monotype Corsiva" pitchFamily="66" charset="0"/>
              </a:rPr>
              <a:t>Деятельность учащихся на уроке.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084"/>
            <a:ext cx="8229600" cy="5857916"/>
          </a:xfrm>
        </p:spPr>
        <p:txBody>
          <a:bodyPr>
            <a:normAutofit fontScale="85000" lnSpcReduction="20000"/>
          </a:bodyPr>
          <a:lstStyle/>
          <a:p>
            <a:pPr marL="609600" lvl="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Изучают особенности строения отделов скелета и выполняемые ими функции, определяют ОДС как механическую систему.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Уметь показывать отделы скелета и их составляющие на моделях, иллюстративном материале, электронных презентаций и пояснять механизм действия ОДС.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Внимательно слушают учителя и товарищей;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Вспоминают ранее изученный материал, связанный с ОДС ;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Учатся распознавать  отделы и кости ОДС;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Умение работать с учебником, опорными схемами, таблицами и дополнительным материалом;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Умение работать в группах;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Умение отстаивать свое мнение;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3400" i="1" dirty="0" smtClean="0">
                <a:solidFill>
                  <a:srgbClr val="2D1A80"/>
                </a:solidFill>
              </a:rPr>
              <a:t>Способность делать выводы из пройденного на уроке.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643934" y="6458526"/>
            <a:ext cx="500066" cy="399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Monotype Corsiva" pitchFamily="66" charset="0"/>
              </a:rPr>
              <a:t>Правила урока:</a:t>
            </a: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  <a:t>1.</a:t>
            </a:r>
            <a:r>
              <a:rPr lang="ru-RU" sz="3100" b="1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  <a:t>Слушай внимательно!</a:t>
            </a:r>
            <a:b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  <a:t>2. Уважай  мнение других!</a:t>
            </a:r>
            <a:b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  <a:t>3. Не согласен – аргументируй!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40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endParaRPr lang="ru-RU" sz="4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42915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700" b="1" i="1" dirty="0" smtClean="0">
                <a:solidFill>
                  <a:srgbClr val="0000CC"/>
                </a:solidFill>
                <a:latin typeface="Monotype Corsiva" pitchFamily="66" charset="0"/>
              </a:rPr>
              <a:t>Алгоритм работы в группе: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Познакомьтесь с материалами, предоставленными вам учителем ( текст учебника, раздаточный материал, карточки задания), затем спланируйте свою работу.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Распределите задания внутри группы.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Выполните каждый своё задание.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Обсудите результаты своей работы и работы группы в целом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2D1A80"/>
                </a:solidFill>
              </a:rPr>
              <a:t>Решите,  как будет подводиться итог работы группы перед всем классом.</a:t>
            </a:r>
          </a:p>
          <a:p>
            <a:pPr algn="ctr">
              <a:buNone/>
            </a:pPr>
            <a:endParaRPr lang="ru-RU" b="1" i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501090" y="6143644"/>
            <a:ext cx="47091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1308</Words>
  <Application>Microsoft Office PowerPoint</Application>
  <PresentationFormat>Экран (4:3)</PresentationFormat>
  <Paragraphs>265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Точечный рисунок</vt:lpstr>
      <vt:lpstr>«Строение и значение опорно-двигательной системы человека» 8 класс. </vt:lpstr>
      <vt:lpstr>Цель и задачи урока.</vt:lpstr>
      <vt:lpstr>Тип урока. Педагогические технологии, используемые на уроке.</vt:lpstr>
      <vt:lpstr>Методы и формы урока.</vt:lpstr>
      <vt:lpstr>Этапы урока.</vt:lpstr>
      <vt:lpstr>Основное содержание урока:</vt:lpstr>
      <vt:lpstr>Деятельность учителя на уроке.</vt:lpstr>
      <vt:lpstr>Деятельность учащихся на уроке.</vt:lpstr>
      <vt:lpstr>   Правила урока: 1. Слушай внимательно! 2. Уважай  мнение других! 3. Не согласен – аргументируй!    </vt:lpstr>
      <vt:lpstr>Слайд 10</vt:lpstr>
      <vt:lpstr>Слайд 11</vt:lpstr>
      <vt:lpstr>Функции пассивной части</vt:lpstr>
      <vt:lpstr> Функции активной части</vt:lpstr>
      <vt:lpstr>Отделы скелета</vt:lpstr>
      <vt:lpstr>Группа №1:Скелет головы (череп)</vt:lpstr>
      <vt:lpstr>Соединение костей черепа</vt:lpstr>
      <vt:lpstr>Слайд 17</vt:lpstr>
      <vt:lpstr>Группа №2:Скелет туловища</vt:lpstr>
      <vt:lpstr>Позвоночник</vt:lpstr>
      <vt:lpstr>Слайд 20</vt:lpstr>
      <vt:lpstr>Верхняя конечность</vt:lpstr>
      <vt:lpstr>Слайд 22</vt:lpstr>
      <vt:lpstr>Слайд 23</vt:lpstr>
      <vt:lpstr>Слайд 24</vt:lpstr>
      <vt:lpstr>Физ.минутка.</vt:lpstr>
      <vt:lpstr>Слайд 26</vt:lpstr>
      <vt:lpstr>Виртуальная лаборатория</vt:lpstr>
      <vt:lpstr>Оценивание и подведение итогов.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ОДС человека</dc:title>
  <dc:subject>"Строение и значение опорно-двигательной системы"</dc:subject>
  <dc:creator>Лапко Н.Г. Мичуринская СОШД</dc:creator>
  <cp:lastModifiedBy>1</cp:lastModifiedBy>
  <cp:revision>68</cp:revision>
  <dcterms:created xsi:type="dcterms:W3CDTF">2012-11-13T22:06:09Z</dcterms:created>
  <dcterms:modified xsi:type="dcterms:W3CDTF">2015-09-29T17:48:10Z</dcterms:modified>
</cp:coreProperties>
</file>