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Override1.xml" ContentType="application/vnd.openxmlformats-officedocument.themeOverr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  <p:sldMasterId id="2147484152" r:id="rId2"/>
    <p:sldMasterId id="2147484164" r:id="rId3"/>
    <p:sldMasterId id="2147484176" r:id="rId4"/>
  </p:sldMasterIdLst>
  <p:sldIdLst>
    <p:sldId id="256" r:id="rId5"/>
    <p:sldId id="257" r:id="rId6"/>
    <p:sldId id="258" r:id="rId7"/>
    <p:sldId id="260" r:id="rId8"/>
    <p:sldId id="261" r:id="rId9"/>
    <p:sldId id="262" r:id="rId10"/>
    <p:sldId id="263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4513"/>
    <a:srgbClr val="3D4E16"/>
    <a:srgbClr val="2C3810"/>
    <a:srgbClr val="325C3A"/>
    <a:srgbClr val="FFFF99"/>
    <a:srgbClr val="FFFFCC"/>
    <a:srgbClr val="FFF8E7"/>
    <a:srgbClr val="404B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8D8E20-5376-41B3-87F1-5EBC69978C6C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836F6-E6BF-4602-AAD9-BF14DC65A35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7" r:id="rId1"/>
    <p:sldLayoutId id="2147484178" r:id="rId2"/>
    <p:sldLayoutId id="2147484179" r:id="rId3"/>
    <p:sldLayoutId id="2147484180" r:id="rId4"/>
    <p:sldLayoutId id="2147484181" r:id="rId5"/>
    <p:sldLayoutId id="2147484182" r:id="rId6"/>
    <p:sldLayoutId id="2147484183" r:id="rId7"/>
    <p:sldLayoutId id="2147484184" r:id="rId8"/>
    <p:sldLayoutId id="2147484185" r:id="rId9"/>
    <p:sldLayoutId id="2147484186" r:id="rId10"/>
    <p:sldLayoutId id="21474841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39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м\Desktop\сократ.jpg"/>
          <p:cNvPicPr>
            <a:picLocks noChangeAspect="1" noChangeArrowheads="1"/>
          </p:cNvPicPr>
          <p:nvPr/>
        </p:nvPicPr>
        <p:blipFill>
          <a:blip r:embed="rId2" cstate="print">
            <a:lum bright="10000" contrast="10000"/>
          </a:blip>
          <a:srcRect/>
          <a:stretch>
            <a:fillRect/>
          </a:stretch>
        </p:blipFill>
        <p:spPr bwMode="auto">
          <a:xfrm>
            <a:off x="6191672" y="0"/>
            <a:ext cx="2952328" cy="39364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836712"/>
            <a:ext cx="6300192" cy="208823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404B33"/>
                </a:solidFill>
                <a:latin typeface="+mn-lt"/>
              </a:rPr>
              <a:t>Древнегреческий философ Сократ</a:t>
            </a:r>
            <a:r>
              <a:rPr lang="ru-RU" dirty="0" smtClean="0">
                <a:solidFill>
                  <a:srgbClr val="404B33"/>
                </a:solidFill>
              </a:rPr>
              <a:t/>
            </a:r>
            <a:br>
              <a:rPr lang="ru-RU" dirty="0" smtClean="0">
                <a:solidFill>
                  <a:srgbClr val="404B33"/>
                </a:solidFill>
              </a:rPr>
            </a:br>
            <a:r>
              <a:rPr lang="ru-RU" sz="3100" dirty="0" smtClean="0">
                <a:solidFill>
                  <a:srgbClr val="404B33"/>
                </a:solidFill>
              </a:rPr>
              <a:t>(</a:t>
            </a:r>
            <a:r>
              <a:rPr lang="ru-RU" sz="3100" dirty="0" err="1" smtClean="0">
                <a:solidFill>
                  <a:srgbClr val="404B33"/>
                </a:solidFill>
                <a:latin typeface="+mn-lt"/>
              </a:rPr>
              <a:t>ок</a:t>
            </a:r>
            <a:r>
              <a:rPr lang="ru-RU" sz="3100" dirty="0" smtClean="0">
                <a:solidFill>
                  <a:srgbClr val="404B33"/>
                </a:solidFill>
                <a:latin typeface="+mn-lt"/>
              </a:rPr>
              <a:t>. 469 г. до н.э. – 399 г. до н.э.)</a:t>
            </a:r>
            <a:br>
              <a:rPr lang="ru-RU" sz="3100" dirty="0" smtClean="0">
                <a:solidFill>
                  <a:srgbClr val="404B33"/>
                </a:solidFill>
                <a:latin typeface="+mn-lt"/>
              </a:rPr>
            </a:br>
            <a:r>
              <a:rPr lang="ru-RU" sz="3100" dirty="0" smtClean="0">
                <a:solidFill>
                  <a:srgbClr val="404B33"/>
                </a:solidFill>
                <a:latin typeface="+mn-lt"/>
              </a:rPr>
              <a:t>Афины</a:t>
            </a:r>
            <a:endParaRPr lang="ru-RU" sz="3100" dirty="0">
              <a:solidFill>
                <a:srgbClr val="404B33"/>
              </a:solidFill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3717032"/>
            <a:ext cx="8964488" cy="2808312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solidFill>
                  <a:srgbClr val="364513"/>
                </a:solidFill>
              </a:rPr>
              <a:t>«Мы живем не для того, чтобы есть, а едим для того, чтобы жить.»</a:t>
            </a:r>
            <a:endParaRPr lang="ru-RU" sz="6000" b="1" dirty="0">
              <a:solidFill>
                <a:srgbClr val="364513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8208912" cy="905272"/>
          </a:xfrm>
        </p:spPr>
        <p:txBody>
          <a:bodyPr>
            <a:normAutofit/>
          </a:bodyPr>
          <a:lstStyle/>
          <a:p>
            <a:pPr algn="ctr"/>
            <a:r>
              <a:rPr lang="ru-RU" b="1" u="sng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Проблемный вопрос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185592"/>
            <a:ext cx="9144000" cy="3672408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происходит с пищей после переваривания ее в желудке и двенадцатиперстной кишке?</a:t>
            </a:r>
            <a:r>
              <a:rPr lang="ru-RU" sz="54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4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844824"/>
            <a:ext cx="8064896" cy="122413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ТЕМА УРОКА: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«Пищеварение в тонком и толстом кишечнике. Печень и её функции»</a:t>
            </a:r>
            <a:r>
              <a:rPr lang="ru-RU" sz="4400" dirty="0" smtClean="0"/>
              <a:t/>
            </a:r>
            <a:br>
              <a:rPr lang="ru-RU" sz="4400" dirty="0" smtClean="0"/>
            </a:b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068960"/>
            <a:ext cx="8686800" cy="301116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Цель урока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>
              <a:buNone/>
            </a:pP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рассмотреть строение и функции тонкого и толстого кишечника, выяснить значение печени в организме</a:t>
            </a:r>
            <a:endParaRPr lang="ru-RU" sz="36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РОТОВАЯ ПОЛОСТЬ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Дом\Desktop\рот.jpg"/>
          <p:cNvPicPr>
            <a:picLocks noChangeAspect="1" noChangeArrowheads="1"/>
          </p:cNvPicPr>
          <p:nvPr/>
        </p:nvPicPr>
        <p:blipFill>
          <a:blip r:embed="rId2" cstate="print">
            <a:lum bright="-20000" contrast="20000"/>
          </a:blip>
          <a:srcRect/>
          <a:stretch>
            <a:fillRect/>
          </a:stretch>
        </p:blipFill>
        <p:spPr bwMode="auto">
          <a:xfrm>
            <a:off x="1619672" y="1772816"/>
            <a:ext cx="6120680" cy="46085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ПИЩЕВОД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Дом\Desktop\ПИЩЕВОД.jpg"/>
          <p:cNvPicPr>
            <a:picLocks noChangeAspect="1" noChangeArrowheads="1"/>
          </p:cNvPicPr>
          <p:nvPr/>
        </p:nvPicPr>
        <p:blipFill>
          <a:blip r:embed="rId3" cstate="print">
            <a:lum bright="-10000" contrast="20000"/>
          </a:blip>
          <a:srcRect b="20312"/>
          <a:stretch>
            <a:fillRect/>
          </a:stretch>
        </p:blipFill>
        <p:spPr bwMode="auto">
          <a:xfrm>
            <a:off x="2195736" y="2132856"/>
            <a:ext cx="4608512" cy="35283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ЖЕЛУДОК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Users\Дом\Desktop\ЖЕЛУДОК.jpg"/>
          <p:cNvPicPr>
            <a:picLocks noChangeAspect="1" noChangeArrowheads="1"/>
          </p:cNvPicPr>
          <p:nvPr/>
        </p:nvPicPr>
        <p:blipFill>
          <a:blip r:embed="rId2" cstate="print">
            <a:lum bright="10000" contrast="10000"/>
          </a:blip>
          <a:srcRect/>
          <a:stretch>
            <a:fillRect/>
          </a:stretch>
        </p:blipFill>
        <p:spPr bwMode="auto">
          <a:xfrm>
            <a:off x="1259632" y="1268760"/>
            <a:ext cx="6408712" cy="54452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ДВЕНАДЦАТИПЕРСТНАЯ КИШКА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Users\Дом\Desktop\12-ПЕРСТ.jpg"/>
          <p:cNvPicPr>
            <a:picLocks noChangeAspect="1" noChangeArrowheads="1"/>
          </p:cNvPicPr>
          <p:nvPr/>
        </p:nvPicPr>
        <p:blipFill>
          <a:blip r:embed="rId2" cstate="print">
            <a:lum contrast="30000"/>
          </a:blip>
          <a:srcRect/>
          <a:stretch>
            <a:fillRect/>
          </a:stretch>
        </p:blipFill>
        <p:spPr bwMode="auto">
          <a:xfrm>
            <a:off x="2555776" y="1844824"/>
            <a:ext cx="3672408" cy="34563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07504" y="-12192"/>
          <a:ext cx="9036496" cy="6870192"/>
        </p:xfrm>
        <a:graphic>
          <a:graphicData uri="http://schemas.openxmlformats.org/drawingml/2006/table">
            <a:tbl>
              <a:tblPr/>
              <a:tblGrid>
                <a:gridCol w="2332914"/>
                <a:gridCol w="2564102"/>
                <a:gridCol w="2052379"/>
                <a:gridCol w="2087101"/>
              </a:tblGrid>
              <a:tr h="1603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Названия отделов ЖКТ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7" marR="47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Функции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7" marR="47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Среда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7" marR="47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Конечные вещества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7" marR="47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75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867" marR="47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3.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4.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5.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7" marR="47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867" marR="47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867" marR="47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1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867" marR="47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7" marR="47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867" marR="47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–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7" marR="47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1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867" marR="47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7" marR="47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867" marR="47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867" marR="47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1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867" marR="47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7" marR="47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867" marR="47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867" marR="47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996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Выберите правильные варианты ответов и расположите ответы по порядку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7" marR="47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2248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12-ти перстная кишка 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Ротовая полость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Пищевод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Желудок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7" marR="47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Механическая обработка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Переваривание углеводов продолжается, начало расщепления белков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Проводящая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Склеивание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Обеззараживание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Начало переваривания углеводов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Смачивание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Переваривание углеводов, белков, начало расщепления жиров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7" marR="47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Слабощелочная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Кислая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7" marR="47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Фермент </a:t>
                      </a:r>
                      <a:r>
                        <a:rPr lang="ru-RU" sz="16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амилаза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расщепляет углеводы до глюкозы и </a:t>
                      </a:r>
                      <a:r>
                        <a:rPr lang="ru-RU" sz="16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моносахаров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Фермент </a:t>
                      </a:r>
                      <a:r>
                        <a:rPr lang="ru-RU" sz="16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пепсин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расщепляет белки до аминокислот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Фермент </a:t>
                      </a:r>
                      <a:r>
                        <a:rPr lang="ru-RU" sz="16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трипсин 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расщепляет жиры до глицерина и жирных кислот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7" marR="47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79513" y="-1"/>
          <a:ext cx="8856983" cy="6816833"/>
        </p:xfrm>
        <a:graphic>
          <a:graphicData uri="http://schemas.openxmlformats.org/drawingml/2006/table">
            <a:tbl>
              <a:tblPr/>
              <a:tblGrid>
                <a:gridCol w="2286568"/>
                <a:gridCol w="2513167"/>
                <a:gridCol w="2011607"/>
                <a:gridCol w="2045641"/>
              </a:tblGrid>
              <a:tr h="6594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Названия отделов ЖКТ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Функции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Среда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Конечные вещества</a:t>
                      </a:r>
                      <a:endParaRPr lang="ru-RU" sz="18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3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Ротовая полость</a:t>
                      </a: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 Механическая обработка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 Смачивание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 Склеивание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4. Обеззараживание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5. Начало переваривания углеводов</a:t>
                      </a: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Слабощелочная</a:t>
                      </a: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Фермент </a:t>
                      </a:r>
                      <a:r>
                        <a:rPr lang="ru-RU" sz="18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амилаза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расщепляет углеводы до глюкозы и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моносахаров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9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Пищевод</a:t>
                      </a: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Проводящая</a:t>
                      </a: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8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Слабощелочная</a:t>
                      </a: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–</a:t>
                      </a: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65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Желудок</a:t>
                      </a: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 Переваривание углеводов продолжается, начало расщепления белков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 Обеззараживание</a:t>
                      </a: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Кислая</a:t>
                      </a: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Фермент </a:t>
                      </a:r>
                      <a:r>
                        <a:rPr lang="ru-RU" sz="18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пепсин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расщепляет белки до аминокислот</a:t>
                      </a: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63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12-ти перстная кишка </a:t>
                      </a: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 Переваривание углеводов, белков, начало расщепления жиров</a:t>
                      </a: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Слабощелочная</a:t>
                      </a: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Фермент </a:t>
                      </a:r>
                      <a:r>
                        <a:rPr lang="ru-RU" sz="18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трипсин 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расщепляет жиры до глицерина и жирных кислот</a:t>
                      </a: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Апекс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рек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Метро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</TotalTime>
  <Words>236</Words>
  <Application>Microsoft Office PowerPoint</Application>
  <PresentationFormat>Экран (4:3)</PresentationFormat>
  <Paragraphs>69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Апекс</vt:lpstr>
      <vt:lpstr>Трек</vt:lpstr>
      <vt:lpstr>Поток</vt:lpstr>
      <vt:lpstr>Тема Office</vt:lpstr>
      <vt:lpstr>Древнегреческий философ Сократ (ок. 469 г. до н.э. – 399 г. до н.э.) Афины</vt:lpstr>
      <vt:lpstr>Проблемный вопрос: </vt:lpstr>
      <vt:lpstr>     ТЕМА УРОКА: «Пищеварение в тонком и толстом кишечнике. Печень и её функции» </vt:lpstr>
      <vt:lpstr>РОТОВАЯ ПОЛОСТЬ</vt:lpstr>
      <vt:lpstr>ПИЩЕВОД</vt:lpstr>
      <vt:lpstr>ЖЕЛУДОК</vt:lpstr>
      <vt:lpstr>ДВЕНАДЦАТИПЕРСТНАЯ КИШКА</vt:lpstr>
      <vt:lpstr>Слайд 8</vt:lpstr>
      <vt:lpstr>Слайд 9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Дом</dc:creator>
  <cp:lastModifiedBy>Дом</cp:lastModifiedBy>
  <cp:revision>22</cp:revision>
  <dcterms:created xsi:type="dcterms:W3CDTF">2001-12-31T22:12:33Z</dcterms:created>
  <dcterms:modified xsi:type="dcterms:W3CDTF">2014-01-11T11:43:31Z</dcterms:modified>
</cp:coreProperties>
</file>