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4" r:id="rId8"/>
    <p:sldId id="265" r:id="rId9"/>
    <p:sldId id="267" r:id="rId10"/>
    <p:sldId id="268" r:id="rId11"/>
    <p:sldId id="269" r:id="rId12"/>
    <p:sldId id="270" r:id="rId13"/>
    <p:sldId id="289" r:id="rId14"/>
    <p:sldId id="266" r:id="rId15"/>
    <p:sldId id="274" r:id="rId16"/>
    <p:sldId id="275" r:id="rId17"/>
    <p:sldId id="276" r:id="rId18"/>
    <p:sldId id="284" r:id="rId19"/>
    <p:sldId id="277" r:id="rId20"/>
    <p:sldId id="285" r:id="rId21"/>
    <p:sldId id="286" r:id="rId22"/>
    <p:sldId id="278" r:id="rId23"/>
    <p:sldId id="280" r:id="rId24"/>
    <p:sldId id="281" r:id="rId25"/>
    <p:sldId id="287" r:id="rId26"/>
    <p:sldId id="282" r:id="rId27"/>
    <p:sldId id="283" r:id="rId28"/>
    <p:sldId id="263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E5182-ED8E-4FA0-B271-C3A44BD0A7E9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07C5C-BA29-4522-9A15-AB066A053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A6E3D-49F9-4EE7-A0D5-F30063D12187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163F9-A445-4C64-9DCB-599B0AFB1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F574F-00A3-4FA8-BBA2-A0592F899C35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7BC8F-F96E-43EE-AA93-DAA1B4E2A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1393E-CB99-40DB-9C36-CB18E4669EBF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E4658-C967-4AD9-8AE8-E8D1B2E7E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1CAD7-10D3-49D4-BA7B-820F5EC58788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856A-10E0-4566-9627-34F9B8B60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BFB1-E3D0-4E61-8DBB-303C035364C0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E4D4A-7265-447F-A98D-0D3124DE6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737ED-8F16-4A04-AB02-5B256DF0F932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059BC-563D-4178-AE59-F3341B0C7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FBAF-A9EE-484F-A71D-7A199D52A5A4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32A36-625A-494A-9903-668F4D72B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1D3E-EAA0-4120-8FEB-FA91C6D6FC54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9664-44D6-4F06-8E51-B0ECBBA76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0C550-6CCD-4AAB-89B0-5211D04426A3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B935-42CF-4584-9F87-15205E778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3BE7E-4643-4825-BA99-625908F12F15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EDA9-E7A8-4B85-B94A-A7F86A274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FE7EA7-416F-4C1F-B1F1-1F158349373E}" type="datetimeFigureOut">
              <a:rPr lang="ru-RU"/>
              <a:pPr>
                <a:defRPr/>
              </a:pPr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7B2B2A-C1CD-4219-8F19-4CCC57F0D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nojs=1&amp;text=%D0%BA%D0%B0%D1%80%D1%82%D0%B8%D0%BD%D0%BA%D0%B0%20%D1%8F%D0%B7%D1%8B%D0%BA%D0%B0%20%D1%87%D0%B5%D0%BB%D0%BE%D0%B2%D0%B5%D0%BA%D0%B0&amp;noreask=1&amp;img_url=http://img1.liveinternet.ru/images/attach/c/3/75/595/75595413_3265567_i.jpg&amp;pos=1&amp;rpt=simage&amp;lr=97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med-dovidka.com.ua/images/stories/stomatology/slun_jeleza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V="1">
            <a:off x="214282" y="142852"/>
            <a:ext cx="8715436" cy="9818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1071538" y="214291"/>
            <a:ext cx="7486648" cy="928693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</a:rPr>
              <a:t>Муниципальное бюджетное общеобразовательное учреждение средняя общеобразовательная школа №</a:t>
            </a:r>
            <a:r>
              <a:rPr lang="ru-RU" sz="2000" b="1" dirty="0" smtClean="0">
                <a:latin typeface="Times New Roman" pitchFamily="18" charset="0"/>
              </a:rPr>
              <a:t>1</a:t>
            </a:r>
            <a:endParaRPr lang="ru-RU" sz="2000" dirty="0" smtClean="0"/>
          </a:p>
        </p:txBody>
      </p:sp>
      <p:pic>
        <p:nvPicPr>
          <p:cNvPr id="1026" name="Picture 2" descr="H:\Documents and Settings\Aida\Рабочий стол\ПРО создание презнетаций шаблонов... и всё!\Картинки к 1 сентября\lqoeyiomhoedxyztswry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84238" flipH="1">
            <a:off x="463550" y="215900"/>
            <a:ext cx="611188" cy="6016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2571744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«Пищеварение в ротовой полости»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663300"/>
                </a:solidFill>
              </a:rPr>
              <a:t/>
            </a:r>
            <a:br>
              <a:rPr lang="ru-RU" b="1" u="sng" dirty="0" smtClean="0">
                <a:solidFill>
                  <a:srgbClr val="663300"/>
                </a:solidFill>
              </a:rPr>
            </a:br>
            <a:r>
              <a:rPr lang="ru-RU" b="1" u="sng" dirty="0" smtClean="0">
                <a:solidFill>
                  <a:srgbClr val="663300"/>
                </a:solidFill>
              </a:rPr>
              <a:t>Задание 1.</a:t>
            </a:r>
            <a:r>
              <a:rPr lang="ru-RU" dirty="0" smtClean="0">
                <a:solidFill>
                  <a:srgbClr val="663300"/>
                </a:solidFill>
              </a:rPr>
              <a:t> </a:t>
            </a:r>
            <a:br>
              <a:rPr lang="ru-RU" dirty="0" smtClean="0">
                <a:solidFill>
                  <a:srgbClr val="6633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pPr marL="0" indent="354013">
              <a:buNone/>
            </a:pPr>
            <a:r>
              <a:rPr lang="ru-RU" sz="31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Выбрать: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– питательные вещества; </a:t>
            </a:r>
          </a:p>
          <a:p>
            <a:pPr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– продукты питания. </a:t>
            </a:r>
          </a:p>
          <a:p>
            <a:pPr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Мороженое. 2. Лимон. 3. Жирные кислоты.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4. Нуклеиновые кислоты.  5. Углеводы. 6.Хлеб.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7. Треска.  8. Сливочное масло. 9. Белки.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10. Глицерин. 11. Картофель.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12. Мясо. 13.Минеральные соли.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14. Аминокислоты. 15.Глюкоза.  16. Колбаса. </a:t>
            </a:r>
          </a:p>
          <a:p>
            <a:pPr marL="514350" indent="-51435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17. Жиры.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8"/>
          <p:cNvGraphicFramePr>
            <a:graphicFrameLocks noGrp="1"/>
          </p:cNvGraphicFramePr>
          <p:nvPr/>
        </p:nvGraphicFramePr>
        <p:xfrm>
          <a:off x="285750" y="571500"/>
          <a:ext cx="8501122" cy="5328623"/>
        </p:xfrm>
        <a:graphic>
          <a:graphicData uri="http://schemas.openxmlformats.org/drawingml/2006/table">
            <a:tbl>
              <a:tblPr/>
              <a:tblGrid>
                <a:gridCol w="4786345"/>
                <a:gridCol w="3714777"/>
              </a:tblGrid>
              <a:tr h="929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</a:rPr>
                        <a:t>Питательные вещества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Arial" charset="0"/>
                        </a:rPr>
                        <a:t>Продукты питания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9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Жирные кислоты.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Нуклеиновые   кислоты.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Углеводы.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 Белки.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 Глицерин. 13.Минеральные соли.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 Аминокислоты. 15.Глюкоза.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 Жиры.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Мороженое.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Лимон.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 Хлеб.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Треска.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Сливочное масло.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 Картофель.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 Мясо.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 Колбаса.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663300"/>
                </a:solidFill>
              </a:rPr>
              <a:t>Задание 2. </a:t>
            </a:r>
            <a:br>
              <a:rPr lang="ru-RU" b="1" u="sng" dirty="0" smtClean="0">
                <a:solidFill>
                  <a:srgbClr val="663300"/>
                </a:solidFill>
              </a:rPr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00034" y="1000109"/>
            <a:ext cx="8229600" cy="22860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Вариант№1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Установить последовательность органов пищеварительной системы: </a:t>
            </a:r>
            <a:endParaRPr lang="ru-RU" sz="2400" u="sng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желудок, 2) толстая кишка, 3) ротовая полость,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тонкая кишка, 5) пищевод, 6) глотка.</a:t>
            </a:r>
          </a:p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3,6,5,1,4,2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3571876"/>
            <a:ext cx="83582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 №2 </a:t>
            </a:r>
          </a:p>
          <a:p>
            <a:r>
              <a:rPr lang="ru-RU" sz="2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Запишите формулу зубов</a:t>
            </a:r>
          </a:p>
          <a:p>
            <a:r>
              <a:rPr lang="ru-RU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3.2.1.2             2.1.2.3   - верхняя челюсть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3.2.1.2             2.1.2.3   - нижняя челюсть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85992"/>
            <a:ext cx="8001056" cy="284003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0  ошибок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 «5» 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1-2 ошибка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отметка«4»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3-4 ошибки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отметка«3» </a:t>
            </a:r>
          </a:p>
          <a:p>
            <a:pPr>
              <a:buFont typeface="Wingdings" pitchFamily="2" charset="2"/>
              <a:buChar char="q"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5 и более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отметка«2».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00034" y="428604"/>
            <a:ext cx="822960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Критерии оценивания самостоятельной работы  по вариантам</a:t>
            </a:r>
            <a:endParaRPr lang="ru-RU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3200" b="1" i="1" u="sng" dirty="0" smtClean="0">
                <a:latin typeface="Times New Roman" pitchFamily="18" charset="0"/>
              </a:rPr>
              <a:t>Изучение нового материала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14908"/>
          </a:xfrm>
        </p:spPr>
        <p:txBody>
          <a:bodyPr/>
          <a:lstStyle/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Представим себе, что человеческий организм - это сложная химическая фабрика, постоянно перерабатывающая пищу и воду и отводящая в «отвал» продукты переработки.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вы считаете, какие необходимы условия для работы этой фабрики? (поступление питательных веществ, воды и согласованная работа внутренних органов)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Какое оборудование должно быть на этой фабрике? (органы пищеварения)</a:t>
            </a:r>
          </a:p>
          <a:p>
            <a:pPr marL="3175" lvl="0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Какую функцию выполняет эта фабрика? (переваривание и усвоение пищи) </a:t>
            </a: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Сегодня на уроке мы с вами познакомимся с самым верхним этажом «пищеварительной фабрики»-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ротовой полостью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сегодняшнего урока 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«Пищеварение в ротовой полости»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4397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Давайте попробуем сформулировать цель нашего урока.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(Ответы детей</a:t>
            </a:r>
            <a:r>
              <a:rPr lang="ru-RU" sz="1600" i="1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4"/>
          <p:cNvSpPr>
            <a:spLocks noChangeArrowheads="1"/>
          </p:cNvSpPr>
          <p:nvPr/>
        </p:nvSpPr>
        <p:spPr bwMode="auto">
          <a:xfrm>
            <a:off x="0" y="1357313"/>
            <a:ext cx="8858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</a:rPr>
              <a:t>Цель урока: </a:t>
            </a:r>
          </a:p>
          <a:p>
            <a:pPr algn="ctr"/>
            <a:r>
              <a:rPr lang="ru-RU" sz="4800" dirty="0">
                <a:solidFill>
                  <a:srgbClr val="0070C0"/>
                </a:solidFill>
              </a:rPr>
              <a:t>познакомиться со строением и процессами пищеварения в ротовой полости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88" y="428625"/>
            <a:ext cx="87868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dirty="0">
                <a:solidFill>
                  <a:srgbClr val="660033"/>
                </a:solidFill>
                <a:latin typeface="Academy" pitchFamily="2" charset="0"/>
              </a:rPr>
              <a:t>… Ещё в Древней Индии применяли “испытание рисом”. На суде для решения вопроса о виновности или невиновности подсудимому предлагали съесть сухой рис. Если он его съест, значит, он не виновен, если нет, то виновен.</a:t>
            </a:r>
            <a:r>
              <a:rPr lang="ru-RU" sz="3600" dirty="0">
                <a:solidFill>
                  <a:srgbClr val="660033"/>
                </a:solidFill>
                <a:latin typeface="Academy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http://im4-tub-ru.yandex.net/i?id=329371317-3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357430"/>
            <a:ext cx="378618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42910" y="500043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Ротовая полость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начальный этап пищеварительной системы.</a:t>
            </a:r>
          </a:p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Пищеварение в ротовой полости начинается с поступления сигнала из головного мозга о том, что настало время для приема пищи. Раздражителем может быть запах или вид приготовленного кулинарного блюда.</a:t>
            </a:r>
          </a:p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ротовой полости есть такой орган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язык. </a:t>
            </a:r>
          </a:p>
          <a:p>
            <a:pPr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Для чего нам нужен язык? (ответы учеников).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357430"/>
            <a:ext cx="44291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Да, совершенно верно.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354013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мышечный орган, образованный поперечно - полосатой мышечной тканью. </a:t>
            </a:r>
          </a:p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Мышечные волокна расположены в разных направлениях, поэтому язык может выполнять самые разнообразные движения при жевании и речи, а также участвует в проталкивании пищевого комка в глотку при глотании. </a:t>
            </a:r>
          </a:p>
          <a:p>
            <a:pPr lvl="0"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Слизистая языка имеет огромное количество вкусовых рецепторов, поэтому он является и органом вкуса.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785794"/>
            <a:ext cx="835821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“Покажите язык!”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эту фразу большинство из нас слышали на приёме у врача. Действительно, язык может многое сказать о состоянии, как органов желудочно-кишечного тракта, так и других органов и систем организма. В восточной медицине существует отдельная отрасль медицины, занимающаяся диагностикой всего организма по языку.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Что происходит с пищей во время пережевывания?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(Ответ учеников: в ротовой полости пища смачивается слюной, измельчается ….).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Откуда берется слюна? (ответ учеников: из слюнных желез)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Правильно, но какие же железы находятся в ротовой полости?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(работа с текстом учебника)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403350" y="404813"/>
            <a:ext cx="6697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660033"/>
                </a:solidFill>
                <a:latin typeface="Antiqua" pitchFamily="2" charset="0"/>
              </a:rPr>
              <a:t>Слюнные железы</a:t>
            </a:r>
          </a:p>
        </p:txBody>
      </p:sp>
      <p:pic>
        <p:nvPicPr>
          <p:cNvPr id="6147" name="Picture 6" descr="http://med-dovidka.com.ua/images/stories/stomatology/slun_jelez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000108"/>
            <a:ext cx="7870803" cy="485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142976" y="357166"/>
            <a:ext cx="6900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u="sng" dirty="0" smtClean="0">
                <a:latin typeface="Times New Roman" pitchFamily="18" charset="0"/>
              </a:rPr>
              <a:t>Целевая направленность урока</a:t>
            </a:r>
            <a:endParaRPr lang="ru-RU" sz="3600" b="1" i="1" u="sng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214422"/>
            <a:ext cx="8572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Урок является вторым в разделе «Пищеварительная система»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На предыдущих уроках рассматривали темы:</a:t>
            </a:r>
          </a:p>
          <a:p>
            <a:pPr indent="265113"/>
            <a:r>
              <a:rPr lang="ru-RU" sz="2400" dirty="0" smtClean="0">
                <a:latin typeface="Times New Roman" pitchFamily="18" charset="0"/>
              </a:rPr>
              <a:t>«Органы пищеварения», «Строение зубов»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Все последующие уроки направлены на изучение процессов происходящих в органах пищеварения.</a:t>
            </a:r>
          </a:p>
          <a:p>
            <a:pPr indent="265113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</a:rPr>
              <a:t>На данном уроке  изучаются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процессы механической и химической обработки пищи в ротовой полости; свойствах ферментов; рефлекторной регуляции пищеварения в ротовой полости.</a:t>
            </a:r>
          </a:p>
          <a:p>
            <a:endParaRPr lang="ru-RU" dirty="0" smtClean="0">
              <a:latin typeface="Times New Roman" pitchFamily="18" charset="0"/>
            </a:endParaRPr>
          </a:p>
          <a:p>
            <a:endParaRPr 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282" y="428604"/>
            <a:ext cx="871543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теперь, ребята, мы попробуем определить их месторасположение  (работа с текстом учебника)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положения околоушных слюнных желез.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Нажмите на щеки впереди и ниже ушей с левой и правой сторон. При этом вы почувствуете, как во рту увеличивается количество слюны.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Околоушные слюнные железы выделяют жидкую слюну.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положения подчелюстных слюнных желез.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Нажмите под нижней челюстью с левой и правой сторон, отступя на 2–3 см от ее углов к центру, пока не почувствуете, как ротовая полость наполняется слюной.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Поднижнечелюстные выделяют вязкую и густую слюну, которая зависит от количества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муцина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-слизи (обеспечивает глотание пищи).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Подъязычная железа.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 железа лежит глубоко, и ее прощупать не удается. Зато легко обнаруживается устье протока этой железы: у основания уздечки языка (тяжа, который соединяет нижнюю часть языка с дном ротовой полости). Если резко приподнять язык кверху, то иногда можно увидеть небольшой фонтанчик слюны.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Вопрос: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Какова функция слюны? (сообщение ученика)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428596" y="642918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 СЛЮНЫ: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Муцины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сложные белки, придающие слюне вязкость и клейкость, способствуют смачиванию и склеиванию пищевого комка и облегчают его проглатывание. </a:t>
            </a: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Лизоцим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убивает микробы.</a:t>
            </a: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Амилаза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ферментом и расщепляет молекулы крахмала и гликогена с образованием мальтозы и сахарозы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какие химические превращения происходят с пищей под воздействием слюны, мы с вами узнаем, проведя лабораторную работу.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Всё необходимое для её выполнения у вас находится на столах.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19" y="5143511"/>
          <a:ext cx="8715435" cy="1520433"/>
        </p:xfrm>
        <a:graphic>
          <a:graphicData uri="http://schemas.openxmlformats.org/drawingml/2006/table">
            <a:tbl>
              <a:tblPr/>
              <a:tblGrid>
                <a:gridCol w="3701370"/>
                <a:gridCol w="3406244"/>
                <a:gridCol w="1607821"/>
              </a:tblGrid>
              <a:tr h="309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Условия опыта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опыта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Выводы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Раствор слюны + белок (мясо)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3092" marR="6309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2" name="Rectangle 1"/>
          <p:cNvSpPr>
            <a:spLocks noChangeArrowheads="1"/>
          </p:cNvSpPr>
          <p:nvPr/>
        </p:nvSpPr>
        <p:spPr bwMode="auto">
          <a:xfrm>
            <a:off x="357158" y="285728"/>
            <a:ext cx="8572528" cy="48320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Лабораторная работа №6.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«Действие слюны на питательные вещества»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Цель работы: показать способность слюны переваривать углеводы.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Оборудование и реактивы: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2 пробирки — в одной кусочек куриного мяса (источник белка), в другой несколько капель растительного масла (жир);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2 кусочка накрахмаленной ткани (крахмал — углевод);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раствор слюны;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ватные палочки;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чашка Петри;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   раствор йода.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Свойства ферментов слюны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пробирку (№1), в которой находится кусочек  мяса, добавьте несколько капель раствора слюны. </a:t>
            </a: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В пробирку (№ 2), содержащую растительное масло, также добавьте несколько капель раствора слюны. </a:t>
            </a: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На кусочке накрахмаленной ткани с помощью ватной палочки, смоченной слюной, напишите первую букву вашего имени.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Согрейте кусочек ткани между ладонями обеих рук.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 Поместите кусочек ткани в чашку Петри и обработайте его раствором йода. Что наблюдаете?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 flipH="1">
            <a:off x="323850" y="4149725"/>
            <a:ext cx="2087563" cy="2441575"/>
            <a:chOff x="2109" y="2205"/>
            <a:chExt cx="1361" cy="1538"/>
          </a:xfrm>
        </p:grpSpPr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2109" y="2205"/>
              <a:ext cx="1361" cy="1538"/>
              <a:chOff x="4105" y="1570"/>
              <a:chExt cx="1173" cy="1311"/>
            </a:xfrm>
          </p:grpSpPr>
          <p:sp>
            <p:nvSpPr>
              <p:cNvPr id="5" name="Oval 12"/>
              <p:cNvSpPr>
                <a:spLocks noChangeArrowheads="1"/>
              </p:cNvSpPr>
              <p:nvPr/>
            </p:nvSpPr>
            <p:spPr bwMode="auto">
              <a:xfrm>
                <a:off x="4604" y="1706"/>
                <a:ext cx="363" cy="318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kern="0" dirty="0">
                  <a:solidFill>
                    <a:sysClr val="windowText" lastClr="000000"/>
                  </a:solidFill>
                </a:endParaRPr>
              </a:p>
            </p:txBody>
          </p:sp>
          <p:pic>
            <p:nvPicPr>
              <p:cNvPr id="9227" name="Picture 13" descr="Картинка 5 из 158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105" y="1570"/>
                <a:ext cx="1173" cy="13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" name="Text Box 14"/>
            <p:cNvSpPr txBox="1">
              <a:spLocks noChangeArrowheads="1"/>
            </p:cNvSpPr>
            <p:nvPr/>
          </p:nvSpPr>
          <p:spPr bwMode="auto">
            <a:xfrm>
              <a:off x="2608" y="2795"/>
              <a:ext cx="59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endParaRPr lang="ru-RU" sz="1600" b="1" kern="0" dirty="0" smtClean="0">
                <a:solidFill>
                  <a:sysClr val="windowText" lastClr="000000"/>
                </a:solidFill>
              </a:endParaRPr>
            </a:p>
          </p:txBody>
        </p:sp>
      </p:grpSp>
      <p:pic>
        <p:nvPicPr>
          <p:cNvPr id="9219" name="Picture 18" descr="бабочка на цветке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7" descr="солнце ан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688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3"/>
          <p:cNvSpPr>
            <a:spLocks noChangeArrowheads="1"/>
          </p:cNvSpPr>
          <p:nvPr/>
        </p:nvSpPr>
        <p:spPr bwMode="auto">
          <a:xfrm>
            <a:off x="323850" y="2781300"/>
            <a:ext cx="1223963" cy="11525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9222" name="Picture 16" descr="derev10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811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643188" y="1214438"/>
            <a:ext cx="521493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>
                <a:solidFill>
                  <a:srgbClr val="6600FF"/>
                </a:solidFill>
                <a:latin typeface="Times New Roman" pitchFamily="18" charset="0"/>
              </a:rPr>
              <a:t>Ребята, берегите зрение! </a:t>
            </a:r>
          </a:p>
          <a:p>
            <a:pPr>
              <a:spcBef>
                <a:spcPct val="50000"/>
              </a:spcBef>
            </a:pPr>
            <a:r>
              <a:rPr lang="ru-RU" sz="4400" b="1" dirty="0">
                <a:solidFill>
                  <a:srgbClr val="6600FF"/>
                </a:solidFill>
                <a:latin typeface="Times New Roman" pitchFamily="18" charset="0"/>
              </a:rPr>
              <a:t>Не забывайте делать дома       зарядку для глаз!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50289E-6 C 1.38778E-17 -0.08786 0.08819 -0.16046 0.19566 -0.16046 C 0.3224 -0.16046 0.36892 -0.08023 0.38785 -0.03191 L 0.40764 0.03191 C 0.42708 0.08023 0.47604 0.15954 0.62031 0.15954 C 0.71215 0.15954 0.81528 0.08786 0.81528 1.50289E-6 C 0.81528 -0.08786 0.71215 -0.16046 0.62031 -0.16046 C 0.47604 -0.16046 0.42708 -0.08023 0.40764 -0.03191 L 0.38785 0.03191 C 0.36892 0.08023 0.3224 0.15954 0.19566 0.15954 C 0.08819 0.15954 1.38778E-17 0.08786 1.38778E-17 1.50289E-6 Z " pathEditMode="relative" rAng="16200000" ptsTypes="ffFffffFfff">
                                      <p:cBhvr>
                                        <p:cTn id="12" dur="5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4" presetID="22" presetClass="path" presetSubtype="0" repeatCount="3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0729 0.01503 C 0.80729 0.10982 0.71875 0.18705 0.61041 0.18797 C 0.48298 0.18797 0.43698 0.1015 0.41753 0.04948 L 0.39757 -0.01942 C 0.3776 -0.07145 0.32916 -0.15746 0.18507 -0.15746 C 0.09271 -0.15746 -0.01181 -0.07977 -0.01181 0.01503 C -0.01181 0.10913 0.09271 0.18797 0.18507 0.18797 C 0.32916 0.18705 0.3776 0.1015 0.39757 0.04948 L 0.41753 -0.01942 C 0.43698 -0.07145 0.48298 -0.15746 0.61041 -0.15746 C 0.71875 -0.15746 0.80729 -0.07885 0.80729 0.01503 Z " pathEditMode="relative" rAng="5400000" ptsTypes="ffFffffFfff">
                                      <p:cBhvr>
                                        <p:cTn id="1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5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http://im3-tub-ru.yandex.net/i?id=51126398-5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214290"/>
            <a:ext cx="30718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5715008" y="3571876"/>
            <a:ext cx="31432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И.П. Павлов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357166"/>
            <a:ext cx="550072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 вам кое-что приготовила, посмотрите на этот лимон (выдавливается сок лимона). Чувствуете, как во рту появляется слюна?</a:t>
            </a:r>
          </a:p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Попав в рот, пища раздражает рецепторы в ротовой полости и в ответ на это происходит выделение слюны. Этот рефлекс называется безусловный.</a:t>
            </a:r>
          </a:p>
          <a:p>
            <a:pPr indent="365125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Объяснил механизм рефлекторного процесса выделения слюны русский физиолог Иван Петрович Павлов, проводя опыты с собаками. </a:t>
            </a:r>
          </a:p>
          <a:p>
            <a:r>
              <a:rPr lang="ru-RU" dirty="0" smtClean="0"/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58" y="4143380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Итак, слюна выделяется рефлекторно.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механизмом выделения слюны рефлекторно более подробно мы познакомимся на последующих уроках.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00034" y="1214422"/>
            <a:ext cx="821537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называются три пары крупных слюнных желез.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633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каких веществ в ротовой полости расщепляются углеводы?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Какие ферменты выделяются со слюной в ротовую полость?</a:t>
            </a:r>
          </a:p>
          <a:p>
            <a:pPr marR="0" lvl="0" indent="530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30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каких условиях происходит пищеварение в ротовой полости?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596" y="500042"/>
            <a:ext cx="85011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i="1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143380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54013" algn="just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Вернемся к нашему историческому факту и попробуем ответить на вопрос.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57158" y="428604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solidFill>
                  <a:srgbClr val="660033"/>
                </a:solidFill>
                <a:latin typeface="Academy" pitchFamily="2" charset="0"/>
              </a:rPr>
              <a:t>… Ещё в Древней Индии применяли “испытание рисом”. На суде для решения вопроса о виновности или невиновности подсудимому предлагали съесть сухой рис. Если он его съест, значит, он не виновен, если нет, то виновен.</a:t>
            </a:r>
            <a:r>
              <a:rPr lang="ru-RU" sz="3200" dirty="0">
                <a:solidFill>
                  <a:srgbClr val="660033"/>
                </a:solidFill>
                <a:latin typeface="Academy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4500570"/>
            <a:ext cx="84296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Можно ли в данном случае на 100% говорить о виновности или невиновности человека?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85720" y="428604"/>
            <a:ext cx="850109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3232150" algn="ctr"/>
              </a:tabLst>
            </a:pP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eaLnBrk="0" hangingPunct="0">
              <a:tabLst>
                <a:tab pos="3232150" algn="ctr"/>
              </a:tabLst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стр.131-132</a:t>
            </a:r>
          </a:p>
          <a:p>
            <a:pPr algn="just">
              <a:tabLst>
                <a:tab pos="3232150" algn="ctr"/>
              </a:tabLs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232150" algn="ctr"/>
              </a:tabLs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Творческие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232150" algn="ctr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4288" indent="515938" algn="just">
              <a:buFont typeface="Wingdings" pitchFamily="2" charset="2"/>
              <a:buChar char="q"/>
              <a:tabLst>
                <a:tab pos="3232150" algn="ctr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Выдающийся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гигиенист Ф.Ф.Эрисман, автор первого в России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руководства 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гигиене  и создатель школы  гигиенистов, писал, что пища, не содержащая нужных для организма минеральных веществ, « хотя бы во всём остальном удовлетворяла условиям питания, ведёт к медленной смерти…». Почему? Ответ проиллюстрируйте примерами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4288" indent="515938" algn="just">
              <a:tabLst>
                <a:tab pos="3232150" algn="ctr"/>
              </a:tabLs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4288" indent="515938" algn="just">
              <a:buFont typeface="Wingdings" pitchFamily="2" charset="2"/>
              <a:buChar char="q"/>
              <a:tabLst>
                <a:tab pos="3232150" algn="ctr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сутки у человека выделяется до 1,5-2 литров слюны, а у коровы более 40 литров. Назовите как можно больше факторов, объясняющих такую разницу в количестве образующейся слюны. Для объяснения опирайтесь на знания функций слюны, значение пищеварения, калорийность и, как следствие, количество потребляемой в сутки пищи человеком и животным.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42942"/>
          </a:xfrm>
        </p:spPr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</a:rPr>
              <a:t>Методическая записка урока:</a:t>
            </a:r>
            <a:br>
              <a:rPr lang="ru-RU" sz="3600" b="1" i="1" u="sng" dirty="0" smtClean="0">
                <a:latin typeface="Times New Roman" pitchFamily="18" charset="0"/>
              </a:rPr>
            </a:br>
            <a:endParaRPr lang="ru-RU" sz="3600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72560" cy="4714908"/>
          </a:xfrm>
        </p:spPr>
        <p:txBody>
          <a:bodyPr/>
          <a:lstStyle/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Биология: 8 класс: учебник для учащихся общеобразовательных учреждений А.Г.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Драгомилов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Р.Д. Маш. – Изд. –М.: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Вентана-Граф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2010. </a:t>
            </a: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Поурочные разработки к учебным комплектам «Биология, человек», 8 (9) класс, Д.В. Колесова, Р.Д. Маша, И.Н. Беляева и др. А.Г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Драгомилова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Р.Д. Маша. – М.:ВАКО, 2009 г.</a:t>
            </a: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Пименов А.В., Пименова И.н. Биология: Дидактические материалы к разделу  «Человек». 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2-е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Изд.-во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НЦ ЭНАС, 2006 г.</a:t>
            </a:r>
          </a:p>
          <a:p>
            <a:pPr marL="3175" indent="527050"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Занимательная биология на уроках и внеклассных мероприятиях. 6-9 классы / авт.-сост. Ю.В. Щербакова, И.С. Козлова.  2-е изд., стереотип. – М.: Глобус, 2010 г.</a:t>
            </a:r>
          </a:p>
          <a:p>
            <a:pPr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3429000"/>
            <a:ext cx="7186634" cy="2286016"/>
          </a:xfrm>
        </p:spPr>
        <p:txBody>
          <a:bodyPr/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428604"/>
            <a:ext cx="81439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Тип урока: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комбинированный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Методы и приёмы:</a:t>
            </a:r>
          </a:p>
          <a:p>
            <a:pPr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словесные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(эвристическая беседа; работа с учебником)</a:t>
            </a:r>
          </a:p>
          <a:p>
            <a:pPr>
              <a:buFont typeface="Wingdings" pitchFamily="2" charset="2"/>
              <a:buChar char="q"/>
            </a:pP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наглядные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(изобразительные пособия, демонстрации компьютерных программ)</a:t>
            </a:r>
          </a:p>
          <a:p>
            <a:pPr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практические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(групповая работа с учебником и дополнительной литературой, использование инструктивных карточек, лабораторная работа).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познакомить учащихся с особенностями пищеварения в ротовой полости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3600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714909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Образовательные (предметные результаты):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обеспечить усвоение знаний о механической и химической обработке пищи в ротовой полости; свойствах ферментов; рефлекторной регуляции пищеварения в ротовой полости.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Развивающие (</a:t>
            </a:r>
            <a:r>
              <a:rPr lang="ru-RU" sz="2200" b="1" u="sng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 результаты):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продолжить работу над формированием у учащихся навыков частично-поисковой деятельности; умения применять полученные знания в собственной жизни; умения работать в должном темпе.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Воспитательные (личностные результаты):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воспитывать уважение к интеллектуальному труду; содействовать стремлению учащихся вести здоровый образ жизни; формировать умение вести диалог, дискутировать, выслушивать друг друга.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u="sng" dirty="0" smtClean="0">
                <a:latin typeface="Times New Roman" pitchFamily="18" charset="0"/>
              </a:rPr>
              <a:t>Структура урока</a:t>
            </a:r>
            <a:r>
              <a:rPr lang="ru-RU" sz="3600" b="1" dirty="0" smtClean="0">
                <a:latin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54331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организационный момент урока </a:t>
            </a:r>
            <a:r>
              <a:rPr lang="ru-RU" sz="2500" dirty="0" smtClean="0">
                <a:latin typeface="Times New Roman" pitchFamily="18" charset="0"/>
              </a:rPr>
              <a:t>– 2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актуализация опорных знаний </a:t>
            </a:r>
            <a:r>
              <a:rPr lang="ru-RU" sz="2500" dirty="0" smtClean="0">
                <a:latin typeface="Times New Roman" pitchFamily="18" charset="0"/>
              </a:rPr>
              <a:t>- 12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изучение нового материала </a:t>
            </a:r>
            <a:r>
              <a:rPr lang="ru-RU" sz="2500" dirty="0" smtClean="0">
                <a:latin typeface="Times New Roman" pitchFamily="18" charset="0"/>
              </a:rPr>
              <a:t>- 20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  <a:cs typeface="Times New Roman" pitchFamily="18" charset="0"/>
              </a:rPr>
              <a:t>физкультминутка для глаз </a:t>
            </a:r>
            <a:r>
              <a:rPr lang="ru-RU" sz="2500" dirty="0" smtClean="0">
                <a:latin typeface="Times New Roman" pitchFamily="18" charset="0"/>
              </a:rPr>
              <a:t>– 4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рефлексия </a:t>
            </a:r>
            <a:r>
              <a:rPr lang="ru-RU" sz="2500" dirty="0" smtClean="0">
                <a:latin typeface="Times New Roman" pitchFamily="18" charset="0"/>
              </a:rPr>
              <a:t>– 5 мин.</a:t>
            </a:r>
          </a:p>
          <a:p>
            <a:pPr>
              <a:buFont typeface="Wingdings" pitchFamily="2" charset="2"/>
              <a:buChar char="q"/>
            </a:pPr>
            <a:r>
              <a:rPr lang="ru-RU" sz="2500" u="sng" dirty="0" smtClean="0">
                <a:latin typeface="Times New Roman" pitchFamily="18" charset="0"/>
              </a:rPr>
              <a:t>домашнее задание </a:t>
            </a:r>
            <a:r>
              <a:rPr lang="ru-RU" sz="2500" dirty="0" smtClean="0">
                <a:latin typeface="Times New Roman" pitchFamily="18" charset="0"/>
              </a:rPr>
              <a:t>– 2 мин.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  <a:endParaRPr lang="ru-RU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9"/>
            <a:ext cx="5072098" cy="3714775"/>
          </a:xfrm>
        </p:spPr>
        <p:txBody>
          <a:bodyPr/>
          <a:lstStyle/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Вам предлагаю улыбнуться, сделать вдох и потянуться.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Носом глубокий вдох и медленно через рот – выдох. 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Вдох-выдох. </a:t>
            </a:r>
          </a:p>
          <a:p>
            <a:pPr marL="3175" indent="11113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Садитесь. </a:t>
            </a:r>
          </a:p>
          <a:p>
            <a:endParaRPr lang="ru-RU" dirty="0"/>
          </a:p>
        </p:txBody>
      </p:sp>
      <p:pic>
        <p:nvPicPr>
          <p:cNvPr id="25602" name="Picture 2" descr="http://nf-school4.edusite.ru/images/biolog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3500438"/>
            <a:ext cx="3419466" cy="2720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785926"/>
            <a:ext cx="7443782" cy="725470"/>
          </a:xfrm>
        </p:spPr>
        <p:txBody>
          <a:bodyPr/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Фронтальный опрос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158162" cy="3571900"/>
          </a:xfrm>
        </p:spPr>
        <p:txBody>
          <a:bodyPr/>
          <a:lstStyle/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Пищеварение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Процесс механической обработки пищи в пищеварительном канале и химическое расщепление ферментами питательных веществ на более простые вещества, хорошо усваиваемые организмом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Питательные вещества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Жизненно необходимые составные части пищи, используемые организмом как пластический материал для построения клеток и служащие источником энергии, необходимой для его жизнедеятельности.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Пищевые продукты – это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Продукты животного и растительного происхождения, используемые человеком в пищу как в обработанном, так и в необработанном виде 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75" indent="11113" algn="just">
              <a:buFont typeface="Wingdings" pitchFamily="2" charset="2"/>
              <a:buChar char="q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Пищеварительный канал состоит из: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Ротовой полости, глотки, пищевода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желудка, тонкого кишечника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толстого кишечника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28596" y="285728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Актуализация опорных знаний</a:t>
            </a:r>
            <a:endParaRPr kumimoji="0" lang="ru-RU" sz="32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42910" y="1142984"/>
            <a:ext cx="7443782" cy="725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071546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прошлом уроке мы начали изучать пищеварительную систему, познакомились с органами пищеварения и основными стадиями процесса пищеварения. Давайте вспомним то, что мы уже узнали.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8229600" cy="3929090"/>
          </a:xfrm>
        </p:spPr>
        <p:txBody>
          <a:bodyPr/>
          <a:lstStyle/>
          <a:p>
            <a:pPr algn="ctr">
              <a:buNone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Функции пищеварительной системы: </a:t>
            </a:r>
          </a:p>
          <a:p>
            <a:pPr algn="ctr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175" lvl="0" indent="-3175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….……(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Секреторная – выработка пищеварительных соков: слюны, желудочного  	сока, поджелудочного сока, кишечного сока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… ……(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Двигательная – захват и перемещение пищи по пищеварительному 	каналу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……….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Всасывающая – переход питательных веществ, воды и минеральных 	веществ в кровь или лимфу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0"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i="1" u="sng" dirty="0" smtClean="0">
                <a:latin typeface="Times New Roman" pitchFamily="18" charset="0"/>
                <a:cs typeface="Times New Roman" pitchFamily="18" charset="0"/>
              </a:rPr>
              <a:t>Проверочная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u="sng" dirty="0" smtClean="0"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54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192</TotalTime>
  <Words>1781</Words>
  <Application>Microsoft Office PowerPoint</Application>
  <PresentationFormat>Экран (4:3)</PresentationFormat>
  <Paragraphs>191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4-5</vt:lpstr>
      <vt:lpstr>Муниципальное бюджетное общеобразовательное учреждение средняя общеобразовательная школа №1</vt:lpstr>
      <vt:lpstr>Целевая направленность урока</vt:lpstr>
      <vt:lpstr>      </vt:lpstr>
      <vt:lpstr>Задачи урока</vt:lpstr>
      <vt:lpstr>Структура урока </vt:lpstr>
      <vt:lpstr>Организационный момент</vt:lpstr>
      <vt:lpstr>Фронтальный опрос</vt:lpstr>
      <vt:lpstr>Слайд 8</vt:lpstr>
      <vt:lpstr>Проверочная работа</vt:lpstr>
      <vt:lpstr> Задание 1.  </vt:lpstr>
      <vt:lpstr>Слайд 11</vt:lpstr>
      <vt:lpstr>Задание 2.  </vt:lpstr>
      <vt:lpstr>Слайд 13</vt:lpstr>
      <vt:lpstr>Изучение нового материала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Методическая записка урока: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средняя общеобразовательная школа №13</dc:title>
  <dc:creator>Zver</dc:creator>
  <dc:description>http://aida.ucoz.ru</dc:description>
  <cp:lastModifiedBy>1</cp:lastModifiedBy>
  <cp:revision>31</cp:revision>
  <dcterms:created xsi:type="dcterms:W3CDTF">2013-09-01T00:22:57Z</dcterms:created>
  <dcterms:modified xsi:type="dcterms:W3CDTF">2016-01-17T18:20:57Z</dcterms:modified>
</cp:coreProperties>
</file>