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96" r:id="rId1"/>
  </p:sldMasterIdLst>
  <p:notesMasterIdLst>
    <p:notesMasterId r:id="rId24"/>
  </p:notesMasterIdLst>
  <p:sldIdLst>
    <p:sldId id="256" r:id="rId2"/>
    <p:sldId id="257" r:id="rId3"/>
    <p:sldId id="279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8" r:id="rId17"/>
    <p:sldId id="272" r:id="rId18"/>
    <p:sldId id="274" r:id="rId19"/>
    <p:sldId id="275" r:id="rId20"/>
    <p:sldId id="276" r:id="rId21"/>
    <p:sldId id="277" r:id="rId22"/>
    <p:sldId id="280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CCFF"/>
    <a:srgbClr val="0000FF"/>
    <a:srgbClr val="FFFFCC"/>
    <a:srgbClr val="FF3300"/>
    <a:srgbClr val="CC3300"/>
    <a:srgbClr val="FFFF99"/>
    <a:srgbClr val="99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603" autoAdjust="0"/>
    <p:restoredTop sz="94660"/>
  </p:normalViewPr>
  <p:slideViewPr>
    <p:cSldViewPr>
      <p:cViewPr varScale="1">
        <p:scale>
          <a:sx n="87" d="100"/>
          <a:sy n="87" d="100"/>
        </p:scale>
        <p:origin x="-93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CF44715-48B9-4694-A01F-27FC8F4E0480}" type="datetimeFigureOut">
              <a:rPr lang="ru-RU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35971D0-9D3F-4925-BB6A-352F86EEFE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664416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6A1663-37A8-4FF5-8E21-628E43AC9AF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85FEFA-052A-4131-BC68-A574B2F41E5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277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E51341-6C30-48BC-AF8B-E12B1643557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789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43B0FD-9E39-4EBC-91B0-1C58AD1699E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C08A6-4E13-4D7F-8E25-A09C46D426C4}" type="datetimeFigureOut">
              <a:rPr lang="ru-RU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7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3B395-8C2F-40CF-A105-B31F32B8F8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B7D5E-4E58-473D-B748-4284B22E9CAA}" type="datetimeFigureOut">
              <a:rPr lang="ru-RU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9895A-9254-4858-9009-584A7027CB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5873C-31B7-4244-B38B-94A36CB219FF}" type="datetimeFigureOut">
              <a:rPr lang="ru-RU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44D77-F43F-4A2E-A138-2D41B3A158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F2DF8-31AF-4CFC-811F-5DAE8BDC3ABF}" type="datetimeFigureOut">
              <a:rPr lang="ru-RU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AAAA0-C486-4E29-84FD-0BCFA92E7C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6CD1E-28DD-4E37-93A4-611D5B343AFF}" type="datetimeFigureOut">
              <a:rPr lang="ru-RU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AD102-E3FA-46ED-A1E5-9FB0B2E881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AD04E-D5F2-4AE9-BE10-8E817B071418}" type="datetimeFigureOut">
              <a:rPr lang="ru-RU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31CD5-BE10-46FF-83A6-E090FE7732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EC806-4ACA-495C-B6EE-39529B321CB7}" type="datetimeFigureOut">
              <a:rPr lang="ru-RU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07400-F7EF-4D2D-A83A-3114E475E5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E8C5A-841B-4D5E-AAFE-62CC1C0BD4BB}" type="datetimeFigureOut">
              <a:rPr lang="ru-RU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FF3DF-7B2D-4DE2-8498-D805FE2387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AB5F5-4726-42F2-A9DD-6AB7F7B36CA1}" type="datetimeFigureOut">
              <a:rPr lang="ru-RU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2104F-FF55-47AE-A43B-48AB5A17AF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75DA4-87C0-45BA-90BF-BFF1C26A68D2}" type="datetimeFigureOut">
              <a:rPr lang="ru-RU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205306-BCFC-4093-A578-FBE92DFF17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20B2D-ED8D-458A-A433-EE26A6130989}" type="datetimeFigureOut">
              <a:rPr lang="ru-RU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2B0D6-0F5F-46CC-9E85-E1B58BA064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083653D-2BFF-46CE-97B4-A1F9AF892FE4}" type="datetimeFigureOut">
              <a:rPr lang="ru-RU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E3390BD-BB2C-4D84-AEA3-8C3A2FE352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7" r:id="rId2"/>
    <p:sldLayoutId id="2147484309" r:id="rId3"/>
    <p:sldLayoutId id="2147484306" r:id="rId4"/>
    <p:sldLayoutId id="2147484310" r:id="rId5"/>
    <p:sldLayoutId id="2147484305" r:id="rId6"/>
    <p:sldLayoutId id="2147484304" r:id="rId7"/>
    <p:sldLayoutId id="2147484311" r:id="rId8"/>
    <p:sldLayoutId id="2147484312" r:id="rId9"/>
    <p:sldLayoutId id="2147484303" r:id="rId10"/>
    <p:sldLayoutId id="214748430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jpeg"/><Relationship Id="rId3" Type="http://schemas.openxmlformats.org/officeDocument/2006/relationships/image" Target="../media/image35.jpeg"/><Relationship Id="rId7" Type="http://schemas.openxmlformats.org/officeDocument/2006/relationships/image" Target="../media/image39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jpeg"/><Relationship Id="rId11" Type="http://schemas.openxmlformats.org/officeDocument/2006/relationships/image" Target="../media/image43.jpeg"/><Relationship Id="rId5" Type="http://schemas.openxmlformats.org/officeDocument/2006/relationships/image" Target="../media/image37.jpeg"/><Relationship Id="rId10" Type="http://schemas.openxmlformats.org/officeDocument/2006/relationships/image" Target="../media/image42.jpeg"/><Relationship Id="rId4" Type="http://schemas.openxmlformats.org/officeDocument/2006/relationships/image" Target="../media/image36.jpeg"/><Relationship Id="rId9" Type="http://schemas.openxmlformats.org/officeDocument/2006/relationships/image" Target="../media/image41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7.gif"/><Relationship Id="rId4" Type="http://schemas.openxmlformats.org/officeDocument/2006/relationships/image" Target="../media/image4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18" Type="http://schemas.openxmlformats.org/officeDocument/2006/relationships/image" Target="../media/image2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17" Type="http://schemas.openxmlformats.org/officeDocument/2006/relationships/image" Target="../media/image19.jpe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5" Type="http://schemas.openxmlformats.org/officeDocument/2006/relationships/image" Target="../media/image1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Relationship Id="rId1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jpeg"/><Relationship Id="rId5" Type="http://schemas.openxmlformats.org/officeDocument/2006/relationships/hyperlink" Target="http://www.mk.ru/f/b/mk/90/921127/p-11-2.jpg" TargetMode="External"/><Relationship Id="rId4" Type="http://schemas.openxmlformats.org/officeDocument/2006/relationships/image" Target="../media/image2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1142984"/>
            <a:ext cx="7772400" cy="14700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dirty="0" smtClean="0">
                <a:solidFill>
                  <a:srgbClr val="0000FF"/>
                </a:solidFill>
                <a:latin typeface="Georgia" pitchFamily="18" charset="0"/>
              </a:rPr>
              <a:t>Питание и пищеварение</a:t>
            </a:r>
            <a:endParaRPr lang="ru-RU" sz="4800" dirty="0">
              <a:solidFill>
                <a:srgbClr val="0000FF"/>
              </a:solidFill>
              <a:latin typeface="Georgia" pitchFamily="18" charset="0"/>
            </a:endParaRPr>
          </a:p>
        </p:txBody>
      </p:sp>
      <p:sp>
        <p:nvSpPr>
          <p:cNvPr id="14339" name="TextBox 7"/>
          <p:cNvSpPr txBox="1">
            <a:spLocks noChangeArrowheads="1"/>
          </p:cNvSpPr>
          <p:nvPr/>
        </p:nvSpPr>
        <p:spPr bwMode="auto">
          <a:xfrm>
            <a:off x="3643313" y="5000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pic>
        <p:nvPicPr>
          <p:cNvPr id="1026" name="Picture 2" descr="F:\семинар\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87624" y="2780928"/>
            <a:ext cx="6942198" cy="38640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Объясни народные пословицы и поговорки</a:t>
            </a:r>
            <a:endParaRPr lang="ru-RU" b="1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20624" indent="-384048" eaLnBrk="1" fontAlgn="auto" hangingPunct="1">
              <a:spcAft>
                <a:spcPts val="0"/>
              </a:spcAft>
              <a:buClr>
                <a:srgbClr val="0000FF"/>
              </a:buClr>
              <a:buFont typeface="Wingdings 2"/>
              <a:buChar char=""/>
              <a:defRPr/>
            </a:pPr>
            <a:r>
              <a:rPr lang="ru-RU" b="1" i="1" dirty="0" smtClean="0">
                <a:solidFill>
                  <a:srgbClr val="0000FF"/>
                </a:solidFill>
                <a:latin typeface="Georgia" pitchFamily="18" charset="0"/>
              </a:rPr>
              <a:t>Кто голоден, тот и холоден.</a:t>
            </a:r>
          </a:p>
          <a:p>
            <a:pPr marL="420624" indent="-384048" eaLnBrk="1" fontAlgn="auto" hangingPunct="1">
              <a:spcAft>
                <a:spcPts val="0"/>
              </a:spcAft>
              <a:buClr>
                <a:srgbClr val="0000FF"/>
              </a:buClr>
              <a:buFont typeface="Wingdings 2"/>
              <a:buChar char=""/>
              <a:defRPr/>
            </a:pPr>
            <a:r>
              <a:rPr lang="ru-RU" b="1" i="1" dirty="0" smtClean="0">
                <a:solidFill>
                  <a:srgbClr val="0000FF"/>
                </a:solidFill>
                <a:latin typeface="Georgia" pitchFamily="18" charset="0"/>
              </a:rPr>
              <a:t>Хлеб греет, а не шуба.</a:t>
            </a:r>
          </a:p>
          <a:p>
            <a:pPr marL="420624" indent="-384048" eaLnBrk="1" fontAlgn="auto" hangingPunct="1">
              <a:spcAft>
                <a:spcPts val="0"/>
              </a:spcAft>
              <a:buClr>
                <a:srgbClr val="0000FF"/>
              </a:buClr>
              <a:buFont typeface="Wingdings 2"/>
              <a:buChar char=""/>
              <a:defRPr/>
            </a:pPr>
            <a:r>
              <a:rPr lang="ru-RU" b="1" i="1" dirty="0" smtClean="0">
                <a:solidFill>
                  <a:srgbClr val="0000FF"/>
                </a:solidFill>
                <a:latin typeface="Georgia" pitchFamily="18" charset="0"/>
              </a:rPr>
              <a:t>Холод не терпит голод.</a:t>
            </a:r>
          </a:p>
          <a:p>
            <a:pPr marL="420624" indent="-384048" eaLnBrk="1" fontAlgn="auto" hangingPunct="1">
              <a:spcAft>
                <a:spcPts val="0"/>
              </a:spcAft>
              <a:buClr>
                <a:srgbClr val="0000FF"/>
              </a:buClr>
              <a:buFont typeface="Wingdings 2"/>
              <a:buChar char=""/>
              <a:defRPr/>
            </a:pPr>
            <a:r>
              <a:rPr lang="ru-RU" b="1" i="1" dirty="0" smtClean="0">
                <a:solidFill>
                  <a:srgbClr val="0000FF"/>
                </a:solidFill>
                <a:latin typeface="Georgia" pitchFamily="18" charset="0"/>
              </a:rPr>
              <a:t>Тощий живот ни в пляску, ни в работу.</a:t>
            </a:r>
          </a:p>
          <a:p>
            <a:pPr marL="420624" indent="-384048" eaLnBrk="1" fontAlgn="auto" hangingPunct="1">
              <a:spcAft>
                <a:spcPts val="0"/>
              </a:spcAft>
              <a:buClr>
                <a:srgbClr val="0000FF"/>
              </a:buClr>
              <a:buFont typeface="Wingdings 2"/>
              <a:buChar char=""/>
              <a:defRPr/>
            </a:pPr>
            <a:r>
              <a:rPr lang="ru-RU" b="1" i="1" dirty="0" smtClean="0">
                <a:solidFill>
                  <a:srgbClr val="0000FF"/>
                </a:solidFill>
                <a:latin typeface="Georgia" pitchFamily="18" charset="0"/>
              </a:rPr>
              <a:t>Мельница сильна водой, а человек едой.</a:t>
            </a:r>
          </a:p>
          <a:p>
            <a:pPr marL="420624" indent="-384048" eaLnBrk="1" fontAlgn="auto" hangingPunct="1">
              <a:spcAft>
                <a:spcPts val="0"/>
              </a:spcAft>
              <a:buClr>
                <a:srgbClr val="0000FF"/>
              </a:buClr>
              <a:buFont typeface="Wingdings 2"/>
              <a:buChar char=""/>
              <a:defRPr/>
            </a:pPr>
            <a:r>
              <a:rPr lang="ru-RU" b="1" i="1" dirty="0" smtClean="0">
                <a:solidFill>
                  <a:srgbClr val="0000FF"/>
                </a:solidFill>
                <a:latin typeface="Georgia" pitchFamily="18" charset="0"/>
              </a:rPr>
              <a:t>Не лошадь везёт, а овёс.</a:t>
            </a:r>
          </a:p>
          <a:p>
            <a:pPr marL="420624" indent="-384048" eaLnBrk="1" fontAlgn="auto" hangingPunct="1">
              <a:spcAft>
                <a:spcPts val="0"/>
              </a:spcAft>
              <a:buClr>
                <a:srgbClr val="0000FF"/>
              </a:buClr>
              <a:buFont typeface="Wingdings 2"/>
              <a:buChar char=""/>
              <a:defRPr/>
            </a:pPr>
            <a:r>
              <a:rPr lang="ru-RU" b="1" i="1" dirty="0" smtClean="0">
                <a:solidFill>
                  <a:srgbClr val="0000FF"/>
                </a:solidFill>
                <a:latin typeface="Georgia" pitchFamily="18" charset="0"/>
              </a:rPr>
              <a:t>Что укусишь, то и потянешь.</a:t>
            </a:r>
          </a:p>
          <a:p>
            <a:pPr marL="420624" indent="-384048" eaLnBrk="1" fontAlgn="auto" hangingPunct="1">
              <a:spcAft>
                <a:spcPts val="0"/>
              </a:spcAft>
              <a:buClr>
                <a:srgbClr val="0000FF"/>
              </a:buClr>
              <a:buFont typeface="Wingdings 2"/>
              <a:buNone/>
              <a:defRPr/>
            </a:pPr>
            <a:endParaRPr lang="ru-RU" b="1" i="1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000125" y="428625"/>
            <a:ext cx="65722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4000" b="1" i="1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В чём значение питания?</a:t>
            </a:r>
            <a:endParaRPr lang="ru-RU" sz="4000" b="1" i="1">
              <a:solidFill>
                <a:srgbClr val="0000FF"/>
              </a:solidFill>
              <a:latin typeface="Georgia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357313" y="3286125"/>
            <a:ext cx="6429375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4000" b="1" i="1">
                <a:solidFill>
                  <a:srgbClr val="0000FF"/>
                </a:solidFill>
                <a:latin typeface="Georgia" pitchFamily="18" charset="0"/>
              </a:rPr>
              <a:t>Объясни понятия «автотрофы и гетеротрофы», «фототрофы и хемотрофы»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16125" y="2967038"/>
            <a:ext cx="98425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+mn-lt"/>
            </a:endParaRPr>
          </a:p>
        </p:txBody>
      </p:sp>
      <p:pic>
        <p:nvPicPr>
          <p:cNvPr id="25604" name="Picture 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71563"/>
            <a:ext cx="2571750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3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pPr algn="ctr" eaLnBrk="1" hangingPunct="1"/>
            <a:r>
              <a:rPr lang="ru-RU" b="1" smtClean="0">
                <a:solidFill>
                  <a:srgbClr val="FF0000"/>
                </a:solidFill>
                <a:latin typeface="Georgia" pitchFamily="18" charset="0"/>
              </a:rPr>
              <a:t>Подумай!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143000"/>
            <a:ext cx="8229600" cy="3071813"/>
          </a:xfrm>
        </p:spPr>
        <p:txBody>
          <a:bodyPr>
            <a:normAutofit fontScale="92500" lnSpcReduction="10000"/>
          </a:bodyPr>
          <a:lstStyle/>
          <a:p>
            <a:pPr marL="420624" indent="-384048" eaLnBrk="1" fontAlgn="auto" hangingPunct="1">
              <a:spcAft>
                <a:spcPts val="0"/>
              </a:spcAft>
              <a:buClr>
                <a:srgbClr val="0000FF"/>
              </a:buClr>
              <a:buFont typeface="Wingdings 2"/>
              <a:buChar char=""/>
              <a:defRPr/>
            </a:pPr>
            <a:r>
              <a:rPr lang="ru-RU" b="1" i="1" dirty="0" smtClean="0">
                <a:solidFill>
                  <a:srgbClr val="0000FF"/>
                </a:solidFill>
                <a:latin typeface="Georgia" pitchFamily="18" charset="0"/>
              </a:rPr>
              <a:t>Какие питательные вещества пищи усваиваются в том виде, в каком виде они в ней содержатся?</a:t>
            </a:r>
          </a:p>
          <a:p>
            <a:pPr marL="420624" indent="-384048" eaLnBrk="1" fontAlgn="auto" hangingPunct="1">
              <a:spcAft>
                <a:spcPts val="0"/>
              </a:spcAft>
              <a:buClr>
                <a:srgbClr val="0000FF"/>
              </a:buClr>
              <a:buFont typeface="Wingdings 2"/>
              <a:buChar char=""/>
              <a:defRPr/>
            </a:pPr>
            <a:r>
              <a:rPr lang="ru-RU" b="1" i="1" dirty="0" smtClean="0">
                <a:solidFill>
                  <a:srgbClr val="0000FF"/>
                </a:solidFill>
                <a:latin typeface="Georgia" pitchFamily="18" charset="0"/>
              </a:rPr>
              <a:t>Что же происходит с крупными молекулами белков, углеводов и жиров?</a:t>
            </a:r>
          </a:p>
          <a:p>
            <a:pPr marL="420624" indent="-384048" eaLnBrk="1" fontAlgn="auto" hangingPunct="1">
              <a:spcAft>
                <a:spcPts val="0"/>
              </a:spcAft>
              <a:buClr>
                <a:srgbClr val="0000FF"/>
              </a:buClr>
              <a:buFont typeface="Wingdings 2"/>
              <a:buChar char=""/>
              <a:defRPr/>
            </a:pPr>
            <a:r>
              <a:rPr lang="ru-RU" b="1" i="1" dirty="0" smtClean="0">
                <a:solidFill>
                  <a:srgbClr val="0000FF"/>
                </a:solidFill>
                <a:latin typeface="Georgia" pitchFamily="18" charset="0"/>
              </a:rPr>
              <a:t>Что такое пищеварение?</a:t>
            </a:r>
          </a:p>
          <a:p>
            <a:pPr marL="420624" indent="-384048" eaLnBrk="1" fontAlgn="auto" hangingPunct="1">
              <a:spcAft>
                <a:spcPts val="0"/>
              </a:spcAft>
              <a:buClr>
                <a:srgbClr val="0000FF"/>
              </a:buClr>
              <a:buFont typeface="Wingdings 2"/>
              <a:buNone/>
              <a:defRPr/>
            </a:pP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14375" y="4071938"/>
            <a:ext cx="700087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i="1">
                <a:solidFill>
                  <a:srgbClr val="FF0000"/>
                </a:solidFill>
                <a:latin typeface="Georgia" pitchFamily="18" charset="0"/>
              </a:rPr>
              <a:t>Пищеварение –</a:t>
            </a:r>
            <a:r>
              <a:rPr lang="ru-RU" sz="2800" i="1">
                <a:latin typeface="Georgia" pitchFamily="18" charset="0"/>
              </a:rPr>
              <a:t> </a:t>
            </a:r>
            <a:r>
              <a:rPr lang="ru-RU" sz="2800" i="1">
                <a:solidFill>
                  <a:srgbClr val="0000FF"/>
                </a:solidFill>
                <a:latin typeface="Georgia" pitchFamily="18" charset="0"/>
              </a:rPr>
              <a:t>механическое измельчение пищи и химическое расщепление питательных веществ ферментами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14375" y="5929313"/>
            <a:ext cx="6572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i="1">
                <a:solidFill>
                  <a:srgbClr val="0000FF"/>
                </a:solidFill>
                <a:latin typeface="Georgia" pitchFamily="18" charset="0"/>
              </a:rPr>
              <a:t>Что такое ферменты?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00" cy="17256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rgbClr val="0000FF"/>
                </a:solidFill>
                <a:latin typeface="Georgia" pitchFamily="18" charset="0"/>
              </a:rPr>
              <a:t>На какие вещества расщепляются белки, углеводы и жиры пищи? </a:t>
            </a:r>
            <a:endParaRPr lang="ru-RU" b="1" i="1" dirty="0">
              <a:solidFill>
                <a:srgbClr val="0000FF"/>
              </a:solidFill>
              <a:latin typeface="Georgia" pitchFamily="18" charset="0"/>
            </a:endParaRPr>
          </a:p>
        </p:txBody>
      </p:sp>
      <p:sp>
        <p:nvSpPr>
          <p:cNvPr id="27650" name="TextBox 3"/>
          <p:cNvSpPr txBox="1">
            <a:spLocks noChangeArrowheads="1"/>
          </p:cNvSpPr>
          <p:nvPr/>
        </p:nvSpPr>
        <p:spPr bwMode="auto">
          <a:xfrm>
            <a:off x="571500" y="1785938"/>
            <a:ext cx="2000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7651" name="TextBox 4"/>
          <p:cNvSpPr txBox="1">
            <a:spLocks noChangeArrowheads="1"/>
          </p:cNvSpPr>
          <p:nvPr/>
        </p:nvSpPr>
        <p:spPr bwMode="auto">
          <a:xfrm>
            <a:off x="652463" y="1866900"/>
            <a:ext cx="2000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215063" y="2214563"/>
            <a:ext cx="2000250" cy="584200"/>
          </a:xfrm>
          <a:prstGeom prst="rect">
            <a:avLst/>
          </a:prstGeom>
          <a:solidFill>
            <a:srgbClr val="FFFF99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1">
                <a:solidFill>
                  <a:srgbClr val="0000FF"/>
                </a:solidFill>
                <a:latin typeface="Georgia" pitchFamily="18" charset="0"/>
              </a:rPr>
              <a:t>Жиры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071813" y="2214563"/>
            <a:ext cx="2714625" cy="584200"/>
          </a:xfrm>
          <a:prstGeom prst="rect">
            <a:avLst/>
          </a:prstGeom>
          <a:solidFill>
            <a:srgbClr val="FFFF99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1">
                <a:solidFill>
                  <a:srgbClr val="0000FF"/>
                </a:solidFill>
                <a:latin typeface="Georgia" pitchFamily="18" charset="0"/>
              </a:rPr>
              <a:t>Углеводы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42938" y="2214563"/>
            <a:ext cx="2000250" cy="584200"/>
          </a:xfrm>
          <a:prstGeom prst="rect">
            <a:avLst/>
          </a:prstGeom>
          <a:solidFill>
            <a:srgbClr val="FFFF99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1">
                <a:solidFill>
                  <a:srgbClr val="0000FF"/>
                </a:solidFill>
                <a:latin typeface="Georgia" pitchFamily="18" charset="0"/>
              </a:rPr>
              <a:t>Белки</a:t>
            </a:r>
          </a:p>
        </p:txBody>
      </p:sp>
      <p:sp>
        <p:nvSpPr>
          <p:cNvPr id="15" name="Стрелка вниз 14"/>
          <p:cNvSpPr/>
          <p:nvPr/>
        </p:nvSpPr>
        <p:spPr>
          <a:xfrm>
            <a:off x="1285875" y="3071813"/>
            <a:ext cx="484188" cy="977900"/>
          </a:xfrm>
          <a:prstGeom prst="downArrow">
            <a:avLst/>
          </a:prstGeom>
          <a:solidFill>
            <a:srgbClr val="CC3300"/>
          </a:solidFill>
          <a:ln w="3810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gradFill flip="none" rotWithShape="1">
                <a:gsLst>
                  <a:gs pos="0">
                    <a:srgbClr val="FF3300">
                      <a:shade val="30000"/>
                      <a:satMod val="115000"/>
                    </a:srgbClr>
                  </a:gs>
                  <a:gs pos="50000">
                    <a:srgbClr val="FF3300">
                      <a:shade val="67500"/>
                      <a:satMod val="115000"/>
                    </a:srgbClr>
                  </a:gs>
                  <a:gs pos="100000">
                    <a:srgbClr val="FF33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4071938" y="3071813"/>
            <a:ext cx="484187" cy="977900"/>
          </a:xfrm>
          <a:prstGeom prst="downArrow">
            <a:avLst/>
          </a:prstGeom>
          <a:solidFill>
            <a:srgbClr val="CC3300"/>
          </a:solidFill>
          <a:ln w="3810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6929438" y="3000375"/>
            <a:ext cx="484187" cy="977900"/>
          </a:xfrm>
          <a:prstGeom prst="downArrow">
            <a:avLst/>
          </a:prstGeom>
          <a:solidFill>
            <a:srgbClr val="CC3300"/>
          </a:solidFill>
          <a:ln w="3810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28625" y="4357688"/>
            <a:ext cx="2286000" cy="369887"/>
          </a:xfrm>
          <a:prstGeom prst="rect">
            <a:avLst/>
          </a:prstGeom>
          <a:solidFill>
            <a:srgbClr val="FFFFCC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rgbClr val="0000FF"/>
                </a:solidFill>
                <a:latin typeface="Georgia" pitchFamily="18" charset="0"/>
              </a:rPr>
              <a:t>Аминокислоты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571875" y="4286250"/>
            <a:ext cx="1500188" cy="369888"/>
          </a:xfrm>
          <a:prstGeom prst="rect">
            <a:avLst/>
          </a:prstGeom>
          <a:solidFill>
            <a:srgbClr val="FFFFCC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rgbClr val="0000FF"/>
                </a:solidFill>
                <a:latin typeface="Georgia" pitchFamily="18" charset="0"/>
              </a:rPr>
              <a:t>Глюкоза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429375" y="4286250"/>
            <a:ext cx="1500188" cy="369888"/>
          </a:xfrm>
          <a:prstGeom prst="rect">
            <a:avLst/>
          </a:prstGeom>
          <a:solidFill>
            <a:srgbClr val="FFFFCC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rgbClr val="0000FF"/>
                </a:solidFill>
                <a:latin typeface="Georgia" pitchFamily="18" charset="0"/>
              </a:rPr>
              <a:t>Глицерин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6429375" y="5715000"/>
            <a:ext cx="1500188" cy="646113"/>
          </a:xfrm>
          <a:prstGeom prst="rect">
            <a:avLst/>
          </a:prstGeom>
          <a:solidFill>
            <a:srgbClr val="FFFFCC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rgbClr val="0000FF"/>
                </a:solidFill>
                <a:latin typeface="Georgia" pitchFamily="18" charset="0"/>
              </a:rPr>
              <a:t>Жирные кислоты</a:t>
            </a:r>
          </a:p>
        </p:txBody>
      </p:sp>
      <p:sp>
        <p:nvSpPr>
          <p:cNvPr id="24" name="Крест 23"/>
          <p:cNvSpPr/>
          <p:nvPr/>
        </p:nvSpPr>
        <p:spPr>
          <a:xfrm>
            <a:off x="6929438" y="4929188"/>
            <a:ext cx="428625" cy="414337"/>
          </a:xfrm>
          <a:prstGeom prst="plus">
            <a:avLst/>
          </a:prstGeom>
          <a:solidFill>
            <a:srgbClr val="CC3300"/>
          </a:solidFill>
          <a:ln w="3810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animBg="1"/>
      <p:bldP spid="13" grpId="0" animBg="1"/>
      <p:bldP spid="14" grpId="1" animBg="1"/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  <p:bldP spid="23" grpId="0" animBg="1"/>
      <p:bldP spid="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Box 3"/>
          <p:cNvSpPr txBox="1">
            <a:spLocks noChangeArrowheads="1"/>
          </p:cNvSpPr>
          <p:nvPr/>
        </p:nvSpPr>
        <p:spPr bwMode="auto">
          <a:xfrm>
            <a:off x="928688" y="857250"/>
            <a:ext cx="7072312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i="1">
                <a:solidFill>
                  <a:srgbClr val="FF0000"/>
                </a:solidFill>
                <a:latin typeface="Georgia" pitchFamily="18" charset="0"/>
                <a:cs typeface="Times New Roman" pitchFamily="18" charset="0"/>
              </a:rPr>
              <a:t>Спланхнология – </a:t>
            </a:r>
            <a:r>
              <a:rPr lang="ru-RU" sz="2800" i="1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раздел анатомии, изучающий пищеварительную, дыхательную и мочеполовую системы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50" y="3143250"/>
            <a:ext cx="8643938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49263" algn="just"/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pPr indent="449263" algn="just"/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pPr indent="449263" algn="just"/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pPr indent="449263" algn="just">
              <a:buFont typeface="Wingdings" pitchFamily="2" charset="2"/>
              <a:buChar char="Ø"/>
            </a:pPr>
            <a:r>
              <a:rPr lang="ru-RU" sz="2800" b="1" i="1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Функции пищеварительной системы:</a:t>
            </a:r>
          </a:p>
          <a:p>
            <a:pPr indent="449263" eaLnBrk="0" hangingPunct="0">
              <a:buFont typeface="Wingdings" pitchFamily="2" charset="2"/>
              <a:buChar char="Ø"/>
            </a:pPr>
            <a:r>
              <a:rPr lang="ru-RU" sz="2800" b="1" i="1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 </a:t>
            </a:r>
            <a:r>
              <a:rPr lang="ru-RU" sz="2800" i="1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двигательная (моторная, механическая);</a:t>
            </a:r>
          </a:p>
          <a:p>
            <a:pPr indent="449263" algn="just" eaLnBrk="0" hangingPunct="0">
              <a:buFont typeface="Wingdings" pitchFamily="2" charset="2"/>
              <a:buChar char="Ø"/>
            </a:pPr>
            <a:r>
              <a:rPr lang="ru-RU" sz="2800" i="1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 секреторная (химическая);</a:t>
            </a:r>
          </a:p>
          <a:p>
            <a:pPr indent="449263" algn="just" eaLnBrk="0" hangingPunct="0">
              <a:buFont typeface="Wingdings" pitchFamily="2" charset="2"/>
              <a:buChar char="Ø"/>
            </a:pPr>
            <a:r>
              <a:rPr lang="ru-RU" sz="2800" i="1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 всасывающая (всасывательная).</a:t>
            </a:r>
          </a:p>
        </p:txBody>
      </p:sp>
      <p:sp>
        <p:nvSpPr>
          <p:cNvPr id="28675" name="Rectangle 1"/>
          <p:cNvSpPr>
            <a:spLocks noChangeArrowheads="1"/>
          </p:cNvSpPr>
          <p:nvPr/>
        </p:nvSpPr>
        <p:spPr bwMode="auto">
          <a:xfrm>
            <a:off x="0" y="2714625"/>
            <a:ext cx="9144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49263" algn="just"/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pPr indent="449263" algn="ctr"/>
            <a:r>
              <a:rPr lang="ru-RU" sz="280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Каковы функции пищеварительной системы?</a:t>
            </a:r>
          </a:p>
          <a:p>
            <a:pPr indent="449263" eaLnBrk="0" hangingPunct="0"/>
            <a:endParaRPr lang="ru-RU" sz="2800" i="1">
              <a:latin typeface="Georg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643063" y="2428875"/>
            <a:ext cx="521493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 i="1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К какому типу принадлежат животные, </a:t>
            </a:r>
          </a:p>
          <a:p>
            <a:pPr algn="ctr"/>
            <a:r>
              <a:rPr lang="ru-RU" sz="2000" b="1" i="1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у которых впервые появилась пищеварительная система?</a:t>
            </a:r>
            <a:endParaRPr lang="ru-RU" sz="2000" b="1" i="1">
              <a:solidFill>
                <a:srgbClr val="0000FF"/>
              </a:solidFill>
              <a:latin typeface="Georgia" pitchFamily="18" charset="0"/>
            </a:endParaRPr>
          </a:p>
        </p:txBody>
      </p:sp>
      <p:pic>
        <p:nvPicPr>
          <p:cNvPr id="30723" name="Picture 3" descr="D:\п_сохранения\Server\files\Царство Животные\Подцарство Многоклеточные\Тип Плоские черви\Класс Сосальщики\39_13.jpg"/>
          <p:cNvPicPr>
            <a:picLocks noChangeAspect="1" noChangeArrowheads="1"/>
          </p:cNvPicPr>
          <p:nvPr/>
        </p:nvPicPr>
        <p:blipFill>
          <a:blip r:embed="rId2" cstate="email"/>
          <a:srcRect b="-5273"/>
          <a:stretch>
            <a:fillRect/>
          </a:stretch>
        </p:blipFill>
        <p:spPr bwMode="auto">
          <a:xfrm>
            <a:off x="3714744" y="4143380"/>
            <a:ext cx="4714908" cy="2500330"/>
          </a:xfrm>
          <a:prstGeom prst="roundRect">
            <a:avLst/>
          </a:prstGeom>
          <a:noFill/>
        </p:spPr>
      </p:pic>
      <p:pic>
        <p:nvPicPr>
          <p:cNvPr id="30724" name="Picture 4" descr="D:\п_сохранения\Server\files\Царство Животные\Подцарство Многоклеточные\Тип Плоские черви\Класс Сосальщики\39_1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357166"/>
            <a:ext cx="3214710" cy="2000264"/>
          </a:xfrm>
          <a:prstGeom prst="round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71500" y="5429250"/>
            <a:ext cx="7715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2000" b="1" i="1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В чём наблюдается отличие в строении пищеварительной системы различных позвоночных животных?</a:t>
            </a:r>
            <a:endParaRPr lang="ru-RU" sz="2000" b="1" i="1">
              <a:solidFill>
                <a:srgbClr val="0000FF"/>
              </a:solidFill>
              <a:latin typeface="Georgia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785813" y="0"/>
            <a:ext cx="7715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 i="1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Укажите черты сходства  в строении пищеварительной системы различных позвоночных животных.</a:t>
            </a:r>
            <a:endParaRPr lang="ru-RU" sz="2000" b="1" i="1">
              <a:solidFill>
                <a:srgbClr val="0000FF"/>
              </a:solidFill>
              <a:latin typeface="Georgia" pitchFamily="18" charset="0"/>
            </a:endParaRPr>
          </a:p>
        </p:txBody>
      </p:sp>
      <p:pic>
        <p:nvPicPr>
          <p:cNvPr id="1028" name="Picture 4" descr="C:\Documents and Settings\User\Мои документы\Мои результаты сканирования\2011-01 (янв)\сканирование000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596" y="3929066"/>
            <a:ext cx="3929090" cy="1428760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</p:pic>
      <p:pic>
        <p:nvPicPr>
          <p:cNvPr id="17417" name="Picture 9" descr="F:\Мой портфолио\Мои конкурсные работы\Первое сентября\Питание и пищеварение 2010-2011 уч. г\рыбы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7444" y="844531"/>
            <a:ext cx="3571900" cy="1714512"/>
          </a:xfrm>
          <a:prstGeom prst="roundRect">
            <a:avLst/>
          </a:prstGeom>
          <a:noFill/>
        </p:spPr>
      </p:pic>
      <p:pic>
        <p:nvPicPr>
          <p:cNvPr id="17419" name="Picture 11" descr="F:\Мой портфолио\Мои конкурсные работы\Первое сентября\Питание и пищеварение 2010-2011 уч. г\пт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72132" y="1142984"/>
            <a:ext cx="2928958" cy="1857388"/>
          </a:xfrm>
          <a:prstGeom prst="roundRect">
            <a:avLst/>
          </a:prstGeom>
          <a:noFill/>
        </p:spPr>
      </p:pic>
      <p:pic>
        <p:nvPicPr>
          <p:cNvPr id="17420" name="Picture 12" descr="F:\Мой портфолио\Мои конкурсные работы\Первое сентября\Питание и пищеварение 2010-2011 уч. г\собака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214942" y="3286124"/>
            <a:ext cx="3571901" cy="1924050"/>
          </a:xfrm>
          <a:prstGeom prst="roundRect">
            <a:avLst/>
          </a:prstGeom>
          <a:noFill/>
        </p:spPr>
      </p:pic>
      <p:pic>
        <p:nvPicPr>
          <p:cNvPr id="13" name="Picture 6" descr="Безымянный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47964" y="2068502"/>
            <a:ext cx="2214578" cy="1785950"/>
          </a:xfrm>
          <a:prstGeom prst="round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F:\Питание и пищевые продукты\органы п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71736" y="1571612"/>
            <a:ext cx="3857651" cy="5000661"/>
          </a:xfrm>
          <a:prstGeom prst="roundRect">
            <a:avLst/>
          </a:prstGeom>
          <a:noFill/>
        </p:spPr>
      </p:pic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071688" y="214313"/>
            <a:ext cx="51435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FF0000"/>
                </a:solidFill>
                <a:latin typeface="Georgia" pitchFamily="18" charset="0"/>
                <a:cs typeface="Times New Roman" pitchFamily="18" charset="0"/>
              </a:rPr>
              <a:t>Органы пищеварения человека</a:t>
            </a:r>
            <a:endParaRPr lang="ru-RU" sz="2800" b="1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5750" y="1143000"/>
            <a:ext cx="4857750" cy="338138"/>
          </a:xfrm>
          <a:prstGeom prst="rect">
            <a:avLst/>
          </a:prstGeom>
          <a:solidFill>
            <a:srgbClr val="FFFF66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i="1">
                <a:solidFill>
                  <a:srgbClr val="990000"/>
                </a:solidFill>
                <a:latin typeface="Georgia" pitchFamily="18" charset="0"/>
                <a:cs typeface="Times New Roman" pitchFamily="18" charset="0"/>
              </a:rPr>
              <a:t>Пищеварительный канал, 8-10 метров</a:t>
            </a:r>
            <a:endParaRPr lang="ru-RU" sz="1600" b="1">
              <a:solidFill>
                <a:srgbClr val="990000"/>
              </a:solidFill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429250" y="1143000"/>
            <a:ext cx="3500438" cy="338138"/>
          </a:xfrm>
          <a:prstGeom prst="rect">
            <a:avLst/>
          </a:prstGeom>
          <a:solidFill>
            <a:srgbClr val="FFFF66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i="1">
                <a:solidFill>
                  <a:srgbClr val="990000"/>
                </a:solidFill>
                <a:latin typeface="Georgia" pitchFamily="18" charset="0"/>
                <a:cs typeface="Times New Roman" pitchFamily="18" charset="0"/>
              </a:rPr>
              <a:t>Пищеварительные железы</a:t>
            </a:r>
            <a:endParaRPr lang="ru-RU" sz="1600" b="1">
              <a:solidFill>
                <a:srgbClr val="990000"/>
              </a:solidFill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31749" name="TextBox 10"/>
          <p:cNvSpPr txBox="1">
            <a:spLocks noChangeArrowheads="1"/>
          </p:cNvSpPr>
          <p:nvPr/>
        </p:nvSpPr>
        <p:spPr bwMode="auto">
          <a:xfrm>
            <a:off x="1143000" y="1857375"/>
            <a:ext cx="22145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857224" y="1714488"/>
            <a:ext cx="2214562" cy="646331"/>
          </a:xfrm>
          <a:prstGeom prst="rect">
            <a:avLst/>
          </a:prstGeom>
          <a:solidFill>
            <a:srgbClr val="FFFF99"/>
          </a:solidFill>
          <a:ln w="28575">
            <a:solidFill>
              <a:srgbClr val="FF99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Ротовая полость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857224" y="4857760"/>
            <a:ext cx="2214562" cy="395288"/>
          </a:xfrm>
          <a:prstGeom prst="rect">
            <a:avLst/>
          </a:prstGeom>
          <a:solidFill>
            <a:srgbClr val="FFFF99"/>
          </a:solidFill>
          <a:ln w="2857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Толстая кишка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857224" y="5429264"/>
            <a:ext cx="2214562" cy="395287"/>
          </a:xfrm>
          <a:prstGeom prst="rect">
            <a:avLst/>
          </a:prstGeom>
          <a:solidFill>
            <a:srgbClr val="FFFF99"/>
          </a:solidFill>
          <a:ln w="2857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Прямая кишка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857224" y="2571744"/>
            <a:ext cx="2214562" cy="395288"/>
          </a:xfrm>
          <a:prstGeom prst="rect">
            <a:avLst/>
          </a:prstGeom>
          <a:solidFill>
            <a:srgbClr val="FFFF99"/>
          </a:solidFill>
          <a:ln w="2857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Глотка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857224" y="3143248"/>
            <a:ext cx="2214562" cy="395288"/>
          </a:xfrm>
          <a:prstGeom prst="rect">
            <a:avLst/>
          </a:prstGeom>
          <a:solidFill>
            <a:srgbClr val="FFFF99"/>
          </a:solidFill>
          <a:ln w="2857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Пищевод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857224" y="3714752"/>
            <a:ext cx="2214562" cy="404812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Желудок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857224" y="4286256"/>
            <a:ext cx="2214562" cy="395288"/>
          </a:xfrm>
          <a:prstGeom prst="rect">
            <a:avLst/>
          </a:prstGeom>
          <a:solidFill>
            <a:srgbClr val="FFFF99"/>
          </a:solidFill>
          <a:ln w="2857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Тонкая кишка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143636" y="5000636"/>
            <a:ext cx="2214562" cy="395288"/>
          </a:xfrm>
          <a:prstGeom prst="rect">
            <a:avLst/>
          </a:prstGeom>
          <a:solidFill>
            <a:srgbClr val="FFFF99"/>
          </a:solidFill>
          <a:ln w="2857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Печень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072198" y="4143380"/>
            <a:ext cx="2286000" cy="669925"/>
          </a:xfrm>
          <a:prstGeom prst="rect">
            <a:avLst/>
          </a:prstGeom>
          <a:solidFill>
            <a:srgbClr val="FFFF99"/>
          </a:solidFill>
          <a:ln w="2857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Поджелудочная железа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143636" y="3286124"/>
            <a:ext cx="2214562" cy="644527"/>
          </a:xfrm>
          <a:prstGeom prst="rect">
            <a:avLst/>
          </a:prstGeom>
          <a:solidFill>
            <a:srgbClr val="FFFF99"/>
          </a:solidFill>
          <a:ln w="28575">
            <a:solidFill>
              <a:srgbClr val="FF99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Железы кишечника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143636" y="2500306"/>
            <a:ext cx="2214578" cy="646331"/>
          </a:xfrm>
          <a:prstGeom prst="rect">
            <a:avLst/>
          </a:prstGeom>
          <a:solidFill>
            <a:srgbClr val="FFFF99"/>
          </a:solidFill>
          <a:ln w="28575">
            <a:solidFill>
              <a:srgbClr val="FF99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Железы желудка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143636" y="1714488"/>
            <a:ext cx="2214562" cy="646331"/>
          </a:xfrm>
          <a:prstGeom prst="rect">
            <a:avLst/>
          </a:prstGeom>
          <a:solidFill>
            <a:srgbClr val="FFFF99"/>
          </a:solidFill>
          <a:ln w="28575">
            <a:solidFill>
              <a:srgbClr val="FF99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Слюнные железы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/>
      <p:bldP spid="4" grpId="0" animBg="1"/>
      <p:bldP spid="5" grpId="0" animBg="1"/>
      <p:bldP spid="12" grpId="0" animBg="1"/>
      <p:bldP spid="14" grpId="0" animBg="1"/>
      <p:bldP spid="17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75" y="285750"/>
            <a:ext cx="7467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Методы изучения пищеварения</a:t>
            </a:r>
            <a:endParaRPr lang="ru-RU" b="1" dirty="0">
              <a:solidFill>
                <a:srgbClr val="FF0000"/>
              </a:solidFill>
              <a:latin typeface="Georgia" pitchFamily="18" charset="0"/>
            </a:endParaRPr>
          </a:p>
        </p:txBody>
      </p:sp>
      <p:pic>
        <p:nvPicPr>
          <p:cNvPr id="33794" name="Picture 2" descr="G:\анатомия человека  ТСОШ\пищеварение\{69EE3801-C46F-46B6-9EB2-E35E8AFB3A57}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42844" y="1928802"/>
            <a:ext cx="2476500" cy="1905000"/>
          </a:xfrm>
          <a:prstGeom prst="roundRect">
            <a:avLst/>
          </a:prstGeom>
        </p:spPr>
      </p:pic>
      <p:pic>
        <p:nvPicPr>
          <p:cNvPr id="2051" name="Picture 3" descr="C:\Documents and Settings\User\Мои документы\Мои результаты сканирования\2011-01 (янв)\сканирование001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928794" y="1357298"/>
            <a:ext cx="730250" cy="488951"/>
          </a:xfrm>
          <a:prstGeom prst="roundRect">
            <a:avLst/>
          </a:prstGeom>
          <a:noFill/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85750" y="3857625"/>
            <a:ext cx="22145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b="1">
                <a:solidFill>
                  <a:srgbClr val="0000FF"/>
                </a:solidFill>
                <a:latin typeface="Georgia" pitchFamily="18" charset="0"/>
              </a:rPr>
              <a:t>Методы хронических фистул И.П. Павлова</a:t>
            </a:r>
          </a:p>
        </p:txBody>
      </p:sp>
      <p:pic>
        <p:nvPicPr>
          <p:cNvPr id="2052" name="Picture 4" descr="C:\Documents and Settings\User\Мои документы\Мои результаты сканирования\2011-01 (янв)\сканирование0012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643306" y="1500174"/>
            <a:ext cx="1760541" cy="2000264"/>
          </a:xfrm>
          <a:prstGeom prst="roundRect">
            <a:avLst/>
          </a:prstGeom>
          <a:noFill/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643313" y="3643313"/>
            <a:ext cx="16430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b="1">
                <a:solidFill>
                  <a:srgbClr val="0000FF"/>
                </a:solidFill>
                <a:latin typeface="Georgia" pitchFamily="18" charset="0"/>
              </a:rPr>
              <a:t>Рентгенография</a:t>
            </a:r>
          </a:p>
        </p:txBody>
      </p:sp>
      <p:pic>
        <p:nvPicPr>
          <p:cNvPr id="2053" name="Picture 5" descr="C:\Documents and Settings\User\Мои документы\Мои результаты сканирования\2011-01 (янв)\сканирование0013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85720" y="428604"/>
            <a:ext cx="1643074" cy="1428760"/>
          </a:xfrm>
          <a:prstGeom prst="roundRect">
            <a:avLst/>
          </a:prstGeom>
          <a:noFill/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643688" y="3286125"/>
            <a:ext cx="14287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0000FF"/>
                </a:solidFill>
                <a:latin typeface="Georgia" pitchFamily="18" charset="0"/>
              </a:rPr>
              <a:t>Эндоскопия</a:t>
            </a:r>
          </a:p>
        </p:txBody>
      </p:sp>
      <p:pic>
        <p:nvPicPr>
          <p:cNvPr id="1026" name="Picture 2" descr="F:\Мой портфолио\Мои конкурсные работы\Первое сентября\Питание и пищеварение 2010-2011 уч. г\эндоскопия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215074" y="1714488"/>
            <a:ext cx="2357454" cy="1481134"/>
          </a:xfrm>
          <a:prstGeom prst="roundRect">
            <a:avLst/>
          </a:prstGeom>
          <a:noFill/>
        </p:spPr>
      </p:pic>
      <p:pic>
        <p:nvPicPr>
          <p:cNvPr id="1027" name="Picture 3" descr="F:\Мой портфолио\Мои конкурсные работы\Первое сентября\Питание и пищеварение 2010-2011 уч. г\эндоскопия 1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7643834" y="142852"/>
            <a:ext cx="1190620" cy="1714512"/>
          </a:xfrm>
          <a:prstGeom prst="roundRect">
            <a:avLst/>
          </a:prstGeom>
          <a:noFill/>
        </p:spPr>
      </p:pic>
      <p:pic>
        <p:nvPicPr>
          <p:cNvPr id="1029" name="Picture 5" descr="F:\Мой портфолио\Мои конкурсные работы\Первое сентября\Питание и пищеварение 2010-2011 уч. г\УЗИ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429388" y="4000504"/>
            <a:ext cx="2428872" cy="1762124"/>
          </a:xfrm>
          <a:prstGeom prst="roundRect">
            <a:avLst/>
          </a:prstGeom>
          <a:noFill/>
        </p:spPr>
      </p:pic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500813" y="5929313"/>
            <a:ext cx="2286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0000FF"/>
                </a:solidFill>
                <a:latin typeface="Georgia" pitchFamily="18" charset="0"/>
              </a:rPr>
              <a:t>Ультразвуковая локация (УЗИ)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00063" y="6357938"/>
            <a:ext cx="164306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0000FF"/>
                </a:solidFill>
                <a:latin typeface="Georgia" pitchFamily="18" charset="0"/>
              </a:rPr>
              <a:t>Зондирование</a:t>
            </a:r>
          </a:p>
        </p:txBody>
      </p:sp>
      <p:pic>
        <p:nvPicPr>
          <p:cNvPr id="1031" name="Picture 7" descr="F:\Мой портфолио\Мои конкурсные работы\Первое сентября\Питание и пищеварение 2010-2011 уч. г\радио 1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857500" y="3929063"/>
            <a:ext cx="22860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F:\Мой портфолио\Мои конкурсные работы\Первое сентября\Питание и пищеварение 2010-2011 уч. г\радиопилюли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143375" y="4929188"/>
            <a:ext cx="1960563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357563" y="6072188"/>
            <a:ext cx="2286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0000FF"/>
                </a:solidFill>
                <a:latin typeface="Georgia" pitchFamily="18" charset="0"/>
              </a:rPr>
              <a:t>Радиоэлектронный метод</a:t>
            </a:r>
          </a:p>
        </p:txBody>
      </p:sp>
      <p:pic>
        <p:nvPicPr>
          <p:cNvPr id="3" name="Picture 2" descr="F:\Мой портфолио\Мои конкурсные работы\Первое сентября\Питание и пищеварение 2010-2011 уч. г\энд 3.jpg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428596" y="4357694"/>
            <a:ext cx="1857388" cy="1928816"/>
          </a:xfrm>
          <a:prstGeom prst="round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11" grpId="0"/>
      <p:bldP spid="15" grpId="0"/>
      <p:bldP spid="16" grpId="1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FF0000"/>
                </a:solidFill>
                <a:latin typeface="Georgia" pitchFamily="18" charset="0"/>
              </a:rPr>
              <a:t>Поразмышляем!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0000FF"/>
                </a:solidFill>
                <a:latin typeface="Georgia" pitchFamily="18" charset="0"/>
              </a:rPr>
              <a:t> Пишем в тетрадях список продуктов питания и питательных веществ: мороженое, лимон, жирные кислоты, нуклеиновые кислоты, хлеб, углеводы, треска, сливочное масло, белки, глицерин, картофель, мясо, минеральные соли, колбаса, аминокислоты, вода, сыр, жиры.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b="1" i="1" dirty="0" smtClean="0">
                <a:solidFill>
                  <a:srgbClr val="0000FF"/>
                </a:solidFill>
                <a:latin typeface="Georgia" pitchFamily="18" charset="0"/>
              </a:rPr>
              <a:t>I </a:t>
            </a:r>
            <a:r>
              <a:rPr lang="ru-RU" b="1" i="1" dirty="0" smtClean="0">
                <a:solidFill>
                  <a:srgbClr val="0000FF"/>
                </a:solidFill>
                <a:latin typeface="Georgia" pitchFamily="18" charset="0"/>
              </a:rPr>
              <a:t>вариант – </a:t>
            </a:r>
            <a:r>
              <a:rPr lang="ru-RU" i="1" dirty="0" smtClean="0">
                <a:solidFill>
                  <a:srgbClr val="0000FF"/>
                </a:solidFill>
                <a:latin typeface="Georgia" pitchFamily="18" charset="0"/>
              </a:rPr>
              <a:t>подчеркните пищевые продукты;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b="1" i="1" dirty="0" smtClean="0">
                <a:solidFill>
                  <a:srgbClr val="0000FF"/>
                </a:solidFill>
                <a:latin typeface="Georgia" pitchFamily="18" charset="0"/>
              </a:rPr>
              <a:t>II </a:t>
            </a:r>
            <a:r>
              <a:rPr lang="ru-RU" b="1" i="1" dirty="0" smtClean="0">
                <a:solidFill>
                  <a:srgbClr val="0000FF"/>
                </a:solidFill>
                <a:latin typeface="Georgia" pitchFamily="18" charset="0"/>
              </a:rPr>
              <a:t>вариант – </a:t>
            </a:r>
            <a:r>
              <a:rPr lang="ru-RU" i="1" dirty="0" smtClean="0">
                <a:solidFill>
                  <a:srgbClr val="0000FF"/>
                </a:solidFill>
                <a:latin typeface="Georgia" pitchFamily="18" charset="0"/>
              </a:rPr>
              <a:t>подчеркните питательные вещества.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F:\Питание и пищевые продукты\овощ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4929188"/>
            <a:ext cx="1928812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 descr="F:\Питание и пищевые продукты\курица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50" y="142875"/>
            <a:ext cx="2038350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1750" y="500063"/>
            <a:ext cx="62865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Познавательные задачи</a:t>
            </a:r>
            <a:endParaRPr lang="ru-RU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8" y="1857375"/>
            <a:ext cx="8229600" cy="4525963"/>
          </a:xfrm>
        </p:spPr>
        <p:txBody>
          <a:bodyPr>
            <a:normAutofit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	</a:t>
            </a:r>
            <a:r>
              <a:rPr lang="ru-RU" b="1" i="1" dirty="0" smtClean="0">
                <a:solidFill>
                  <a:srgbClr val="0000FF"/>
                </a:solidFill>
                <a:latin typeface="Georgia" pitchFamily="18" charset="0"/>
              </a:rPr>
              <a:t>1. Почему отсутствие пищи в течение нескольких недель приводит к смерти?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0000FF"/>
                </a:solidFill>
                <a:latin typeface="Georgia" pitchFamily="18" charset="0"/>
              </a:rPr>
              <a:t>	2. В чём же заключается значение пищи? Почему человек не может без неё существовать?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0000FF"/>
                </a:solidFill>
                <a:latin typeface="Georgia" pitchFamily="18" charset="0"/>
              </a:rPr>
              <a:t>	3. Из чего должна состоять пища и почему?</a:t>
            </a:r>
          </a:p>
          <a:p>
            <a:pPr marL="420624" indent="-384048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0000FF"/>
                </a:solidFill>
                <a:latin typeface="Georgia" pitchFamily="18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F:\Питание и пищевые продукты\п ор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42910" y="571480"/>
            <a:ext cx="3929090" cy="5143536"/>
          </a:xfrm>
          <a:prstGeom prst="round2SameRect">
            <a:avLst/>
          </a:prstGeo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643438" y="2500313"/>
            <a:ext cx="4214812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latin typeface="Georgia" pitchFamily="18" charset="0"/>
              </a:rPr>
              <a:t>     </a:t>
            </a:r>
            <a:r>
              <a:rPr lang="ru-RU" sz="2400" b="1" i="1">
                <a:solidFill>
                  <a:srgbClr val="0000FF"/>
                </a:solidFill>
                <a:latin typeface="Georgia" pitchFamily="18" charset="0"/>
              </a:rPr>
              <a:t>Выпишите названия органов пищеварения, которые обозначены цифрами с 1 по 1</a:t>
            </a:r>
            <a:r>
              <a:rPr lang="en-US" sz="2400" b="1" i="1">
                <a:solidFill>
                  <a:srgbClr val="0000FF"/>
                </a:solidFill>
                <a:latin typeface="Georgia" pitchFamily="18" charset="0"/>
              </a:rPr>
              <a:t>0</a:t>
            </a:r>
            <a:endParaRPr lang="ru-RU" sz="2400" b="1" i="1">
              <a:solidFill>
                <a:srgbClr val="0000FF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4286250" y="214313"/>
            <a:ext cx="4572000" cy="184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b="1" i="1">
                <a:solidFill>
                  <a:srgbClr val="CC3300"/>
                </a:solidFill>
                <a:latin typeface="Georgia" pitchFamily="18" charset="0"/>
              </a:rPr>
              <a:t>Домашнее задание </a:t>
            </a:r>
            <a:r>
              <a:rPr lang="ru-RU" sz="2000" b="1" i="1">
                <a:solidFill>
                  <a:srgbClr val="CC3300"/>
                </a:solidFill>
                <a:latin typeface="Georgia" pitchFamily="18" charset="0"/>
              </a:rPr>
              <a:t/>
            </a:r>
            <a:br>
              <a:rPr lang="ru-RU" sz="2000" b="1" i="1">
                <a:solidFill>
                  <a:srgbClr val="CC3300"/>
                </a:solidFill>
                <a:latin typeface="Georgia" pitchFamily="18" charset="0"/>
              </a:rPr>
            </a:br>
            <a:r>
              <a:rPr lang="en-US" sz="2000" b="1" i="1">
                <a:solidFill>
                  <a:srgbClr val="CC3300"/>
                </a:solidFill>
                <a:latin typeface="Georgia" pitchFamily="18" charset="0"/>
              </a:rPr>
              <a:t>	</a:t>
            </a:r>
            <a:r>
              <a:rPr lang="ru-RU" sz="2800" b="1" i="1">
                <a:solidFill>
                  <a:srgbClr val="0000FF"/>
                </a:solidFill>
                <a:latin typeface="Georgia" pitchFamily="18" charset="0"/>
              </a:rPr>
              <a:t>Изучите </a:t>
            </a:r>
            <a:r>
              <a:rPr lang="en-US" sz="2800" b="1" i="1">
                <a:solidFill>
                  <a:srgbClr val="0000FF"/>
                </a:solidFill>
                <a:latin typeface="Georgia" pitchFamily="18" charset="0"/>
              </a:rPr>
              <a:t>§</a:t>
            </a:r>
            <a:r>
              <a:rPr lang="ru-RU" sz="2800" b="1" i="1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en-US" sz="2800" b="1" i="1">
                <a:solidFill>
                  <a:srgbClr val="0000FF"/>
                </a:solidFill>
                <a:latin typeface="Georgia" pitchFamily="18" charset="0"/>
              </a:rPr>
              <a:t>30 </a:t>
            </a:r>
            <a:r>
              <a:rPr lang="ru-RU" sz="2800" b="1" i="1">
                <a:solidFill>
                  <a:srgbClr val="0000FF"/>
                </a:solidFill>
                <a:latin typeface="Georgia" pitchFamily="18" charset="0"/>
              </a:rPr>
              <a:t>и ответьте на вопросы к нему</a:t>
            </a:r>
            <a:endParaRPr lang="ru-RU" sz="2800">
              <a:solidFill>
                <a:srgbClr val="0000FF"/>
              </a:solidFill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285750" y="2571750"/>
            <a:ext cx="6643688" cy="412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b="1" i="1">
                <a:solidFill>
                  <a:srgbClr val="CC3300"/>
                </a:solidFill>
                <a:latin typeface="Georgia" pitchFamily="18" charset="0"/>
              </a:rPr>
              <a:t>Творческое задание</a:t>
            </a:r>
            <a:endParaRPr lang="en-US" sz="3000" b="1" i="1">
              <a:solidFill>
                <a:srgbClr val="CC3300"/>
              </a:solidFill>
              <a:latin typeface="Georgia" pitchFamily="18" charset="0"/>
            </a:endParaRPr>
          </a:p>
          <a:p>
            <a:r>
              <a:rPr lang="en-US" sz="3200"/>
              <a:t>	</a:t>
            </a:r>
            <a:r>
              <a:rPr lang="ru-RU" sz="2800" b="1">
                <a:solidFill>
                  <a:srgbClr val="0000FF"/>
                </a:solidFill>
                <a:latin typeface="Georgia" pitchFamily="18" charset="0"/>
              </a:rPr>
              <a:t>А) Как доказать, что в продуктах питания содержатся органические вещества?</a:t>
            </a:r>
          </a:p>
          <a:p>
            <a:r>
              <a:rPr lang="en-US" sz="2800" b="1">
                <a:solidFill>
                  <a:srgbClr val="0000FF"/>
                </a:solidFill>
                <a:latin typeface="Georgia" pitchFamily="18" charset="0"/>
              </a:rPr>
              <a:t>	</a:t>
            </a:r>
            <a:r>
              <a:rPr lang="ru-RU" sz="2800" b="1">
                <a:solidFill>
                  <a:srgbClr val="0000FF"/>
                </a:solidFill>
                <a:latin typeface="Georgia" pitchFamily="18" charset="0"/>
              </a:rPr>
              <a:t>Б) Определите состав пищевых продуктов, например хлеба.</a:t>
            </a:r>
          </a:p>
          <a:p>
            <a:endParaRPr lang="ru-RU" sz="3000" b="1" i="1">
              <a:solidFill>
                <a:srgbClr val="0000FF"/>
              </a:solidFill>
              <a:latin typeface="Georgia" pitchFamily="18" charset="0"/>
            </a:endParaRPr>
          </a:p>
          <a:p>
            <a:r>
              <a:rPr lang="ru-RU" sz="3000" b="1" i="1">
                <a:solidFill>
                  <a:srgbClr val="0000FF"/>
                </a:solidFill>
                <a:latin typeface="Georgia" pitchFamily="18" charset="0"/>
              </a:rPr>
              <a:t>	</a:t>
            </a:r>
            <a:endParaRPr lang="en-US" sz="2800" b="1" i="1">
              <a:solidFill>
                <a:srgbClr val="0000FF"/>
              </a:solidFill>
              <a:latin typeface="Georgia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58016" y="4714884"/>
            <a:ext cx="2071670" cy="1571612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572264" y="2143116"/>
            <a:ext cx="2214578" cy="1706424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Рисунок 8" descr="acce69cc4cf727e2db0b963da6591e5c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5813" y="0"/>
            <a:ext cx="2643187" cy="243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332655"/>
            <a:ext cx="79798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FFFF00"/>
                </a:solidFill>
              </a:rPr>
              <a:t>Список использованной литературы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01819" y="1268760"/>
            <a:ext cx="39645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http://ru.wikipedia.ru </a:t>
            </a:r>
            <a:endParaRPr lang="ru-RU" sz="3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8199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83568" y="2492896"/>
            <a:ext cx="81369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i="1" dirty="0" smtClean="0">
                <a:solidFill>
                  <a:srgbClr val="0000FF"/>
                </a:solidFill>
                <a:latin typeface="Georgia" pitchFamily="18" charset="0"/>
              </a:rPr>
              <a:t>4.Какое </a:t>
            </a:r>
            <a:r>
              <a:rPr lang="ru-RU" sz="2800" b="1" i="1" dirty="0">
                <a:solidFill>
                  <a:srgbClr val="0000FF"/>
                </a:solidFill>
                <a:latin typeface="Georgia" pitchFamily="18" charset="0"/>
              </a:rPr>
              <a:t>различие между питанием и пищеварением?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i="1" dirty="0" smtClean="0">
                <a:solidFill>
                  <a:srgbClr val="0000FF"/>
                </a:solidFill>
                <a:latin typeface="Georgia" pitchFamily="18" charset="0"/>
              </a:rPr>
              <a:t>5.Почему </a:t>
            </a:r>
            <a:r>
              <a:rPr lang="ru-RU" sz="2800" b="1" i="1" dirty="0">
                <a:solidFill>
                  <a:srgbClr val="0000FF"/>
                </a:solidFill>
                <a:latin typeface="Georgia" pitchFamily="18" charset="0"/>
              </a:rPr>
              <a:t>жизнь животных на Земле невозможна без зелёных растений?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i="1" dirty="0" smtClean="0">
                <a:solidFill>
                  <a:srgbClr val="0000FF"/>
                </a:solidFill>
                <a:latin typeface="Georgia" pitchFamily="18" charset="0"/>
              </a:rPr>
              <a:t>6.В </a:t>
            </a:r>
            <a:r>
              <a:rPr lang="ru-RU" sz="2800" b="1" i="1" dirty="0">
                <a:solidFill>
                  <a:srgbClr val="0000FF"/>
                </a:solidFill>
                <a:latin typeface="Georgia" pitchFamily="18" charset="0"/>
              </a:rPr>
              <a:t>какой системе организма животных и человека происходит пищеварение? 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i="1" dirty="0" smtClean="0">
                <a:solidFill>
                  <a:srgbClr val="0000FF"/>
                </a:solidFill>
                <a:latin typeface="Georgia" pitchFamily="18" charset="0"/>
              </a:rPr>
              <a:t>7</a:t>
            </a:r>
            <a:r>
              <a:rPr lang="ru-RU" sz="2800" b="1" i="1" dirty="0">
                <a:solidFill>
                  <a:srgbClr val="0000FF"/>
                </a:solidFill>
                <a:latin typeface="Georgia" pitchFamily="18" charset="0"/>
              </a:rPr>
              <a:t>. Как изменяется пища в органах пищеварения?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411760" y="332656"/>
            <a:ext cx="573586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Georgia" pitchFamily="18" charset="0"/>
              </a:rPr>
              <a:t>Познавательные </a:t>
            </a:r>
            <a:endParaRPr lang="ru-RU" sz="4000" b="1" dirty="0" smtClean="0">
              <a:solidFill>
                <a:srgbClr val="FF0000"/>
              </a:solidFill>
              <a:latin typeface="Georgia" pitchFamily="18" charset="0"/>
            </a:endParaRPr>
          </a:p>
          <a:p>
            <a:r>
              <a:rPr lang="ru-RU" sz="4000" b="1" dirty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  <a:latin typeface="Georgia" pitchFamily="18" charset="0"/>
              </a:rPr>
              <a:t>                           задачи</a:t>
            </a:r>
            <a:endParaRPr lang="ru-RU" sz="4000" dirty="0"/>
          </a:p>
        </p:txBody>
      </p:sp>
      <p:pic>
        <p:nvPicPr>
          <p:cNvPr id="8" name="Picture 3" descr="F:\Питание и пищевые продукты\овощ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1928812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079901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58175" cy="20002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800" b="1" i="1" dirty="0" smtClean="0">
                <a:solidFill>
                  <a:srgbClr val="0000FF"/>
                </a:solidFill>
                <a:latin typeface="Georgia" pitchFamily="18" charset="0"/>
              </a:rPr>
              <a:t>На какие две группы можно разделить все пищевые продукты по происхождению?</a:t>
            </a:r>
            <a:endParaRPr lang="ru-RU" sz="3800" b="1" i="1" dirty="0">
              <a:solidFill>
                <a:srgbClr val="0000FF"/>
              </a:solidFill>
              <a:latin typeface="Georgia" pitchFamily="18" charset="0"/>
            </a:endParaRPr>
          </a:p>
        </p:txBody>
      </p:sp>
      <p:pic>
        <p:nvPicPr>
          <p:cNvPr id="4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81175" y="2535238"/>
            <a:ext cx="4819650" cy="2657475"/>
          </a:xfr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85813" y="5929313"/>
            <a:ext cx="80724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1">
                <a:solidFill>
                  <a:srgbClr val="0000FF"/>
                </a:solidFill>
                <a:latin typeface="Georgia" pitchFamily="18" charset="0"/>
              </a:rPr>
              <a:t>Что такое пищевые продукты?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5400" b="1" smtClean="0">
                <a:solidFill>
                  <a:srgbClr val="FF0000"/>
                </a:solidFill>
                <a:latin typeface="Georgia" pitchFamily="18" charset="0"/>
              </a:rPr>
              <a:t>Подумай!</a:t>
            </a: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313" y="1928813"/>
            <a:ext cx="5857875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643063" y="2786063"/>
            <a:ext cx="357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latin typeface="Georgia" pitchFamily="18" charset="0"/>
              </a:rPr>
              <a:t>1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43000" y="4929188"/>
            <a:ext cx="357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latin typeface="Georgia" pitchFamily="18" charset="0"/>
              </a:rPr>
              <a:t>4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214688" y="2143125"/>
            <a:ext cx="357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latin typeface="Georgia" pitchFamily="18" charset="0"/>
              </a:rPr>
              <a:t>2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357438" y="2928938"/>
            <a:ext cx="357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latin typeface="Georgia" pitchFamily="18" charset="0"/>
              </a:rPr>
              <a:t>3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429375" y="2857500"/>
            <a:ext cx="571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latin typeface="Georgia" pitchFamily="18" charset="0"/>
              </a:rPr>
              <a:t>14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357688" y="5357813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latin typeface="Georgia" pitchFamily="18" charset="0"/>
              </a:rPr>
              <a:t>11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643438" y="3714750"/>
            <a:ext cx="571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latin typeface="Georgia" pitchFamily="18" charset="0"/>
              </a:rPr>
              <a:t>10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214938" y="2786063"/>
            <a:ext cx="571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latin typeface="Georgia" pitchFamily="18" charset="0"/>
              </a:rPr>
              <a:t>13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500438" y="4429125"/>
            <a:ext cx="357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929313" y="3714750"/>
            <a:ext cx="6429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latin typeface="Georgia" pitchFamily="18" charset="0"/>
              </a:rPr>
              <a:t>15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928938" y="4857750"/>
            <a:ext cx="357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latin typeface="Georgia" pitchFamily="18" charset="0"/>
              </a:rPr>
              <a:t>6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143375" y="4071938"/>
            <a:ext cx="357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latin typeface="Georgia" pitchFamily="18" charset="0"/>
              </a:rPr>
              <a:t>9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143500" y="4857750"/>
            <a:ext cx="571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latin typeface="Georgia" pitchFamily="18" charset="0"/>
              </a:rPr>
              <a:t>16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071813" y="3643313"/>
            <a:ext cx="357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latin typeface="Georgia" pitchFamily="18" charset="0"/>
              </a:rPr>
              <a:t>7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214563" y="5572125"/>
            <a:ext cx="428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latin typeface="Georgia" pitchFamily="18" charset="0"/>
              </a:rPr>
              <a:t>5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143500" y="4071938"/>
            <a:ext cx="64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latin typeface="Georgia" pitchFamily="18" charset="0"/>
              </a:rPr>
              <a:t>12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7000875" y="4714875"/>
            <a:ext cx="571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latin typeface="Georgia" pitchFamily="18" charset="0"/>
              </a:rPr>
              <a:t>18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572125" y="5572125"/>
            <a:ext cx="571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latin typeface="Georgia" pitchFamily="18" charset="0"/>
              </a:rPr>
              <a:t>17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5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5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0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5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0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85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9000"/>
                            </p:stCondLst>
                            <p:childTnLst>
                              <p:par>
                                <p:cTn id="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9500"/>
                            </p:stCondLst>
                            <p:childTnLst>
                              <p:par>
                                <p:cTn id="8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1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5400" b="1" smtClean="0">
                <a:solidFill>
                  <a:srgbClr val="FF0000"/>
                </a:solidFill>
                <a:latin typeface="Georgia" pitchFamily="18" charset="0"/>
              </a:rPr>
              <a:t>Проверь!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00300"/>
          </a:xfrm>
        </p:spPr>
        <p:txBody>
          <a:bodyPr>
            <a:normAutofit lnSpcReduction="1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0000FF"/>
                </a:solidFill>
                <a:latin typeface="Georgia" pitchFamily="18" charset="0"/>
              </a:rPr>
              <a:t>Продукты растительного происхождения –  1, 2, 3, 5, 7, 8, 9, 10, 11, 13, 15, 17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0000FF"/>
                </a:solidFill>
                <a:latin typeface="Georgia" pitchFamily="18" charset="0"/>
              </a:rPr>
              <a:t>Продукты животного происхождения -  4, 6, 12, 14, 16, 18</a:t>
            </a:r>
            <a:endParaRPr lang="ru-RU" b="1" i="1" dirty="0">
              <a:solidFill>
                <a:srgbClr val="0000FF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14375" y="5143500"/>
            <a:ext cx="73580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i="1">
                <a:solidFill>
                  <a:srgbClr val="0000FF"/>
                </a:solidFill>
                <a:latin typeface="Georgia" pitchFamily="18" charset="0"/>
              </a:rPr>
              <a:t>В чём значение пищи?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43000" y="500063"/>
            <a:ext cx="69294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solidFill>
                  <a:srgbClr val="0000FF"/>
                </a:solidFill>
                <a:latin typeface="Georgia" pitchFamily="18" charset="0"/>
              </a:rPr>
              <a:t>Что такое питательные вещества?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14313" y="4500563"/>
            <a:ext cx="85725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latin typeface="Georgia" pitchFamily="18" charset="0"/>
              </a:rPr>
              <a:t>	</a:t>
            </a:r>
            <a:r>
              <a:rPr lang="ru-RU" sz="2400" b="1" i="1">
                <a:solidFill>
                  <a:srgbClr val="0000FF"/>
                </a:solidFill>
                <a:latin typeface="Georgia" pitchFamily="18" charset="0"/>
              </a:rPr>
              <a:t>Какие функции выполняют питательные вещества?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214438" y="2500313"/>
            <a:ext cx="6000750" cy="523875"/>
          </a:xfrm>
          <a:prstGeom prst="rect">
            <a:avLst/>
          </a:prstGeom>
          <a:solidFill>
            <a:srgbClr val="FFFF66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i="1">
                <a:solidFill>
                  <a:srgbClr val="990000"/>
                </a:solidFill>
                <a:latin typeface="Georgia" pitchFamily="18" charset="0"/>
              </a:rPr>
              <a:t>Питательные вещества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428875" y="1214438"/>
            <a:ext cx="1500188" cy="369887"/>
          </a:xfrm>
          <a:prstGeom prst="rect">
            <a:avLst/>
          </a:prstGeom>
          <a:solidFill>
            <a:srgbClr val="FFFF99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rgbClr val="990000"/>
                </a:solidFill>
                <a:latin typeface="Georgia" pitchFamily="18" charset="0"/>
              </a:rPr>
              <a:t>Белки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714875" y="1285875"/>
            <a:ext cx="1500188" cy="369888"/>
          </a:xfrm>
          <a:prstGeom prst="rect">
            <a:avLst/>
          </a:prstGeom>
          <a:solidFill>
            <a:srgbClr val="FFFF99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rgbClr val="990000"/>
                </a:solidFill>
                <a:latin typeface="Georgia" pitchFamily="18" charset="0"/>
              </a:rPr>
              <a:t>Углеводы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57188" y="1285875"/>
            <a:ext cx="1500187" cy="369888"/>
          </a:xfrm>
          <a:prstGeom prst="rect">
            <a:avLst/>
          </a:prstGeom>
          <a:solidFill>
            <a:srgbClr val="FFFF99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rgbClr val="990000"/>
                </a:solidFill>
                <a:latin typeface="Georgia" pitchFamily="18" charset="0"/>
              </a:rPr>
              <a:t>Жиры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929438" y="1357313"/>
            <a:ext cx="2000250" cy="369887"/>
          </a:xfrm>
          <a:prstGeom prst="rect">
            <a:avLst/>
          </a:prstGeom>
          <a:solidFill>
            <a:srgbClr val="FFFF99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rgbClr val="990000"/>
                </a:solidFill>
                <a:latin typeface="Georgia" pitchFamily="18" charset="0"/>
              </a:rPr>
              <a:t>Витамины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857250" y="3857625"/>
            <a:ext cx="1500188" cy="369888"/>
          </a:xfrm>
          <a:prstGeom prst="rect">
            <a:avLst/>
          </a:prstGeom>
          <a:solidFill>
            <a:srgbClr val="FFFF99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rgbClr val="990000"/>
                </a:solidFill>
              </a:rPr>
              <a:t>Вода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071938" y="3786188"/>
            <a:ext cx="3143250" cy="369887"/>
          </a:xfrm>
          <a:prstGeom prst="rect">
            <a:avLst/>
          </a:prstGeom>
          <a:solidFill>
            <a:srgbClr val="FFFF99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rgbClr val="990000"/>
                </a:solidFill>
                <a:latin typeface="Georgia" pitchFamily="18" charset="0"/>
              </a:rPr>
              <a:t>Минеральные соли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357438" y="5214938"/>
            <a:ext cx="3143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FF0000"/>
                </a:solidFill>
              </a:rPr>
              <a:t>Строительная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286250" y="6000750"/>
            <a:ext cx="3429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FF0000"/>
                </a:solidFill>
              </a:rPr>
              <a:t>Энергетическая</a:t>
            </a:r>
          </a:p>
        </p:txBody>
      </p:sp>
      <p:cxnSp>
        <p:nvCxnSpPr>
          <p:cNvPr id="16" name="Прямая со стрелкой 15"/>
          <p:cNvCxnSpPr/>
          <p:nvPr/>
        </p:nvCxnSpPr>
        <p:spPr>
          <a:xfrm rot="10800000">
            <a:off x="1214438" y="1857375"/>
            <a:ext cx="571500" cy="428625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7000875" y="1857375"/>
            <a:ext cx="571500" cy="500063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5143500" y="3214688"/>
            <a:ext cx="571500" cy="428625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10800000" flipV="1">
            <a:off x="1571625" y="3214688"/>
            <a:ext cx="714375" cy="428625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5400000" flipH="1" flipV="1">
            <a:off x="2894013" y="2035175"/>
            <a:ext cx="642938" cy="1587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5400000" flipH="1" flipV="1">
            <a:off x="5144294" y="2070894"/>
            <a:ext cx="571500" cy="158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500"/>
                            </p:stCondLst>
                            <p:childTnLst>
                              <p:par>
                                <p:cTn id="8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300"/>
          </a:xfrm>
        </p:spPr>
        <p:txBody>
          <a:bodyPr/>
          <a:lstStyle/>
          <a:p>
            <a:pPr algn="ctr" eaLnBrk="1" hangingPunct="1"/>
            <a:r>
              <a:rPr lang="ru-RU" sz="3600" b="1" smtClean="0">
                <a:solidFill>
                  <a:srgbClr val="0000FF"/>
                </a:solidFill>
                <a:latin typeface="Georgia" pitchFamily="18" charset="0"/>
              </a:rPr>
              <a:t>Назовите продукты питания,  наиболее богатые белками, углеводами, жирами</a:t>
            </a:r>
          </a:p>
        </p:txBody>
      </p:sp>
      <p:pic>
        <p:nvPicPr>
          <p:cNvPr id="5" name="Picture 8" descr="PH02829J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071934" y="2071678"/>
            <a:ext cx="1500198" cy="1214445"/>
          </a:xfrm>
          <a:prstGeom prst="roundRect">
            <a:avLst/>
          </a:prstGeom>
          <a:noFill/>
          <a:ln w="76200" cmpd="tri">
            <a:noFill/>
            <a:miter lim="800000"/>
            <a:headEnd/>
            <a:tailEnd/>
          </a:ln>
        </p:spPr>
      </p:pic>
      <p:pic>
        <p:nvPicPr>
          <p:cNvPr id="6" name="Picture 4" descr="масло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643834" y="5357826"/>
            <a:ext cx="1357322" cy="1198557"/>
          </a:xfrm>
          <a:prstGeom prst="roundRect">
            <a:avLst/>
          </a:prstGeom>
          <a:noFill/>
          <a:ln w="76200" cmpd="tri">
            <a:noFill/>
            <a:miter lim="800000"/>
            <a:headEnd/>
            <a:tailEnd/>
          </a:ln>
        </p:spPr>
      </p:pic>
      <p:pic>
        <p:nvPicPr>
          <p:cNvPr id="9" name="Picture 10" descr="хлеб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358082" y="2643182"/>
            <a:ext cx="1571636" cy="1357322"/>
          </a:xfrm>
          <a:prstGeom prst="roundRect">
            <a:avLst/>
          </a:prstGeom>
          <a:noFill/>
          <a:ln w="76200" cmpd="tri">
            <a:noFill/>
            <a:miter lim="800000"/>
            <a:headEnd/>
            <a:tailEnd/>
          </a:ln>
        </p:spPr>
      </p:pic>
      <p:pic>
        <p:nvPicPr>
          <p:cNvPr id="13" name="Picture 5" descr="жиры 2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286512" y="5143512"/>
            <a:ext cx="1357321" cy="1000132"/>
          </a:xfrm>
          <a:prstGeom prst="roundRect">
            <a:avLst/>
          </a:prstGeom>
          <a:noFill/>
          <a:ln w="76200" cmpd="tri">
            <a:noFill/>
            <a:miter lim="800000"/>
            <a:headEnd/>
            <a:tailEnd/>
          </a:ln>
        </p:spPr>
      </p:pic>
      <p:pic>
        <p:nvPicPr>
          <p:cNvPr id="15" name="Picture 6" descr="723044"/>
          <p:cNvPicPr>
            <a:picLocks noChangeAspect="1" noChangeArrowheads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7503356" y="3929066"/>
            <a:ext cx="1640644" cy="1428760"/>
          </a:xfrm>
          <a:prstGeom prst="round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 descr="F:\Питание и пищевые продукты\горох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5715008" y="1928802"/>
            <a:ext cx="1690692" cy="1214446"/>
          </a:xfrm>
          <a:prstGeom prst="roundRect">
            <a:avLst/>
          </a:prstGeom>
          <a:noFill/>
        </p:spPr>
      </p:pic>
      <p:pic>
        <p:nvPicPr>
          <p:cNvPr id="1028" name="Picture 4" descr="F:\Питание и пищевые продукты\булочки.jp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214282" y="1428736"/>
            <a:ext cx="1643074" cy="1428760"/>
          </a:xfrm>
          <a:prstGeom prst="roundRect">
            <a:avLst/>
          </a:prstGeom>
          <a:noFill/>
        </p:spPr>
      </p:pic>
      <p:pic>
        <p:nvPicPr>
          <p:cNvPr id="17" name="Picture 4" descr="http://im4-tub.yandex.net/i?id=64818721&amp;tov=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071670" y="1928802"/>
            <a:ext cx="1643074" cy="1357322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8" descr="http://im8-tub.yandex.net/i?id=18892408&amp;tov=8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071670" y="4000504"/>
            <a:ext cx="1571636" cy="1500190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 descr="орехи"/>
          <p:cNvPicPr>
            <a:picLocks noChangeAspect="1" noChangeArrowheads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7572396" y="1285860"/>
            <a:ext cx="1357322" cy="1285884"/>
          </a:xfrm>
          <a:prstGeom prst="roundRect">
            <a:avLst/>
          </a:prstGeom>
          <a:noFill/>
          <a:ln w="76200" cmpd="tri">
            <a:noFill/>
            <a:miter lim="800000"/>
            <a:headEnd/>
            <a:tailEnd/>
          </a:ln>
        </p:spPr>
      </p:pic>
      <p:pic>
        <p:nvPicPr>
          <p:cNvPr id="1027" name="Picture 3" descr="F:\Питание и пищевые продукты\мж.jpg"/>
          <p:cNvPicPr>
            <a:picLocks noChangeAspect="1" noChangeArrowheads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2857488" y="5357826"/>
            <a:ext cx="1785950" cy="1285884"/>
          </a:xfrm>
          <a:prstGeom prst="roundRect">
            <a:avLst/>
          </a:prstGeom>
          <a:noFill/>
        </p:spPr>
      </p:pic>
      <p:pic>
        <p:nvPicPr>
          <p:cNvPr id="7" name="Picture 6" descr="макароны"/>
          <p:cNvPicPr>
            <a:picLocks noChangeAspect="1" noChangeArrowheads="1"/>
          </p:cNvPicPr>
          <p:nvPr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214282" y="5143512"/>
            <a:ext cx="2143140" cy="1484311"/>
          </a:xfrm>
          <a:prstGeom prst="roundRect">
            <a:avLst/>
          </a:prstGeom>
          <a:noFill/>
          <a:ln w="76200" cmpd="tri">
            <a:noFill/>
            <a:miter lim="800000"/>
            <a:headEnd/>
            <a:tailEnd/>
          </a:ln>
        </p:spPr>
      </p:pic>
      <p:pic>
        <p:nvPicPr>
          <p:cNvPr id="1026" name="Picture 2" descr="F:\Питание и пищевые продукты\рыба.jpg"/>
          <p:cNvPicPr>
            <a:picLocks noChangeAspect="1" noChangeArrowheads="1"/>
          </p:cNvPicPr>
          <p:nvPr/>
        </p:nvPicPr>
        <p:blipFill>
          <a:blip r:embed="rId15" cstate="email"/>
          <a:srcRect/>
          <a:stretch>
            <a:fillRect/>
          </a:stretch>
        </p:blipFill>
        <p:spPr bwMode="auto">
          <a:xfrm>
            <a:off x="214282" y="3286124"/>
            <a:ext cx="2000264" cy="1462080"/>
          </a:xfrm>
          <a:prstGeom prst="roundRect">
            <a:avLst/>
          </a:prstGeom>
          <a:noFill/>
        </p:spPr>
      </p:pic>
      <p:pic>
        <p:nvPicPr>
          <p:cNvPr id="1029" name="Picture 5" descr="F:\Питание и пищевые продукты\виноград.jpg"/>
          <p:cNvPicPr>
            <a:picLocks noChangeAspect="1" noChangeArrowheads="1"/>
          </p:cNvPicPr>
          <p:nvPr/>
        </p:nvPicPr>
        <p:blipFill>
          <a:blip r:embed="rId16" cstate="email"/>
          <a:srcRect/>
          <a:stretch>
            <a:fillRect/>
          </a:stretch>
        </p:blipFill>
        <p:spPr bwMode="auto">
          <a:xfrm>
            <a:off x="4786314" y="5000636"/>
            <a:ext cx="1357322" cy="1714512"/>
          </a:xfrm>
          <a:prstGeom prst="roundRect">
            <a:avLst/>
          </a:prstGeom>
          <a:noFill/>
        </p:spPr>
      </p:pic>
      <p:pic>
        <p:nvPicPr>
          <p:cNvPr id="3" name="Picture 2" descr="F:\Питание и пищевые продукты\св.jpg"/>
          <p:cNvPicPr>
            <a:picLocks noChangeAspect="1" noChangeArrowheads="1"/>
          </p:cNvPicPr>
          <p:nvPr/>
        </p:nvPicPr>
        <p:blipFill>
          <a:blip r:embed="rId17" cstate="email"/>
          <a:srcRect/>
          <a:stretch>
            <a:fillRect/>
          </a:stretch>
        </p:blipFill>
        <p:spPr bwMode="auto">
          <a:xfrm>
            <a:off x="5143504" y="3357562"/>
            <a:ext cx="2024059" cy="1500198"/>
          </a:xfrm>
          <a:prstGeom prst="roundRect">
            <a:avLst/>
          </a:prstGeom>
          <a:noFill/>
        </p:spPr>
      </p:pic>
      <p:pic>
        <p:nvPicPr>
          <p:cNvPr id="8" name="Picture 2" descr="F:\Проекты\Проект Влияние обуви на опорно-двигательный аппарат\еда 4.jpg"/>
          <p:cNvPicPr>
            <a:picLocks noChangeAspect="1" noChangeArrowheads="1"/>
          </p:cNvPicPr>
          <p:nvPr/>
        </p:nvPicPr>
        <p:blipFill>
          <a:blip r:embed="rId18" cstate="email"/>
          <a:srcRect/>
          <a:stretch>
            <a:fillRect/>
          </a:stretch>
        </p:blipFill>
        <p:spPr bwMode="auto">
          <a:xfrm>
            <a:off x="3643306" y="3429000"/>
            <a:ext cx="1428760" cy="1714512"/>
          </a:xfrm>
          <a:prstGeom prst="round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75" y="928688"/>
            <a:ext cx="5214938" cy="725487"/>
          </a:xfrm>
        </p:spPr>
        <p:txBody>
          <a:bodyPr/>
          <a:lstStyle/>
          <a:p>
            <a:pPr algn="ctr" eaLnBrk="1" hangingPunct="1"/>
            <a:r>
              <a:rPr lang="ru-RU" sz="2800" b="1" i="1" smtClean="0">
                <a:solidFill>
                  <a:srgbClr val="0000FF"/>
                </a:solidFill>
                <a:latin typeface="Georgia" pitchFamily="18" charset="0"/>
              </a:rPr>
              <a:t>Что такое питание?</a:t>
            </a:r>
          </a:p>
        </p:txBody>
      </p:sp>
      <p:pic>
        <p:nvPicPr>
          <p:cNvPr id="6" name="Рисунок 2" descr="http://cooking.wild-mistress.ru/wm/cooking.nsf/publicall/2007-09-19-882299.html/$File/m_381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2844" y="2752725"/>
            <a:ext cx="4629150" cy="4105275"/>
          </a:xfrm>
          <a:prstGeom prst="roundRect">
            <a:avLst/>
          </a:prstGeom>
        </p:spPr>
      </p:pic>
      <p:pic>
        <p:nvPicPr>
          <p:cNvPr id="5" name="Рисунок 1" descr="http://lojechka.ru/wp-content/uploads/2008/11/d0bfd0b8d182d0b0d0bdd0b8d0b5-d188d0bad0bed0bbd18cd0bdd0b8d0bad0b0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761038" y="2532063"/>
            <a:ext cx="3382962" cy="4325937"/>
          </a:xfrm>
          <a:prstGeom prst="roundRect">
            <a:avLst/>
          </a:prstGeom>
        </p:spPr>
      </p:pic>
      <p:pic>
        <p:nvPicPr>
          <p:cNvPr id="4" name="Picture 2" descr="Zhivi%20tolstim_umri_molodim_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142852"/>
            <a:ext cx="1927225" cy="2503487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-main-pic" descr="Картинка 6 из 13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86578" y="285728"/>
            <a:ext cx="2124075" cy="2089150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884</TotalTime>
  <Words>521</Words>
  <Application>Microsoft Office PowerPoint</Application>
  <PresentationFormat>Экран (4:3)</PresentationFormat>
  <Paragraphs>127</Paragraphs>
  <Slides>22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Техническая</vt:lpstr>
      <vt:lpstr>Питание и пищеварение</vt:lpstr>
      <vt:lpstr>Познавательные задачи</vt:lpstr>
      <vt:lpstr>Слайд 3</vt:lpstr>
      <vt:lpstr>На какие две группы можно разделить все пищевые продукты по происхождению?</vt:lpstr>
      <vt:lpstr>Подумай!</vt:lpstr>
      <vt:lpstr>Проверь!</vt:lpstr>
      <vt:lpstr>Слайд 7</vt:lpstr>
      <vt:lpstr>Назовите продукты питания,  наиболее богатые белками, углеводами, жирами</vt:lpstr>
      <vt:lpstr>Что такое питание?</vt:lpstr>
      <vt:lpstr>Объясни народные пословицы и поговорки</vt:lpstr>
      <vt:lpstr>Слайд 11</vt:lpstr>
      <vt:lpstr>Подумай!</vt:lpstr>
      <vt:lpstr>На какие вещества расщепляются белки, углеводы и жиры пищи? </vt:lpstr>
      <vt:lpstr>Слайд 14</vt:lpstr>
      <vt:lpstr>Слайд 15</vt:lpstr>
      <vt:lpstr>Слайд 16</vt:lpstr>
      <vt:lpstr>Слайд 17</vt:lpstr>
      <vt:lpstr>Методы изучения пищеварения</vt:lpstr>
      <vt:lpstr>Поразмышляем!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Питание и пищеварение</dc:title>
  <cp:lastModifiedBy>Admin</cp:lastModifiedBy>
  <cp:revision>105</cp:revision>
  <dcterms:modified xsi:type="dcterms:W3CDTF">2016-04-06T17:52:50Z</dcterms:modified>
</cp:coreProperties>
</file>