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1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85" d="100"/>
          <a:sy n="85" d="100"/>
        </p:scale>
        <p:origin x="-7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C039B-7E6F-4333-92E9-5777C01B81D8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02454-3C2A-4C2C-8A48-D63FE7FCC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02454-3C2A-4C2C-8A48-D63FE7FCCDF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E30904-446F-4CF9-A72E-24DAEC3675F2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7215206" cy="121444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Человеческие расы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pleasedancewithme.com/PosterWeAreProgressiveCivilized7.jpg"/>
          <p:cNvPicPr/>
          <p:nvPr/>
        </p:nvPicPr>
        <p:blipFill>
          <a:blip r:embed="rId2" cstate="print"/>
          <a:srcRect l="12186" t="15893" r="10208" b="32922"/>
          <a:stretch>
            <a:fillRect/>
          </a:stretch>
        </p:blipFill>
        <p:spPr bwMode="auto">
          <a:xfrm>
            <a:off x="285720" y="2000240"/>
            <a:ext cx="59293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Австралоидные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(океанические)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Веддоиды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Австралийцы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Айны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Папуасы и меланезийцы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Негритосы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4" descr="Увеличен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268413"/>
            <a:ext cx="33940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27763" y="3933825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Папуасы</a:t>
            </a:r>
            <a:r>
              <a:rPr lang="ru-RU" sz="2000" i="1" dirty="0">
                <a:latin typeface="Times New Roman" pitchFamily="18" charset="0"/>
              </a:rPr>
              <a:t> </a:t>
            </a:r>
          </a:p>
        </p:txBody>
      </p:sp>
      <p:pic>
        <p:nvPicPr>
          <p:cNvPr id="8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005263"/>
            <a:ext cx="37544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4213" y="616585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Австралийцы</a:t>
            </a:r>
            <a:r>
              <a:rPr lang="ru-RU" sz="2000" i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17484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Негроидные (африканские) расы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7484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Негры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Негрилли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(пигмеи)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Бушмены и готтентоты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867400" y="61658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i="1" dirty="0" err="1">
                <a:latin typeface="Times New Roman" pitchFamily="18" charset="0"/>
              </a:rPr>
              <a:t>Негры</a:t>
            </a:r>
            <a:r>
              <a:rPr lang="ru-RU" i="1" dirty="0">
                <a:latin typeface="Times New Roman" pitchFamily="18" charset="0"/>
              </a:rPr>
              <a:t> </a:t>
            </a:r>
          </a:p>
        </p:txBody>
      </p:sp>
      <p:pic>
        <p:nvPicPr>
          <p:cNvPr id="5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59187"/>
          <a:stretch>
            <a:fillRect/>
          </a:stretch>
        </p:blipFill>
        <p:spPr bwMode="auto">
          <a:xfrm>
            <a:off x="571472" y="3716338"/>
            <a:ext cx="381635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27088" y="6165850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Пигмеи</a:t>
            </a:r>
            <a:r>
              <a:rPr lang="ru-RU" sz="2000" i="1" dirty="0">
                <a:latin typeface="Times New Roman" pitchFamily="18" charset="0"/>
              </a:rPr>
              <a:t> </a:t>
            </a:r>
          </a:p>
        </p:txBody>
      </p:sp>
      <p:pic>
        <p:nvPicPr>
          <p:cNvPr id="7" name="Picture 8" descr="Эфиопия. Племя Мурзи (2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1784" y="1341438"/>
            <a:ext cx="30765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0"/>
            <a:ext cx="8785212" cy="17144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Видовое единство человечества - смешанные расы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71473" y="1071547"/>
            <a:ext cx="142876" cy="142876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55612" y="3500438"/>
            <a:ext cx="1800225" cy="576262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европейцы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55612" y="2276475"/>
            <a:ext cx="1800225" cy="576263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индейцы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714612" y="3500438"/>
            <a:ext cx="1800225" cy="576262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</a:rPr>
              <a:t>кваториальные</a:t>
            </a:r>
            <a:endParaRPr lang="ru-RU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народы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035787" y="2276475"/>
            <a:ext cx="1800225" cy="576263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</a:rPr>
              <a:t>онголоидные</a:t>
            </a:r>
            <a:endParaRPr lang="ru-RU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 народы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82587" y="4868863"/>
            <a:ext cx="1871662" cy="576262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метисы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714612" y="4868863"/>
            <a:ext cx="1871662" cy="576262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мулаты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6948488" y="4868863"/>
            <a:ext cx="1871662" cy="576262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мальгаши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643174" y="2276475"/>
            <a:ext cx="1800225" cy="576263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европейцы</a:t>
            </a: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875199" y="2276475"/>
            <a:ext cx="1800225" cy="576263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индейцы</a:t>
            </a: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7035787" y="3500438"/>
            <a:ext cx="1800225" cy="576262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</a:rPr>
              <a:t>кваториальные</a:t>
            </a:r>
            <a:endParaRPr lang="ru-RU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народы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4875199" y="3500438"/>
            <a:ext cx="1800225" cy="576262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</a:rPr>
              <a:t>кваториальные</a:t>
            </a:r>
            <a:endParaRPr lang="ru-RU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народы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4787900" y="4868863"/>
            <a:ext cx="1871663" cy="576262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самбо</a:t>
            </a:r>
          </a:p>
        </p:txBody>
      </p:sp>
      <p:sp>
        <p:nvSpPr>
          <p:cNvPr id="38" name="AutoShape 19"/>
          <p:cNvSpPr>
            <a:spLocks noChangeArrowheads="1"/>
          </p:cNvSpPr>
          <p:nvPr/>
        </p:nvSpPr>
        <p:spPr bwMode="auto">
          <a:xfrm>
            <a:off x="1419212" y="3068638"/>
            <a:ext cx="265112" cy="2889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>
            <a:off x="3435337" y="3068638"/>
            <a:ext cx="265112" cy="2889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1"/>
          <p:cNvSpPr>
            <a:spLocks noChangeArrowheads="1"/>
          </p:cNvSpPr>
          <p:nvPr/>
        </p:nvSpPr>
        <p:spPr bwMode="auto">
          <a:xfrm>
            <a:off x="5667362" y="3068638"/>
            <a:ext cx="265112" cy="2889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827949" y="3068638"/>
            <a:ext cx="265113" cy="2889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auto">
          <a:xfrm rot="5400000">
            <a:off x="1169181" y="4255294"/>
            <a:ext cx="500062" cy="431800"/>
          </a:xfrm>
          <a:custGeom>
            <a:avLst/>
            <a:gdLst>
              <a:gd name="T0" fmla="*/ 8682697 w 21600"/>
              <a:gd name="T1" fmla="*/ 0 h 21600"/>
              <a:gd name="T2" fmla="*/ 0 w 21600"/>
              <a:gd name="T3" fmla="*/ 4316001 h 21600"/>
              <a:gd name="T4" fmla="*/ 8682697 w 21600"/>
              <a:gd name="T5" fmla="*/ 8632001 h 21600"/>
              <a:gd name="T6" fmla="*/ 11576943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24"/>
          <p:cNvSpPr>
            <a:spLocks noChangeArrowheads="1"/>
          </p:cNvSpPr>
          <p:nvPr/>
        </p:nvSpPr>
        <p:spPr bwMode="auto">
          <a:xfrm rot="5400000">
            <a:off x="7720793" y="4255294"/>
            <a:ext cx="500062" cy="431800"/>
          </a:xfrm>
          <a:custGeom>
            <a:avLst/>
            <a:gdLst>
              <a:gd name="T0" fmla="*/ 8682697 w 21600"/>
              <a:gd name="T1" fmla="*/ 0 h 21600"/>
              <a:gd name="T2" fmla="*/ 0 w 21600"/>
              <a:gd name="T3" fmla="*/ 4316001 h 21600"/>
              <a:gd name="T4" fmla="*/ 8682697 w 21600"/>
              <a:gd name="T5" fmla="*/ 8632001 h 21600"/>
              <a:gd name="T6" fmla="*/ 11576943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25"/>
          <p:cNvSpPr>
            <a:spLocks noChangeArrowheads="1"/>
          </p:cNvSpPr>
          <p:nvPr/>
        </p:nvSpPr>
        <p:spPr bwMode="auto">
          <a:xfrm rot="5400000">
            <a:off x="3256743" y="4255294"/>
            <a:ext cx="500062" cy="431800"/>
          </a:xfrm>
          <a:custGeom>
            <a:avLst/>
            <a:gdLst>
              <a:gd name="T0" fmla="*/ 8682697 w 21600"/>
              <a:gd name="T1" fmla="*/ 0 h 21600"/>
              <a:gd name="T2" fmla="*/ 0 w 21600"/>
              <a:gd name="T3" fmla="*/ 4316001 h 21600"/>
              <a:gd name="T4" fmla="*/ 8682697 w 21600"/>
              <a:gd name="T5" fmla="*/ 8632001 h 21600"/>
              <a:gd name="T6" fmla="*/ 11576943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26"/>
          <p:cNvSpPr>
            <a:spLocks noChangeArrowheads="1"/>
          </p:cNvSpPr>
          <p:nvPr/>
        </p:nvSpPr>
        <p:spPr bwMode="auto">
          <a:xfrm rot="5400000">
            <a:off x="5561793" y="4255294"/>
            <a:ext cx="500062" cy="431800"/>
          </a:xfrm>
          <a:custGeom>
            <a:avLst/>
            <a:gdLst>
              <a:gd name="T0" fmla="*/ 8682697 w 21600"/>
              <a:gd name="T1" fmla="*/ 0 h 21600"/>
              <a:gd name="T2" fmla="*/ 0 w 21600"/>
              <a:gd name="T3" fmla="*/ 4316001 h 21600"/>
              <a:gd name="T4" fmla="*/ 8682697 w 21600"/>
              <a:gd name="T5" fmla="*/ 8632001 h 21600"/>
              <a:gd name="T6" fmla="*/ 11576943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2844" y="214290"/>
            <a:ext cx="8543956" cy="591187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Человеческая раса –</a:t>
            </a:r>
            <a:r>
              <a:rPr kumimoji="0" lang="ru-RU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исторически сложившаяся группа людей, характеризующаяся общностью происхождения, территорией проживания, общими морфологическими и физиологическими  наследственными особенностями, традициями и обычаями.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74638"/>
            <a:ext cx="542900" cy="43971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88583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ТЕСТ «РАСЫ ЧЕЛОВЕКА»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Сколько рас человека выделяют в настоящее время?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Четыре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Желтокожие относятся к расе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Негроидной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Монголоидной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Европеоидной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Австралоидной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Для какой расы характерен косой и узкий разрез глаз?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Негроидной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Монголоидной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Европеоидной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Австралоидной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Изменяются ли с течением времени наследственные особенности?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Есть ли преимущества одних рас перед другими?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Да, есть преимущества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 преимуществ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Понятие «раса» и «нация» – это одно и то же?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Могут ли быть членами единого государства представители разных рас?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Как называются взгляды о преимуществах одних рас перед другими?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Расизм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Социальный дарвинизм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7472363" cy="6126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итальянского </a:t>
            </a:r>
            <a:r>
              <a:rPr lang="ru-RU" sz="4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Razza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    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род, порода, племя. </a:t>
            </a:r>
          </a:p>
          <a:p>
            <a:pPr>
              <a:lnSpc>
                <a:spcPct val="90000"/>
              </a:lnSpc>
            </a:pPr>
            <a:r>
              <a:rPr lang="ru-RU" altLang="ja-JP" sz="3200" dirty="0" smtClean="0">
                <a:latin typeface="Times New Roman" pitchFamily="18" charset="0"/>
                <a:cs typeface="Times New Roman" pitchFamily="18" charset="0"/>
              </a:rPr>
              <a:t>Современное человечество представлено единым биологическим видом </a:t>
            </a:r>
            <a:r>
              <a:rPr lang="en-US" altLang="ja-JP" sz="32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Homo sapiens</a:t>
            </a:r>
            <a:r>
              <a:rPr lang="ru-RU" altLang="ja-JP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 состоит из 3 крупных рас, каждая из которых делится на несколько малых.</a:t>
            </a:r>
          </a:p>
          <a:p>
            <a:pPr>
              <a:lnSpc>
                <a:spcPct val="90000"/>
              </a:lnSpc>
            </a:pPr>
            <a:r>
              <a:rPr lang="ru-RU" altLang="ja-JP" sz="3200" dirty="0" smtClean="0">
                <a:latin typeface="Times New Roman" pitchFamily="18" charset="0"/>
                <a:cs typeface="Times New Roman" pitchFamily="18" charset="0"/>
              </a:rPr>
              <a:t>Человеческие расы складывались в течение сотен тысяч лет под влиянием географических, климатических и социальных факторов. </a:t>
            </a:r>
          </a:p>
          <a:p>
            <a:pPr>
              <a:lnSpc>
                <a:spcPct val="900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7251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Вид Человек разумный (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Homo sapiens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928802"/>
            <a:ext cx="3500462" cy="1285884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Европеоидная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(евразийская)</a:t>
            </a:r>
            <a:endParaRPr lang="ru-RU" sz="28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3643314"/>
            <a:ext cx="3500462" cy="1285884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Монголоидная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(азиатско-американская)</a:t>
            </a:r>
            <a:endParaRPr lang="ru-RU" sz="2800" b="1" spc="150" dirty="0">
              <a:ln w="11430"/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143512"/>
            <a:ext cx="3500462" cy="1285884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Австрало-негроидная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(экваториальная)</a:t>
            </a:r>
            <a:endParaRPr lang="ru-RU" sz="2800" b="1" spc="150" dirty="0">
              <a:ln w="11430"/>
              <a:solidFill>
                <a:srgbClr val="F8F8F8"/>
              </a:solidFill>
              <a:latin typeface="Times New Roman" pitchFamily="18" charset="0"/>
            </a:endParaRPr>
          </a:p>
        </p:txBody>
      </p:sp>
      <p:pic>
        <p:nvPicPr>
          <p:cNvPr id="9" name="Picture 5" descr="европеиодная ра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18720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моноголоидная ра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1928826" cy="24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негроидная ра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428868"/>
            <a:ext cx="1841992" cy="247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Европеоидная раса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светлой кожей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мягкими прямыми или волнистыми волосами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горизонтальным разрезом глаз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умеренно или сильно развитым волосяным покровом на лице и груди у мужчин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заметно выступающим носом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прямым или несколько наклонным лбом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9" descr="e27c574b0d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1982154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44" y="0"/>
            <a:ext cx="5500726" cy="14287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Европеоидная раса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Северные формы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Атланто-балтийская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Беломорско-балтийская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ru-RU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Переходные (промежуточные) формы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Альпийская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Среднеевропейская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Восточноевропейская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4" descr="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76250"/>
            <a:ext cx="16716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5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42918"/>
            <a:ext cx="1579556" cy="19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235825" y="2500307"/>
            <a:ext cx="151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err="1">
                <a:latin typeface="Times New Roman" pitchFamily="18" charset="0"/>
              </a:rPr>
              <a:t>Б</a:t>
            </a:r>
            <a:r>
              <a:rPr lang="ru-RU" sz="2000" b="1" i="1" dirty="0" err="1" smtClean="0">
                <a:latin typeface="Times New Roman" pitchFamily="18" charset="0"/>
              </a:rPr>
              <a:t>рюнн</a:t>
            </a:r>
            <a:endParaRPr lang="ru-RU" sz="2000" b="1" i="1" dirty="0">
              <a:latin typeface="Times New Roman" pitchFamily="18" charset="0"/>
            </a:endParaRPr>
          </a:p>
        </p:txBody>
      </p:sp>
      <p:pic>
        <p:nvPicPr>
          <p:cNvPr id="10" name="Picture 7" descr="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933825"/>
            <a:ext cx="16383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84888" y="6308725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latin typeface="Times New Roman" pitchFamily="18" charset="0"/>
              </a:rPr>
              <a:t>Альпийская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2571744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b="1" i="1" dirty="0" err="1" smtClean="0">
                <a:latin typeface="Times New Roman" pitchFamily="18" charset="0"/>
              </a:rPr>
              <a:t>Дало-фальская</a:t>
            </a:r>
            <a:r>
              <a:rPr lang="ru-RU" altLang="ja-JP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618650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Европеоидная раса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268413"/>
            <a:ext cx="8229600" cy="452596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Южные формы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Средиземноморская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Индо-афганская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Балкано-кавказская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Переднеазиатская (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арменоидная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Памиро-ферганская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7" y="2857496"/>
            <a:ext cx="2259012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10291" y="51577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err="1">
                <a:latin typeface="Times New Roman" pitchFamily="18" charset="0"/>
              </a:rPr>
              <a:t>Б</a:t>
            </a:r>
            <a:r>
              <a:rPr lang="ru-RU" b="1" i="1" dirty="0" err="1" smtClean="0">
                <a:latin typeface="Times New Roman" pitchFamily="18" charset="0"/>
              </a:rPr>
              <a:t>искайская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6" name="Picture 6" descr="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586" y="333375"/>
            <a:ext cx="1485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14890" y="1341438"/>
            <a:ext cx="22431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Северо-индийская</a:t>
            </a:r>
          </a:p>
        </p:txBody>
      </p:sp>
      <p:pic>
        <p:nvPicPr>
          <p:cNvPr id="8" name="Picture 8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867146"/>
            <a:ext cx="18288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79613" y="602138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i="1" dirty="0" err="1">
                <a:latin typeface="Times New Roman" pitchFamily="18" charset="0"/>
              </a:rPr>
              <a:t>Арменоидная</a:t>
            </a:r>
            <a:r>
              <a:rPr lang="ru-RU" sz="2000" i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7970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Монголоидная раса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7467600" cy="4525963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 кожи от смуглого до светлого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волосы темные, часто жесткие и прямые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выступание носа  небольшое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глазная щель имеет косой разрез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значительно развита складка верхнего века, есть складка, прикрывающая внутренний угол глаза(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эпикантус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слабый волосяной покров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а 65 из 7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6"/>
            <a:ext cx="2000264" cy="22261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Монголоидная раса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908050"/>
            <a:ext cx="8229600" cy="452596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Азиатская ветвь монголоидных рас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Континентальные монголоиды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Арктическая раса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Тихоокеанские монголоиды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Американские расы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6" descr="e10e3f1480021972c435c0cd7dcdcad7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643314"/>
            <a:ext cx="20510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su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643050"/>
            <a:ext cx="19288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18573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Экваториальная раса</a:t>
            </a:r>
            <a:r>
              <a:rPr lang="ru-RU" sz="4400" b="1" dirty="0" smtClean="0">
                <a:latin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>(австралоидная и негроидная)</a:t>
            </a:r>
            <a:endParaRPr lang="ru-RU" sz="4000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6900882" cy="4954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темной пигментацией кожи, волос и глаз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курчавыми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широковолнистыми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волосами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 широкий,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маловыступающий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выдается нижняя часть лица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womeninthebible.net/images/Im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786322"/>
            <a:ext cx="2928926" cy="1887357"/>
          </a:xfrm>
          <a:prstGeom prst="rect">
            <a:avLst/>
          </a:prstGeom>
          <a:noFill/>
        </p:spPr>
      </p:pic>
      <p:pic>
        <p:nvPicPr>
          <p:cNvPr id="5" name="Рисунок 4" descr="http://www.krasota.uz/images/comments/16259.jpg"/>
          <p:cNvPicPr/>
          <p:nvPr/>
        </p:nvPicPr>
        <p:blipFill>
          <a:blip r:embed="rId3" cstate="print"/>
          <a:srcRect l="10791" t="16712" r="6835"/>
          <a:stretch>
            <a:fillRect/>
          </a:stretch>
        </p:blipFill>
        <p:spPr bwMode="auto">
          <a:xfrm>
            <a:off x="7143768" y="2000240"/>
            <a:ext cx="1666875" cy="224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FFC000"/>
      </a:dk1>
      <a:lt1>
        <a:sysClr val="window" lastClr="FFFFFF"/>
      </a:lt1>
      <a:dk2>
        <a:srgbClr val="69676D"/>
      </a:dk2>
      <a:lt2>
        <a:srgbClr val="C9C2D1"/>
      </a:lt2>
      <a:accent1>
        <a:srgbClr val="FFC0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324</Words>
  <Application>Microsoft Office PowerPoint</Application>
  <PresentationFormat>Экран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Человеческие расы</vt:lpstr>
      <vt:lpstr>Слайд 2</vt:lpstr>
      <vt:lpstr>Вид Человек разумный (Homo sapiens)</vt:lpstr>
      <vt:lpstr>Европеоидная раса</vt:lpstr>
      <vt:lpstr>Слайд 5</vt:lpstr>
      <vt:lpstr>Слайд 6</vt:lpstr>
      <vt:lpstr>Монголоидная раса</vt:lpstr>
      <vt:lpstr>Слайд 8</vt:lpstr>
      <vt:lpstr>Экваториальная раса (австралоидная и негроидная)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Человеческие расы</dc:title>
  <dc:creator>Я</dc:creator>
  <cp:lastModifiedBy>1</cp:lastModifiedBy>
  <cp:revision>26</cp:revision>
  <dcterms:created xsi:type="dcterms:W3CDTF">2004-12-31T22:29:20Z</dcterms:created>
  <dcterms:modified xsi:type="dcterms:W3CDTF">2015-09-14T04:09:13Z</dcterms:modified>
</cp:coreProperties>
</file>