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6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115" autoAdjust="0"/>
  </p:normalViewPr>
  <p:slideViewPr>
    <p:cSldViewPr>
      <p:cViewPr varScale="1">
        <p:scale>
          <a:sx n="74" d="100"/>
          <a:sy n="74" d="100"/>
        </p:scale>
        <p:origin x="-3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B7B64-842E-4D3F-9A89-EA47C5AD8E7D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FB339-9187-4BF6-B36F-03F72C48E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9EF20-1C72-4D6C-8A4F-038F6B502414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F8793-9019-4CBA-8B8D-73820684ED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D0CC8-320F-43D4-81B9-55DE26F8DAC7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FDEAB-73D4-4FC9-9D13-C2EE7AB58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05013-3FB1-4C32-B7CF-9FC71570EF03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2DC68-D080-4FCB-828F-1FBE5C8E3B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9D777-E2DD-4602-9E13-607A9D491B95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1B8AC-97BB-43D6-B094-25085C090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09E11-DE62-4DD5-A90B-19D431088760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2A50A-2F94-438C-BC2A-574087BFA4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9E639-709C-4A77-BE7C-8CE3D5F48A7A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5F8-1E0B-41E2-A161-DEE62C4B05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A2982-BE88-4734-81D6-3B6855D186BD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49C23-2769-4264-AF23-015E05EB33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13669-8CDC-4474-A68E-88F11A44B9D6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FAD38-C305-44E9-9697-4DD8B9597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770EF-DF5E-4F03-B231-C0956CCB6A82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60397-C1E8-4EE0-8280-9847C7DA4F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E1497-1754-4BB8-AB6D-DD8C2107623C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414E5-A2AB-4E37-A238-999B2D0BE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BCDD6F-8FAC-411D-9E5E-D7D5BC1F2CB8}" type="datetimeFigureOut">
              <a:rPr lang="ru-RU"/>
              <a:pPr>
                <a:defRPr/>
              </a:pPr>
              <a:t>06.02.2014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58A351-A279-4C16-9760-B9ECE301F4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</p:spPr>
        <p:txBody>
          <a:bodyPr/>
          <a:lstStyle/>
          <a:p>
            <a:r>
              <a:rPr lang="ru-RU" b="1" smtClean="0">
                <a:solidFill>
                  <a:srgbClr val="7030A0"/>
                </a:solidFill>
              </a:rPr>
              <a:t>Регуляция пищеварения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tx1"/>
                </a:solidFill>
              </a:rPr>
              <a:t>Цели:</a:t>
            </a:r>
            <a:r>
              <a:rPr lang="ru-RU" dirty="0" smtClean="0">
                <a:solidFill>
                  <a:schemeClr val="tx1"/>
                </a:solidFill>
              </a:rPr>
              <a:t> знакомство с историей открытия условных и безусловных рефлексов; знакомство с нервной и гуморальной регуляцией органов пищеварения.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Артём\Рабочий стол\Новая папка\нормы питания для людей разных профессий\37284366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97" y="0"/>
            <a:ext cx="913640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Артём\Рабочий стол\Новая папка\нормы питания для людей разных профессий\70320746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97" y="0"/>
            <a:ext cx="913640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Артём\Рабочий стол\ВКР\Приложение 3\5 урок\bernar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214290"/>
            <a:ext cx="19050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C:\Documents and Settings\Артём\Рабочий стол\ВКР\Приложение 3\5 урок\клод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6926" y="4429132"/>
            <a:ext cx="3570399" cy="2357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 rtlCol="0">
            <a:normAutofit fontScale="9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b="1" dirty="0" smtClean="0"/>
              <a:t>Французский физиолог Клод Бернар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3125" y="1600200"/>
            <a:ext cx="6543675" cy="2686050"/>
          </a:xfrm>
        </p:spPr>
        <p:txBody>
          <a:bodyPr rtlCol="0">
            <a:normAutofit fontScale="55000" lnSpcReduction="20000"/>
          </a:bodyPr>
          <a:lstStyle/>
          <a:p>
            <a:pPr marL="0" indent="35560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Первая работа Бернара, посвященная изучению анатомии и физиологии слюнной железы (1843), положила начало его исследованиям по физиологии пищеварения. </a:t>
            </a:r>
          </a:p>
          <a:p>
            <a:pPr marL="0" indent="35560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В 1849 он сделал свое первое крупное открытие - выяснил, что поджелудочная железа выделяет не только вещества, способствующие перевариванию белков и углеводов, но и фермент, расщепляющий жиры. Некоторые из его наблюдений над собаками с удаленной поджелудочной железой привели спустя 72 года к открытию инсулина. </a:t>
            </a:r>
          </a:p>
          <a:p>
            <a:pPr marL="0" indent="35560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К 1848 Бернар открыл гликоген и выяснил роль печени в углеводном обмене.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2714625" y="274638"/>
            <a:ext cx="5972175" cy="1143000"/>
          </a:xfrm>
        </p:spPr>
        <p:txBody>
          <a:bodyPr/>
          <a:lstStyle/>
          <a:p>
            <a:r>
              <a:rPr lang="ru-RU" sz="3600" b="1" smtClean="0"/>
              <a:t>Павлов Иван Петрович</a:t>
            </a:r>
            <a:br>
              <a:rPr lang="ru-RU" sz="3600" b="1" smtClean="0"/>
            </a:br>
            <a:r>
              <a:rPr lang="ru-RU" sz="3600" b="1" smtClean="0"/>
              <a:t>(1849-1936)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50" y="1600200"/>
            <a:ext cx="5543550" cy="4525963"/>
          </a:xfrm>
        </p:spPr>
        <p:txBody>
          <a:bodyPr rtlCol="0">
            <a:normAutofit/>
          </a:bodyPr>
          <a:lstStyle/>
          <a:p>
            <a:pPr marL="0" indent="45085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Выдающийся русский учёный, лауреат Нобелевской премии. И. П. Павлов доказал, что слюноотделение имеет физиологическую природу. Открыл, что пищеварение имеет нервную, а не психическую регуляцию.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pic>
        <p:nvPicPr>
          <p:cNvPr id="4100" name="Picture 2" descr="C:\Documents and Settings\Артём\Рабочий стол\ВКР\Приложение 3\5 урок\pavlov-ivan-petrovich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26162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:\Documents and Settings\Артём\Рабочий стол\ВКР\Приложение 3\5 урок\с2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6012" y="1357298"/>
            <a:ext cx="787599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Прямоугольник 5"/>
          <p:cNvSpPr>
            <a:spLocks noChangeArrowheads="1"/>
          </p:cNvSpPr>
          <p:nvPr/>
        </p:nvSpPr>
        <p:spPr bwMode="auto">
          <a:xfrm>
            <a:off x="357188" y="5086350"/>
            <a:ext cx="8429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Собака с фистулой слюнной железы в звуконепроницаемой камере: </a:t>
            </a:r>
            <a:r>
              <a:rPr lang="ru-RU" i="1">
                <a:latin typeface="Calibri" pitchFamily="34" charset="0"/>
              </a:rPr>
              <a:t>А — камера; Б — помещение для экспериментатора; В — собака с фистулой слюнной железы: 1 — слюнная железа; 2 — проток железы, выведенной наружу; 3 — воронка для сбора слюны</a:t>
            </a:r>
            <a:endParaRPr lang="ru-RU">
              <a:latin typeface="Calibri" pitchFamily="34" charset="0"/>
            </a:endParaRPr>
          </a:p>
        </p:txBody>
      </p:sp>
      <p:sp>
        <p:nvSpPr>
          <p:cNvPr id="5124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ru-RU" sz="2800" b="1" smtClean="0"/>
              <a:t>Условные и безусловные рефлексы в процессе пищеварения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/>
              <a:t>Условные и безусловные рефлексы в процессе пищеварения</a:t>
            </a:r>
          </a:p>
        </p:txBody>
      </p:sp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214313" y="5000625"/>
            <a:ext cx="8501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Мнимое кормление:</a:t>
            </a:r>
          </a:p>
          <a:p>
            <a:r>
              <a:rPr lang="ru-RU">
                <a:latin typeface="Calibri" pitchFamily="34" charset="0"/>
              </a:rPr>
              <a:t>А — </a:t>
            </a:r>
            <a:r>
              <a:rPr lang="ru-RU" i="1">
                <a:latin typeface="Calibri" pitchFamily="34" charset="0"/>
              </a:rPr>
              <a:t>фистула желудка; Б — мнимое кормление. У собаки перерезан пищевод, оба края вшиты в кожу. Проглоченная пища в желудок не попадает — вываливается через отверстие наружу, но желудочное сокоотделение идет.</a:t>
            </a:r>
            <a:endParaRPr lang="ru-RU">
              <a:latin typeface="Calibri" pitchFamily="34" charset="0"/>
            </a:endParaRPr>
          </a:p>
        </p:txBody>
      </p:sp>
      <p:pic>
        <p:nvPicPr>
          <p:cNvPr id="6148" name="Picture 2" descr="C:\Documents and Settings\Артём\Рабочий стол\ВКР\Приложение 3\5 урок\с1.jpg"/>
          <p:cNvPicPr>
            <a:picLocks noChangeAspect="1" noChangeArrowheads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654430" y="1428750"/>
            <a:ext cx="7692265" cy="3486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8683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/>
              <a:t>Гуморальная регуляция пищеварения</a:t>
            </a:r>
            <a:br>
              <a:rPr lang="ru-RU" sz="3600" b="1" dirty="0" smtClean="0"/>
            </a:br>
            <a:r>
              <a:rPr lang="ru-RU" sz="3600" b="1" dirty="0" smtClean="0"/>
              <a:t>(от лат. «гумор» - жидкость)</a:t>
            </a:r>
          </a:p>
        </p:txBody>
      </p:sp>
      <p:sp>
        <p:nvSpPr>
          <p:cNvPr id="7171" name="Содержимое 3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11144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dirty="0" smtClean="0"/>
              <a:t>	Осуществляется с помощью биологически активных веществ - </a:t>
            </a:r>
            <a:r>
              <a:rPr lang="ru-RU" b="1" i="1" dirty="0" smtClean="0"/>
              <a:t>гормонов</a:t>
            </a:r>
          </a:p>
        </p:txBody>
      </p:sp>
      <p:pic>
        <p:nvPicPr>
          <p:cNvPr id="7172" name="Picture 2" descr="C:\Documents and Settings\Артём\Рабочий стол\ВКР\Приложение 3\5 урок\гуморальная регуляция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1532" y="2107567"/>
            <a:ext cx="8978091" cy="4750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Артём\Рабочий стол\Новая папка\нормы питания для людей разных профессий\2662282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97" y="-1"/>
            <a:ext cx="9140203" cy="686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sz="2800" b="1" smtClean="0"/>
              <a:t>Практическая работа </a:t>
            </a:r>
            <a:br>
              <a:rPr lang="ru-RU" sz="2800" b="1" smtClean="0"/>
            </a:br>
            <a:r>
              <a:rPr lang="ru-RU" sz="2800" b="1" smtClean="0"/>
              <a:t>«Определение норм рационального питания»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Найти материал о нормах рационального питания в сети Интернет.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Составить суточное меню для школьника.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Оформить меню в тетради.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mtClean="0"/>
              <a:t>Защита составленного меню.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Артём\Рабочий стол\Новая папка\нормы питания для людей разных профессий\15838366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97" y="0"/>
            <a:ext cx="913640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279</Words>
  <Application>Microsoft Office PowerPoint</Application>
  <PresentationFormat>Экран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Регуляция пищеварения</vt:lpstr>
      <vt:lpstr>Французский физиолог Клод Бернар</vt:lpstr>
      <vt:lpstr>Павлов Иван Петрович (1849-1936)</vt:lpstr>
      <vt:lpstr>Условные и безусловные рефлексы в процессе пищеварения</vt:lpstr>
      <vt:lpstr>Условные и безусловные рефлексы в процессе пищеварения</vt:lpstr>
      <vt:lpstr>Гуморальная регуляция пищеварения (от лат. «гумор» - жидкость)</vt:lpstr>
      <vt:lpstr>Слайд 7</vt:lpstr>
      <vt:lpstr>Практическая работа  «Определение норм рационального питания»</vt:lpstr>
      <vt:lpstr>Слайд 9</vt:lpstr>
      <vt:lpstr>Слайд 10</vt:lpstr>
      <vt:lpstr>Слайд 11</vt:lpstr>
    </vt:vector>
  </TitlesOfParts>
  <Company>WIN7XP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Регуляция пищеварения</dc:title>
  <dc:creator>Ижогина</dc:creator>
  <cp:lastModifiedBy>instr</cp:lastModifiedBy>
  <cp:revision>15</cp:revision>
  <dcterms:created xsi:type="dcterms:W3CDTF">2010-06-08T05:43:30Z</dcterms:created>
  <dcterms:modified xsi:type="dcterms:W3CDTF">2014-02-06T08:22:55Z</dcterms:modified>
</cp:coreProperties>
</file>