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68" r:id="rId5"/>
    <p:sldId id="270" r:id="rId6"/>
    <p:sldId id="269" r:id="rId7"/>
    <p:sldId id="271" r:id="rId8"/>
    <p:sldId id="259" r:id="rId9"/>
    <p:sldId id="260" r:id="rId10"/>
    <p:sldId id="263" r:id="rId11"/>
    <p:sldId id="261" r:id="rId12"/>
    <p:sldId id="262" r:id="rId13"/>
    <p:sldId id="264" r:id="rId14"/>
    <p:sldId id="265" r:id="rId15"/>
    <p:sldId id="266" r:id="rId16"/>
    <p:sldId id="267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C344F1-564A-4E85-AD9B-8EDB847B8ED5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21986-C87E-4C4D-B391-9E659A7656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21986-C87E-4C4D-B391-9E659A7656DF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908720"/>
            <a:ext cx="780893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Биосфера –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биологическая оболочка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Земли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гипонейстон</a:t>
            </a:r>
            <a:r>
              <a:rPr lang="ru-RU" sz="3200" dirty="0" smtClean="0">
                <a:solidFill>
                  <a:srgbClr val="002060"/>
                </a:solidFill>
              </a:rPr>
              <a:t> – организмы, живущие под поверхностью воды (личинки кефали, хамсы, веслоногие рачки)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планктон</a:t>
            </a:r>
            <a:r>
              <a:rPr lang="ru-RU" sz="3200" dirty="0" smtClean="0">
                <a:solidFill>
                  <a:srgbClr val="002060"/>
                </a:solidFill>
              </a:rPr>
              <a:t> – живущие в толще воды, не способные противостоять течению (фито- и зоопланктон)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нектон</a:t>
            </a:r>
            <a:r>
              <a:rPr lang="ru-RU" sz="3200" dirty="0" smtClean="0">
                <a:solidFill>
                  <a:srgbClr val="002060"/>
                </a:solidFill>
              </a:rPr>
              <a:t> – активно плавающие животные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бентос </a:t>
            </a:r>
            <a:r>
              <a:rPr lang="ru-RU" sz="3200" dirty="0" smtClean="0">
                <a:solidFill>
                  <a:srgbClr val="002060"/>
                </a:solidFill>
              </a:rPr>
              <a:t>– обитатели дна</a:t>
            </a:r>
            <a:endParaRPr lang="ru-RU" sz="3200" dirty="0">
              <a:solidFill>
                <a:srgbClr val="002060"/>
              </a:solidFill>
            </a:endParaRPr>
          </a:p>
        </p:txBody>
      </p:sp>
      <p:pic>
        <p:nvPicPr>
          <p:cNvPr id="4" name="Picture 2" descr="C:\Users\Sveta\Desktop\биология\Зоология\Млекопитающие\delfinariy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08104" y="2996952"/>
            <a:ext cx="3635896" cy="2597069"/>
          </a:xfrm>
          <a:prstGeom prst="rect">
            <a:avLst/>
          </a:prstGeom>
          <a:noFill/>
        </p:spPr>
      </p:pic>
      <p:pic>
        <p:nvPicPr>
          <p:cNvPr id="3075" name="Picture 3" descr="C:\Users\Sveta\Desktop\биология\Зоология\кишечнополостные\3 (4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3429000"/>
            <a:ext cx="3275856" cy="2456892"/>
          </a:xfrm>
          <a:prstGeom prst="rect">
            <a:avLst/>
          </a:prstGeom>
          <a:noFill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203848" y="5031477"/>
            <a:ext cx="2420144" cy="1826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Цветущие растения нивяник обыкновенный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804248" y="2564904"/>
            <a:ext cx="2483768" cy="2029215"/>
          </a:xfrm>
          <a:prstGeom prst="rect">
            <a:avLst/>
          </a:prstGeom>
          <a:noFill/>
          <a:ln w="50800">
            <a:solidFill>
              <a:srgbClr val="FF6600"/>
            </a:solidFill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0" y="0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Аэробионты –</a:t>
            </a:r>
            <a:r>
              <a:rPr lang="ru-RU" sz="3200" dirty="0" smtClean="0">
                <a:solidFill>
                  <a:srgbClr val="002060"/>
                </a:solidFill>
              </a:rPr>
              <a:t> организмы, обитающие в наземно-воздушной среде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sz="3200" b="1" dirty="0" err="1" smtClean="0">
                <a:solidFill>
                  <a:srgbClr val="002060"/>
                </a:solidFill>
              </a:rPr>
              <a:t>Эдафобионты</a:t>
            </a:r>
            <a:r>
              <a:rPr lang="ru-RU" sz="3200" b="1" dirty="0" smtClean="0">
                <a:solidFill>
                  <a:srgbClr val="002060"/>
                </a:solidFill>
              </a:rPr>
              <a:t> – </a:t>
            </a:r>
            <a:r>
              <a:rPr lang="ru-RU" sz="3200" dirty="0" smtClean="0">
                <a:solidFill>
                  <a:srgbClr val="002060"/>
                </a:solidFill>
              </a:rPr>
              <a:t>организмы, населяющие почву.</a:t>
            </a:r>
          </a:p>
          <a:p>
            <a:r>
              <a:rPr lang="ru-RU" sz="3200" b="1" dirty="0" err="1" smtClean="0">
                <a:solidFill>
                  <a:srgbClr val="002060"/>
                </a:solidFill>
              </a:rPr>
              <a:t>Эндобионты</a:t>
            </a:r>
            <a:r>
              <a:rPr lang="ru-RU" sz="3200" b="1" dirty="0" smtClean="0">
                <a:solidFill>
                  <a:srgbClr val="002060"/>
                </a:solidFill>
              </a:rPr>
              <a:t> - </a:t>
            </a:r>
            <a:r>
              <a:rPr lang="ru-RU" sz="3200" dirty="0" smtClean="0">
                <a:solidFill>
                  <a:srgbClr val="002060"/>
                </a:solidFill>
              </a:rPr>
              <a:t> организмы, использующие в качестве среды обитания тела других организмов.</a:t>
            </a:r>
            <a:endParaRPr lang="ru-RU" sz="3200" b="1" dirty="0">
              <a:solidFill>
                <a:srgbClr val="002060"/>
              </a:solidFill>
            </a:endParaRPr>
          </a:p>
        </p:txBody>
      </p:sp>
      <p:pic>
        <p:nvPicPr>
          <p:cNvPr id="1027" name="Picture 3" descr="C:\Users\Sveta\Desktop\биология\Зоология\Млекопитающие\заяц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2636912"/>
            <a:ext cx="3828274" cy="2520280"/>
          </a:xfrm>
          <a:prstGeom prst="rect">
            <a:avLst/>
          </a:prstGeom>
          <a:noFill/>
        </p:spPr>
      </p:pic>
      <p:pic>
        <p:nvPicPr>
          <p:cNvPr id="1028" name="Picture 4" descr="C:\Users\Sveta\Desktop\биология\Зоология\Птицы\удод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707904" y="2564904"/>
            <a:ext cx="3076449" cy="2104939"/>
          </a:xfrm>
          <a:prstGeom prst="rect">
            <a:avLst/>
          </a:prstGeom>
          <a:noFill/>
        </p:spPr>
      </p:pic>
      <p:pic>
        <p:nvPicPr>
          <p:cNvPr id="6" name="Picture 6" descr="26140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347864" y="4670425"/>
            <a:ext cx="2951163" cy="218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11" descr="одуванчик лекарственный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4911698"/>
            <a:ext cx="3239344" cy="2234334"/>
          </a:xfrm>
          <a:prstGeom prst="rect">
            <a:avLst/>
          </a:prstGeom>
          <a:noFill/>
          <a:ln w="50800">
            <a:solidFill>
              <a:srgbClr val="FF6600"/>
            </a:solidFill>
            <a:miter lim="800000"/>
            <a:headEnd/>
            <a:tailEnd/>
          </a:ln>
        </p:spPr>
      </p:pic>
      <p:pic>
        <p:nvPicPr>
          <p:cNvPr id="1026" name="Picture 2" descr="C:\Users\Sveta\Desktop\биология\Зоология\Круглые черви\аскарида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300192" y="4581128"/>
            <a:ext cx="2843807" cy="22768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217024" cy="63094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0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Свойства живого вещества</a:t>
            </a:r>
          </a:p>
          <a:p>
            <a:pPr algn="ctr"/>
            <a:endParaRPr lang="ru-RU" sz="4000" b="1" cap="none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r>
              <a:rPr lang="ru-RU" sz="3200" spc="50" dirty="0" smtClean="0">
                <a:ln w="11430"/>
                <a:solidFill>
                  <a:srgbClr val="002060"/>
                </a:solidFill>
              </a:rPr>
              <a:t> </a:t>
            </a:r>
            <a:r>
              <a:rPr lang="ru-RU" sz="3600" b="1" spc="50" dirty="0" smtClean="0">
                <a:ln w="11430"/>
                <a:solidFill>
                  <a:srgbClr val="002060"/>
                </a:solidFill>
              </a:rPr>
              <a:t>обладает большим запасом энергии</a:t>
            </a:r>
          </a:p>
          <a:p>
            <a:pPr>
              <a:buFont typeface="Arial" pitchFamily="34" charset="0"/>
              <a:buChar char="•"/>
            </a:pPr>
            <a:r>
              <a:rPr lang="ru-RU" sz="3600" b="1" spc="50" dirty="0" smtClean="0">
                <a:ln w="11430"/>
                <a:solidFill>
                  <a:srgbClr val="002060"/>
                </a:solidFill>
              </a:rPr>
              <a:t> реакции идут намного быстрее</a:t>
            </a:r>
          </a:p>
          <a:p>
            <a:pPr>
              <a:buFont typeface="Arial" pitchFamily="34" charset="0"/>
              <a:buChar char="•"/>
            </a:pPr>
            <a:r>
              <a:rPr lang="ru-RU" sz="3600" b="1" spc="50" dirty="0" smtClean="0">
                <a:ln w="11430"/>
                <a:solidFill>
                  <a:srgbClr val="002060"/>
                </a:solidFill>
              </a:rPr>
              <a:t> устойчиво только в живых организмах</a:t>
            </a:r>
          </a:p>
          <a:p>
            <a:pPr>
              <a:buFont typeface="Arial" pitchFamily="34" charset="0"/>
              <a:buChar char="•"/>
            </a:pPr>
            <a:r>
              <a:rPr lang="ru-RU" sz="3600" b="1" spc="50" dirty="0" smtClean="0">
                <a:ln w="11430"/>
                <a:solidFill>
                  <a:srgbClr val="002060"/>
                </a:solidFill>
              </a:rPr>
              <a:t> большое разнообразие органических веществ</a:t>
            </a:r>
          </a:p>
          <a:p>
            <a:pPr>
              <a:buFont typeface="Arial" pitchFamily="34" charset="0"/>
              <a:buChar char="•"/>
            </a:pPr>
            <a:r>
              <a:rPr lang="ru-RU" sz="3600" b="1" spc="50" dirty="0" smtClean="0">
                <a:ln w="11430"/>
                <a:solidFill>
                  <a:srgbClr val="002060"/>
                </a:solidFill>
              </a:rPr>
              <a:t> существует в виде сообществ</a:t>
            </a:r>
          </a:p>
          <a:p>
            <a:pPr>
              <a:buFont typeface="Arial" pitchFamily="34" charset="0"/>
              <a:buChar char="•"/>
            </a:pPr>
            <a:r>
              <a:rPr lang="ru-RU" sz="3600" b="1" spc="50" dirty="0" smtClean="0">
                <a:ln w="11430"/>
                <a:solidFill>
                  <a:srgbClr val="002060"/>
                </a:solidFill>
              </a:rPr>
              <a:t> генетически связано с живым веществом прошлых эпох </a:t>
            </a:r>
          </a:p>
          <a:p>
            <a:pPr algn="ctr"/>
            <a:endParaRPr lang="ru-RU" sz="36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0907" y="0"/>
            <a:ext cx="9200596" cy="701730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Функции живого вещества</a:t>
            </a:r>
          </a:p>
          <a:p>
            <a:pPr algn="ctr"/>
            <a:endParaRPr lang="ru-RU" sz="2800" b="1" spc="50" dirty="0" smtClean="0">
              <a:ln w="11430"/>
              <a:solidFill>
                <a:srgbClr val="002060"/>
              </a:solidFill>
            </a:endParaRPr>
          </a:p>
          <a:p>
            <a:pPr marL="914400" indent="-914400">
              <a:buFont typeface="+mj-lt"/>
              <a:buAutoNum type="arabicPeriod"/>
            </a:pP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энергетическая </a:t>
            </a:r>
            <a:r>
              <a:rPr lang="ru-RU" sz="3200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(фотосинтез)</a:t>
            </a:r>
            <a:endParaRPr lang="ru-RU" sz="32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914400" indent="-914400">
              <a:buFont typeface="+mj-lt"/>
              <a:buAutoNum type="arabicPeriod"/>
            </a:pPr>
            <a:r>
              <a:rPr lang="ru-RU" sz="32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газовая </a:t>
            </a:r>
            <a:r>
              <a:rPr lang="ru-RU" sz="3200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 О</a:t>
            </a:r>
            <a:r>
              <a:rPr lang="ru-RU" sz="3200" cap="none" spc="50" baseline="-2500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ru-RU" sz="3200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en-US" sz="3200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</a:t>
            </a:r>
            <a:r>
              <a:rPr lang="en-US" sz="3200" cap="none" spc="50" baseline="-2500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en-US" sz="3200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CO</a:t>
            </a:r>
            <a:r>
              <a:rPr lang="en-US" sz="3200" cap="none" spc="50" baseline="-2500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en-US" sz="3200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H</a:t>
            </a:r>
            <a:r>
              <a:rPr lang="en-US" sz="3200" cap="none" spc="50" baseline="-2500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en-US" sz="3200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S, CH</a:t>
            </a:r>
            <a:r>
              <a:rPr lang="en-US" sz="3200" cap="none" spc="50" baseline="-2500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r>
              <a:rPr lang="en-US" sz="3200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)</a:t>
            </a:r>
            <a:endParaRPr lang="ru-RU" sz="3200" b="1" cap="none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914400" indent="-914400">
              <a:buFont typeface="+mj-lt"/>
              <a:buAutoNum type="arabicPeriod"/>
            </a:pP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концентрационная </a:t>
            </a:r>
            <a:r>
              <a:rPr lang="ru-RU" sz="3200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(нефть, </a:t>
            </a:r>
          </a:p>
          <a:p>
            <a:pPr marL="914400" indent="-914400"/>
            <a:r>
              <a:rPr lang="ru-RU" sz="3200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известняк, йод, кремний, металлы)</a:t>
            </a:r>
          </a:p>
          <a:p>
            <a:pPr marL="914400" indent="-914400">
              <a:buAutoNum type="arabicPeriod" startAt="4"/>
            </a:pP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деструктивная </a:t>
            </a:r>
            <a:r>
              <a:rPr lang="ru-RU" sz="3200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(гниение)</a:t>
            </a:r>
            <a:endParaRPr lang="ru-RU" sz="32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914400" indent="-914400">
              <a:buAutoNum type="arabicPeriod" startAt="4"/>
            </a:pPr>
            <a:r>
              <a:rPr lang="ru-RU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средообразующая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200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(почвообразование)</a:t>
            </a:r>
            <a:endParaRPr lang="ru-RU" sz="32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914400" indent="-914400">
              <a:buAutoNum type="arabicPeriod" startAt="4"/>
            </a:pP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транспортная </a:t>
            </a:r>
            <a:r>
              <a:rPr lang="ru-RU" sz="3200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(миграции )</a:t>
            </a:r>
          </a:p>
          <a:p>
            <a:pPr marL="914400" indent="-914400">
              <a:buAutoNum type="arabicPeriod" startAt="4"/>
            </a:pPr>
            <a:r>
              <a:rPr lang="ru-RU" sz="32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окислительно</a:t>
            </a:r>
            <a:r>
              <a:rPr lang="ru-RU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-восстановительная</a:t>
            </a:r>
          </a:p>
          <a:p>
            <a:pPr marL="914400" indent="-914400">
              <a:buAutoNum type="arabicPeriod" startAt="4"/>
            </a:pPr>
            <a:r>
              <a:rPr lang="ru-RU" sz="32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биогеохимическая функция человечества</a:t>
            </a:r>
          </a:p>
          <a:p>
            <a:pPr marL="914400" indent="-914400">
              <a:buFont typeface="+mj-lt"/>
              <a:buAutoNum type="arabicPeriod"/>
            </a:pPr>
            <a:endParaRPr lang="ru-RU" sz="40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914400" indent="-914400">
              <a:buFont typeface="+mj-lt"/>
              <a:buAutoNum type="arabicPeriod"/>
            </a:pPr>
            <a:endParaRPr lang="ru-RU" sz="40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52936"/>
            <a:ext cx="9144000" cy="4163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-1"/>
            <a:ext cx="9144001" cy="2871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4704"/>
            <a:ext cx="9217856" cy="5589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2656"/>
            <a:ext cx="9198644" cy="623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357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564161"/>
            <a:ext cx="9144000" cy="3293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0"/>
            <a:ext cx="7747762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Основные законы </a:t>
            </a:r>
          </a:p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</a:t>
            </a:r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стойчивости живой природы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988840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u="sng" dirty="0" smtClean="0">
                <a:solidFill>
                  <a:srgbClr val="C00000"/>
                </a:solidFill>
              </a:rPr>
              <a:t>Цикличность –</a:t>
            </a:r>
          </a:p>
          <a:p>
            <a:r>
              <a:rPr lang="ru-RU" sz="3600" b="1" dirty="0" smtClean="0">
                <a:solidFill>
                  <a:srgbClr val="C00000"/>
                </a:solidFill>
              </a:rPr>
              <a:t> многократное использование биогенных веществ (круговорот веществ)</a:t>
            </a:r>
          </a:p>
          <a:p>
            <a:r>
              <a:rPr lang="ru-RU" sz="3600" b="1" dirty="0" smtClean="0">
                <a:solidFill>
                  <a:srgbClr val="C00000"/>
                </a:solidFill>
              </a:rPr>
              <a:t>Круговорот биогенных элементов:</a:t>
            </a:r>
          </a:p>
          <a:p>
            <a:r>
              <a:rPr lang="ru-RU" sz="3600" b="1" dirty="0" smtClean="0">
                <a:solidFill>
                  <a:srgbClr val="C00000"/>
                </a:solidFill>
              </a:rPr>
              <a:t>Водорода, кислорода, углерода, азота, фосфора и др.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u="sng" dirty="0" smtClean="0">
                <a:solidFill>
                  <a:srgbClr val="C00000"/>
                </a:solidFill>
              </a:rPr>
              <a:t>Отрицательная обратная связь  </a:t>
            </a:r>
          </a:p>
          <a:p>
            <a:r>
              <a:rPr lang="ru-RU" sz="3600" b="1" dirty="0" smtClean="0">
                <a:solidFill>
                  <a:srgbClr val="C00000"/>
                </a:solidFill>
              </a:rPr>
              <a:t> при отклонении от нормального состояния биосистемы в ней происходят такие изменения, которые противодействуют  этим отклонениям. В результате система возвращается в прежнее состояние.</a:t>
            </a:r>
          </a:p>
          <a:p>
            <a:endParaRPr lang="ru-RU" sz="3600" b="1" dirty="0" smtClean="0">
              <a:solidFill>
                <a:srgbClr val="C00000"/>
              </a:solidFill>
            </a:endParaRPr>
          </a:p>
          <a:p>
            <a:r>
              <a:rPr lang="ru-RU" sz="3600" b="1" dirty="0" smtClean="0">
                <a:solidFill>
                  <a:srgbClr val="C00000"/>
                </a:solidFill>
              </a:rPr>
              <a:t>Заяц --- рысь        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80528" y="0"/>
            <a:ext cx="9324528" cy="618630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Биосфера – это своеобразная</a:t>
            </a:r>
          </a:p>
          <a:p>
            <a:pPr algn="ctr"/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оболочка Земли, содержащая всю совокупность живых организмов и ту часть вещества планеты, которая находится в непрерывном обмене с этими организмами.</a:t>
            </a:r>
          </a:p>
          <a:p>
            <a:pPr algn="ctr"/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5733256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Впервые понятие  упомянуто Ж.-Б. Ламарком,  позже – Э. Зюссом, </a:t>
            </a:r>
          </a:p>
          <a:p>
            <a:r>
              <a:rPr lang="ru-RU" sz="2400" b="1" dirty="0" smtClean="0"/>
              <a:t>а еще позже В.И.Вернадским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92696"/>
            <a:ext cx="9144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Биологическое разнообразие видов</a:t>
            </a:r>
          </a:p>
          <a:p>
            <a:r>
              <a:rPr lang="ru-RU" sz="3600" b="1" dirty="0" smtClean="0">
                <a:solidFill>
                  <a:srgbClr val="C00000"/>
                </a:solidFill>
              </a:rPr>
              <a:t>Разнообразие видов позволяет занимать разные экологические ниши, тем самым более полно использовать ресурсы среды.</a:t>
            </a:r>
          </a:p>
          <a:p>
            <a:r>
              <a:rPr lang="ru-RU" sz="3600" b="1" dirty="0" smtClean="0">
                <a:solidFill>
                  <a:srgbClr val="C00000"/>
                </a:solidFill>
              </a:rPr>
              <a:t>Виды, составляющие биосистему, взаимно дополняют и </a:t>
            </a:r>
            <a:r>
              <a:rPr lang="ru-RU" sz="3600" b="1" dirty="0" err="1" smtClean="0">
                <a:solidFill>
                  <a:srgbClr val="C00000"/>
                </a:solidFill>
              </a:rPr>
              <a:t>взаимозаменяют</a:t>
            </a:r>
            <a:r>
              <a:rPr lang="ru-RU" sz="3600" b="1" dirty="0" smtClean="0">
                <a:solidFill>
                  <a:srgbClr val="C00000"/>
                </a:solidFill>
              </a:rPr>
              <a:t> друг друга.</a:t>
            </a:r>
          </a:p>
          <a:p>
            <a:r>
              <a:rPr lang="ru-RU" sz="3600" b="1" dirty="0" smtClean="0">
                <a:solidFill>
                  <a:srgbClr val="C00000"/>
                </a:solidFill>
              </a:rPr>
              <a:t>Биологическое разнообразие видов – необходимое условие для протекания первичных и восстановительных сукцессий.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80728"/>
            <a:ext cx="9229039" cy="450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3429001"/>
            <a:ext cx="7056784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483768" y="188640"/>
            <a:ext cx="4176464" cy="15567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Биосфера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1520" y="2276872"/>
            <a:ext cx="3168352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hlinkClick r:id="rId2" action="ppaction://hlinksldjump"/>
              </a:rPr>
              <a:t>живое вещество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96136" y="2204864"/>
            <a:ext cx="3168352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hlinkClick r:id="rId3" action="ppaction://hlinksldjump"/>
              </a:rPr>
              <a:t>биогенное вещество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43608" y="4365104"/>
            <a:ext cx="3168352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hlinkClick r:id="rId4" action="ppaction://hlinksldjump"/>
              </a:rPr>
              <a:t>косное вещество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148064" y="4365104"/>
            <a:ext cx="3168352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err="1" smtClean="0">
                <a:solidFill>
                  <a:srgbClr val="FF0000"/>
                </a:solidFill>
                <a:hlinkClick r:id="rId5" action="ppaction://hlinksldjump"/>
              </a:rPr>
              <a:t>биокосное</a:t>
            </a:r>
            <a:r>
              <a:rPr lang="ru-RU" sz="3600" b="1" dirty="0" smtClean="0">
                <a:solidFill>
                  <a:srgbClr val="FF0000"/>
                </a:solidFill>
                <a:hlinkClick r:id="rId5" action="ppaction://hlinksldjump"/>
              </a:rPr>
              <a:t> вещество</a:t>
            </a:r>
            <a:endParaRPr lang="ru-RU" sz="3600" b="1" dirty="0">
              <a:solidFill>
                <a:srgbClr val="FF0000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2771800" y="1772816"/>
            <a:ext cx="360040" cy="504056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860032" y="1772816"/>
            <a:ext cx="720080" cy="25922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3419872" y="1772816"/>
            <a:ext cx="504056" cy="25922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436096" y="1772816"/>
            <a:ext cx="576064" cy="504056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115616" y="332656"/>
            <a:ext cx="6048672" cy="22322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живое вещество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1900" y="2967335"/>
            <a:ext cx="736022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это вся совокупность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организмов на планете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619672" y="476672"/>
            <a:ext cx="6048672" cy="18722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биогенное вещество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7594" y="2967335"/>
            <a:ext cx="8188845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это вещество, которое создается и </a:t>
            </a:r>
          </a:p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перерабатывается живыми </a:t>
            </a:r>
          </a:p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организмами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63688" y="332656"/>
            <a:ext cx="5040560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косное вещество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4631" y="2967335"/>
            <a:ext cx="7294753" cy="215443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это совокупность тех веществ,</a:t>
            </a:r>
          </a:p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 образовании которых живые</a:t>
            </a:r>
          </a:p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организмы не участвуют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187624" y="476672"/>
            <a:ext cx="6840760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err="1" smtClean="0">
                <a:solidFill>
                  <a:srgbClr val="FF0000"/>
                </a:solidFill>
              </a:rPr>
              <a:t>биокосное</a:t>
            </a:r>
            <a:r>
              <a:rPr lang="ru-RU" sz="4800" b="1" dirty="0" smtClean="0">
                <a:solidFill>
                  <a:srgbClr val="FF0000"/>
                </a:solidFill>
              </a:rPr>
              <a:t> вещество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204864"/>
            <a:ext cx="8343053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вещество, создаваемое в биосфере</a:t>
            </a:r>
          </a:p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одновременно живыми </a:t>
            </a:r>
          </a:p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организмами и </a:t>
            </a:r>
          </a:p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косными процессами</a:t>
            </a:r>
          </a:p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(почва, кора выветривания, </a:t>
            </a:r>
          </a:p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природные воды )	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260648"/>
            <a:ext cx="63267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Границы </a:t>
            </a: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биосферы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96752"/>
            <a:ext cx="9144000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 атмосфере:  20 км</a:t>
            </a:r>
          </a:p>
          <a:p>
            <a:r>
              <a:rPr lang="ru-RU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 гидросфере:  10 км</a:t>
            </a:r>
          </a:p>
          <a:p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 литосфере: 2-4 км</a:t>
            </a:r>
          </a:p>
          <a:p>
            <a:r>
              <a:rPr lang="ru-RU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Физико-химические условия, определяющие границы жизни:</a:t>
            </a:r>
          </a:p>
          <a:p>
            <a:r>
              <a:rPr lang="ru-RU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b="1" cap="none" spc="50" dirty="0" smtClean="0">
                <a:ln w="11430"/>
                <a:gradFill>
                  <a:gsLst>
                    <a:gs pos="25000">
                      <a:schemeClr val="tx2">
                        <a:lumMod val="75000"/>
                      </a:schemeClr>
                    </a:gs>
                    <a:gs pos="100000">
                      <a:schemeClr val="tx2">
                        <a:lumMod val="50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уровень содержание кислорода, углекислого газа, воды, температурный режим, наличие элементов минерального питания </a:t>
            </a:r>
            <a:endParaRPr lang="ru-RU" sz="3600" b="1" cap="none" spc="50" dirty="0">
              <a:ln w="11430"/>
              <a:gradFill>
                <a:gsLst>
                  <a:gs pos="25000">
                    <a:schemeClr val="tx2">
                      <a:lumMod val="75000"/>
                    </a:schemeClr>
                  </a:gs>
                  <a:gs pos="100000">
                    <a:schemeClr val="tx2">
                      <a:lumMod val="50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 пределах биосферы выделяют </a:t>
            </a:r>
          </a:p>
          <a:p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 среды жизни:  </a:t>
            </a:r>
            <a:r>
              <a:rPr lang="ru-RU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водная, почвенная, </a:t>
            </a:r>
          </a:p>
          <a:p>
            <a:r>
              <a:rPr lang="ru-RU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наземно-воздушная и организменная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700808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В водной среде обитают </a:t>
            </a:r>
            <a:r>
              <a:rPr lang="ru-RU" sz="3200" b="1" dirty="0" smtClean="0">
                <a:solidFill>
                  <a:srgbClr val="C00000"/>
                </a:solidFill>
              </a:rPr>
              <a:t>гидробионты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нейстон</a:t>
            </a:r>
            <a:r>
              <a:rPr lang="ru-RU" sz="2800" dirty="0" smtClean="0">
                <a:solidFill>
                  <a:srgbClr val="002060"/>
                </a:solidFill>
              </a:rPr>
              <a:t> – организмы, обитающие у поверхностной пленки воды (простейшие, клопы-водомерки)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плейстон</a:t>
            </a:r>
            <a:r>
              <a:rPr lang="ru-RU" sz="2800" dirty="0" smtClean="0">
                <a:solidFill>
                  <a:srgbClr val="002060"/>
                </a:solidFill>
              </a:rPr>
              <a:t> – организмы, плавающие на поверхности воды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(португальский кораблик)</a:t>
            </a:r>
          </a:p>
        </p:txBody>
      </p:sp>
      <p:pic>
        <p:nvPicPr>
          <p:cNvPr id="5" name="Picture 2" descr="C:\Users\Sveta\Desktop\биология\Зоология\кишечнополостные\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96136" y="3699030"/>
            <a:ext cx="4211960" cy="3158970"/>
          </a:xfrm>
          <a:prstGeom prst="rect">
            <a:avLst/>
          </a:prstGeom>
          <a:noFill/>
        </p:spPr>
      </p:pic>
      <p:pic>
        <p:nvPicPr>
          <p:cNvPr id="2051" name="Picture 3" descr="C:\Users\Sveta\Desktop\биология\Зоология\простейшие\w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861048"/>
            <a:ext cx="2696473" cy="2304256"/>
          </a:xfrm>
          <a:prstGeom prst="rect">
            <a:avLst/>
          </a:prstGeom>
          <a:noFill/>
        </p:spPr>
      </p:pic>
      <p:pic>
        <p:nvPicPr>
          <p:cNvPr id="7" name="Picture 6" descr="Зелёная Кодиум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2699792" y="3861048"/>
            <a:ext cx="3168352" cy="22857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476</Words>
  <Application>Microsoft Office PowerPoint</Application>
  <PresentationFormat>Экран (4:3)</PresentationFormat>
  <Paragraphs>84</Paragraphs>
  <Slides>23</Slides>
  <Notes>1</Notes>
  <HiddenSlides>4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Sveta</dc:creator>
  <cp:lastModifiedBy>Admin</cp:lastModifiedBy>
  <cp:revision>44</cp:revision>
  <dcterms:created xsi:type="dcterms:W3CDTF">2012-04-23T16:05:59Z</dcterms:created>
  <dcterms:modified xsi:type="dcterms:W3CDTF">2016-04-07T08:37:18Z</dcterms:modified>
</cp:coreProperties>
</file>