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96" r:id="rId3"/>
    <p:sldId id="266" r:id="rId4"/>
    <p:sldId id="282" r:id="rId5"/>
    <p:sldId id="283" r:id="rId6"/>
    <p:sldId id="284" r:id="rId7"/>
    <p:sldId id="274" r:id="rId8"/>
    <p:sldId id="275" r:id="rId9"/>
    <p:sldId id="276" r:id="rId10"/>
    <p:sldId id="277" r:id="rId11"/>
    <p:sldId id="278" r:id="rId12"/>
    <p:sldId id="285" r:id="rId13"/>
    <p:sldId id="291" r:id="rId14"/>
    <p:sldId id="292" r:id="rId15"/>
    <p:sldId id="293" r:id="rId16"/>
    <p:sldId id="295" r:id="rId17"/>
    <p:sldId id="29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3686B-C096-491B-8510-9204BEE09FE7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B7DA0-8556-4131-85C3-2732996614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C3E366-7113-44D1-AE83-D60EA19799B8}" type="slidenum">
              <a:rPr lang="ru-RU"/>
              <a:pPr/>
              <a:t>16</a:t>
            </a:fld>
            <a:endParaRPr lang="ru-RU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1E828-BB3B-47B4-B24D-59DA2332E2B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1E828-BB3B-47B4-B24D-59DA2332E2B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1E828-BB3B-47B4-B24D-59DA2332E2B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1E828-BB3B-47B4-B24D-59DA2332E2B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1E828-BB3B-47B4-B24D-59DA2332E2B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1E828-BB3B-47B4-B24D-59DA2332E2B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1E828-BB3B-47B4-B24D-59DA2332E2B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1E828-BB3B-47B4-B24D-59DA2332E2B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1E828-BB3B-47B4-B24D-59DA2332E2B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1E828-BB3B-47B4-B24D-59DA2332E2B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61E828-BB3B-47B4-B24D-59DA2332E2B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bg1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461E828-BB3B-47B4-B24D-59DA2332E2BF}" type="datetimeFigureOut">
              <a:rPr lang="ru-RU" smtClean="0"/>
              <a:pPr/>
              <a:t>07.04.2016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66B832-31AD-4917-86D6-315121C700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split orient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0" y="980729"/>
            <a:ext cx="8964488" cy="5040560"/>
          </a:xfrm>
        </p:spPr>
        <p:txBody>
          <a:bodyPr/>
          <a:lstStyle/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Способность к размножению имеют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а) все живые организмы        б) только животные        в) все, кроме бактерий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 Что такое жизненный цикл клетки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а) жизнь клетки в период её деления   б) жизнь клетки от деления до следующего деления или до смерти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в) жизнь клетки в период интерфазы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Спирализация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хромосом происходит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а) в интерфазе        б) в профазе        в)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метафазе        г) в телофазе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  В интерфазе митоза происходит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а) удвоение ДНК        б) синтез ферментов        в) синтез АТФ        г) верны все ответы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5.  Хромосомы выстраиваются в экваториальной плоскости клетки в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а) профазе        б) метафазе        в) анафазе        г) телофазе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6.  В анафазе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а) хромосомы сворачиваются и утолщаются        б) хромосомы располагаются в экваториальной плоскости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в) формируется веретено деления         г) дочерние хромосомы движутся к полюсам клетки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7.  Последовательность фаз митоза является следующей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а)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профаза-метафаза-анафаза-телофаза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б)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профаза-анафаза-метафаза-телофаза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в)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телофаза-профаза-анафаза-матафаза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8.  В результате митоза появляются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а) две одинаковые клетки        б) две разные клетки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9.  Перетяжка хромосом называется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а) центриоль        б) центромера        в) веретено деления 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smtClean="0">
                <a:solidFill>
                  <a:srgbClr val="FF0000"/>
                </a:solidFill>
              </a:rPr>
              <a:t>Анафаза</a:t>
            </a:r>
            <a:r>
              <a:rPr lang="en-US" sz="3200" b="1" dirty="0" smtClean="0">
                <a:solidFill>
                  <a:srgbClr val="FF0000"/>
                </a:solidFill>
              </a:rPr>
              <a:t> I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3300"/>
                </a:solidFill>
              </a:rPr>
              <a:t/>
            </a:r>
            <a:br>
              <a:rPr lang="ru-RU" sz="2400" dirty="0" smtClean="0">
                <a:solidFill>
                  <a:srgbClr val="FF33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(фаза расхождения хромосом)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5896" y="1225689"/>
            <a:ext cx="55081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FF0000"/>
                </a:solidFill>
              </a:rPr>
              <a:t>1) </a:t>
            </a:r>
            <a:r>
              <a:rPr lang="ru-RU" sz="2400" b="1" dirty="0" smtClean="0">
                <a:solidFill>
                  <a:srgbClr val="002060"/>
                </a:solidFill>
              </a:rPr>
              <a:t>Не происходит деления </a:t>
            </a:r>
            <a:r>
              <a:rPr lang="ru-RU" sz="2400" b="1" dirty="0" err="1" smtClean="0">
                <a:solidFill>
                  <a:srgbClr val="002060"/>
                </a:solidFill>
              </a:rPr>
              <a:t>центромер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pPr marL="342900" indent="-342900"/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rgbClr val="FF0000"/>
                </a:solidFill>
              </a:rPr>
              <a:t>2) </a:t>
            </a:r>
            <a:r>
              <a:rPr lang="ru-RU" sz="2400" b="1" dirty="0" smtClean="0">
                <a:solidFill>
                  <a:srgbClr val="002060"/>
                </a:solidFill>
              </a:rPr>
              <a:t>Нити веретена деления сокращаются и  растаскивают за </a:t>
            </a:r>
            <a:r>
              <a:rPr lang="ru-RU" sz="2400" b="1" dirty="0" err="1" smtClean="0">
                <a:solidFill>
                  <a:srgbClr val="002060"/>
                </a:solidFill>
              </a:rPr>
              <a:t>центромеры</a:t>
            </a:r>
            <a:r>
              <a:rPr lang="ru-RU" sz="2400" b="1" dirty="0" smtClean="0">
                <a:solidFill>
                  <a:srgbClr val="002060"/>
                </a:solidFill>
              </a:rPr>
              <a:t>  хромосомы к полюсам клетки (независимое расхождение)</a:t>
            </a:r>
          </a:p>
          <a:p>
            <a:pPr marL="342900" indent="-342900"/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</a:rPr>
              <a:t>    перекомбинация отцовского и материнского генетического                материала</a:t>
            </a:r>
          </a:p>
          <a:p>
            <a:pPr marL="342900" indent="-342900"/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ru-RU" sz="2400" b="1" dirty="0" smtClean="0">
                <a:solidFill>
                  <a:srgbClr val="002060"/>
                </a:solidFill>
              </a:rPr>
              <a:t>    источник изменчивости</a:t>
            </a:r>
          </a:p>
          <a:p>
            <a:pPr marL="342900" indent="-342900"/>
            <a:endParaRPr lang="ru-RU" sz="2400" b="1" dirty="0" smtClean="0">
              <a:solidFill>
                <a:srgbClr val="FF0000"/>
              </a:solidFill>
            </a:endParaRPr>
          </a:p>
          <a:p>
            <a:pPr marL="342900" indent="-342900"/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213049" y="2453409"/>
            <a:ext cx="4097489" cy="2592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5940152" y="414908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8104" y="55892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smtClean="0">
                <a:solidFill>
                  <a:srgbClr val="FF0000"/>
                </a:solidFill>
              </a:rPr>
              <a:t>Телофаза 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2400" dirty="0" smtClean="0">
                <a:solidFill>
                  <a:srgbClr val="FF3300"/>
                </a:solidFill>
              </a:rPr>
              <a:t/>
            </a:r>
            <a:br>
              <a:rPr lang="ru-RU" sz="2400" dirty="0" smtClean="0">
                <a:solidFill>
                  <a:srgbClr val="FF33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355976" y="836712"/>
            <a:ext cx="47880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1) </a:t>
            </a:r>
            <a:r>
              <a:rPr lang="ru-RU" sz="2400" b="1" dirty="0" smtClean="0">
                <a:solidFill>
                  <a:srgbClr val="002060"/>
                </a:solidFill>
              </a:rPr>
              <a:t>Вокруг гаплоидного набора </a:t>
            </a:r>
            <a:r>
              <a:rPr lang="ru-RU" sz="2400" b="1" dirty="0" err="1" smtClean="0">
                <a:solidFill>
                  <a:srgbClr val="002060"/>
                </a:solidFill>
              </a:rPr>
              <a:t>двухроматидных</a:t>
            </a:r>
            <a:r>
              <a:rPr lang="ru-RU" sz="2400" b="1" dirty="0" smtClean="0">
                <a:solidFill>
                  <a:srgbClr val="002060"/>
                </a:solidFill>
              </a:rPr>
              <a:t> хромосом образуется ядерная мембрана;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2) </a:t>
            </a:r>
            <a:r>
              <a:rPr lang="ru-RU" sz="2400" b="1" dirty="0" smtClean="0">
                <a:solidFill>
                  <a:srgbClr val="002060"/>
                </a:solidFill>
              </a:rPr>
              <a:t>Цитокинез</a:t>
            </a:r>
          </a:p>
          <a:p>
            <a:pPr marL="457200" indent="-45720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</a:rPr>
              <a:t>Итог: </a:t>
            </a:r>
            <a:r>
              <a:rPr lang="ru-RU" sz="2400" b="1" dirty="0" smtClean="0">
                <a:solidFill>
                  <a:srgbClr val="002060"/>
                </a:solidFill>
              </a:rPr>
              <a:t>из материнской клетки (</a:t>
            </a:r>
            <a:r>
              <a:rPr lang="en-US" sz="2400" b="1" dirty="0" smtClean="0">
                <a:solidFill>
                  <a:srgbClr val="002060"/>
                </a:solidFill>
              </a:rPr>
              <a:t>2n)</a:t>
            </a:r>
            <a:r>
              <a:rPr lang="ru-RU" sz="2400" b="1" dirty="0" smtClean="0">
                <a:solidFill>
                  <a:srgbClr val="002060"/>
                </a:solidFill>
              </a:rPr>
              <a:t> образуется 2 клетки с гаплоидным набором (</a:t>
            </a:r>
            <a:r>
              <a:rPr lang="en-US" sz="2400" b="1" dirty="0" smtClean="0">
                <a:solidFill>
                  <a:srgbClr val="002060"/>
                </a:solidFill>
              </a:rPr>
              <a:t>n)</a:t>
            </a:r>
            <a:r>
              <a:rPr lang="ru-RU" sz="2400" b="1" dirty="0" smtClean="0">
                <a:solidFill>
                  <a:srgbClr val="002060"/>
                </a:solidFill>
              </a:rPr>
              <a:t> хромосом.</a:t>
            </a:r>
          </a:p>
          <a:p>
            <a:pPr marL="342900" indent="-342900">
              <a:lnSpc>
                <a:spcPct val="15000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47613" y="2727933"/>
            <a:ext cx="5472310" cy="21219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Мейоз </a:t>
            </a:r>
            <a:r>
              <a:rPr lang="en-US" sz="2800" b="1" dirty="0" smtClean="0">
                <a:solidFill>
                  <a:srgbClr val="FF0000"/>
                </a:solidFill>
              </a:rPr>
              <a:t>II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</a:rPr>
              <a:t>Профаза</a:t>
            </a:r>
            <a:r>
              <a:rPr lang="en-US" sz="2800" b="1" dirty="0" smtClean="0">
                <a:solidFill>
                  <a:srgbClr val="FF0000"/>
                </a:solidFill>
              </a:rPr>
              <a:t> II</a:t>
            </a:r>
            <a:r>
              <a:rPr lang="ru-RU" sz="2800" dirty="0" smtClean="0">
                <a:solidFill>
                  <a:srgbClr val="FF3300"/>
                </a:solidFill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225689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Те же события что и в митозе</a:t>
            </a:r>
          </a:p>
          <a:p>
            <a:pPr marL="457200" indent="-457200"/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457200" indent="-457200"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2. Метафаза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II</a:t>
            </a:r>
            <a:endParaRPr 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457200" indent="-457200" algn="ctr"/>
            <a:endParaRPr 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9424" y="2708920"/>
            <a:ext cx="51845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1)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По экватору клетки 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располагаются </a:t>
            </a:r>
            <a:r>
              <a:rPr lang="ru-RU" sz="2400" b="1" dirty="0" err="1" smtClean="0">
                <a:solidFill>
                  <a:srgbClr val="002060"/>
                </a:solidFill>
                <a:cs typeface="Times New Roman" pitchFamily="18" charset="0"/>
              </a:rPr>
              <a:t>двухроматидные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</a:t>
            </a:r>
          </a:p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хромосомы;</a:t>
            </a:r>
          </a:p>
          <a:p>
            <a:endParaRPr lang="ru-RU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2)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Образуется метафазная пластинка;</a:t>
            </a:r>
          </a:p>
          <a:p>
            <a:endParaRPr lang="ru-RU" sz="24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3) 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Нити веретена деления прикрепляются к </a:t>
            </a:r>
            <a:r>
              <a:rPr lang="ru-RU" sz="2400" b="1" dirty="0" err="1" smtClean="0">
                <a:solidFill>
                  <a:srgbClr val="002060"/>
                </a:solidFill>
                <a:cs typeface="Times New Roman" pitchFamily="18" charset="0"/>
              </a:rPr>
              <a:t>центромерам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хромосом с обоих полюсов.</a:t>
            </a:r>
            <a:endParaRPr lang="ru-RU" sz="2400" dirty="0" smtClean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855531" y="3446693"/>
            <a:ext cx="4950406" cy="1872208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</a:rPr>
              <a:t>Анафаза </a:t>
            </a:r>
            <a:r>
              <a:rPr lang="en-US" sz="2800" b="1" dirty="0" smtClean="0">
                <a:solidFill>
                  <a:srgbClr val="FF0000"/>
                </a:solidFill>
              </a:rPr>
              <a:t>II</a:t>
            </a:r>
            <a:r>
              <a:rPr lang="ru-RU" sz="2800" dirty="0" smtClean="0">
                <a:solidFill>
                  <a:srgbClr val="FF3300"/>
                </a:solidFill>
              </a:rPr>
              <a:t/>
            </a:r>
            <a:br>
              <a:rPr lang="ru-RU" sz="2800" dirty="0" smtClean="0">
                <a:solidFill>
                  <a:srgbClr val="FF33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(фаза расхождения хромосом)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35896" y="1196752"/>
            <a:ext cx="5508104" cy="611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1) </a:t>
            </a:r>
            <a:r>
              <a:rPr lang="ru-RU" sz="2400" b="1" dirty="0" smtClean="0">
                <a:solidFill>
                  <a:srgbClr val="002060"/>
                </a:solidFill>
              </a:rPr>
              <a:t> Деления </a:t>
            </a:r>
            <a:r>
              <a:rPr lang="ru-RU" sz="2400" b="1" dirty="0" err="1" smtClean="0">
                <a:solidFill>
                  <a:srgbClr val="002060"/>
                </a:solidFill>
              </a:rPr>
              <a:t>центромеры</a:t>
            </a:r>
            <a:r>
              <a:rPr lang="ru-RU" sz="2400" b="1" dirty="0" smtClean="0">
                <a:solidFill>
                  <a:srgbClr val="002060"/>
                </a:solidFill>
              </a:rPr>
              <a:t>, хроматиды становятся самостоятельными хромосомами (сестринские);</a:t>
            </a:r>
          </a:p>
          <a:p>
            <a:pPr marL="342900" indent="-342900">
              <a:lnSpc>
                <a:spcPct val="150000"/>
              </a:lnSpc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2) </a:t>
            </a:r>
            <a:r>
              <a:rPr lang="ru-RU" sz="2400" b="1" dirty="0" smtClean="0">
                <a:solidFill>
                  <a:srgbClr val="002060"/>
                </a:solidFill>
              </a:rPr>
              <a:t>Нити веретена деления сокращаются и  растаскивают за </a:t>
            </a:r>
            <a:r>
              <a:rPr lang="ru-RU" sz="2400" b="1" dirty="0" err="1" smtClean="0">
                <a:solidFill>
                  <a:srgbClr val="002060"/>
                </a:solidFill>
              </a:rPr>
              <a:t>центромеры</a:t>
            </a:r>
            <a:r>
              <a:rPr lang="ru-RU" sz="2400" b="1" dirty="0" smtClean="0">
                <a:solidFill>
                  <a:srgbClr val="002060"/>
                </a:solidFill>
              </a:rPr>
              <a:t> хромосомы к противоположным полюсам.  </a:t>
            </a:r>
          </a:p>
          <a:p>
            <a:pPr marL="342900" indent="-342900">
              <a:lnSpc>
                <a:spcPct val="15000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</a:pP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1044624" y="2924944"/>
            <a:ext cx="5472608" cy="1728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r>
              <a:rPr lang="en-US" sz="2800" b="1" dirty="0" smtClean="0">
                <a:solidFill>
                  <a:srgbClr val="FF0000"/>
                </a:solidFill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</a:rPr>
              <a:t>Телофаза </a:t>
            </a:r>
            <a:r>
              <a:rPr lang="en-US" sz="2800" b="1" dirty="0" smtClean="0">
                <a:solidFill>
                  <a:srgbClr val="FF0000"/>
                </a:solidFill>
              </a:rPr>
              <a:t>II</a:t>
            </a:r>
            <a:r>
              <a:rPr lang="ru-RU" sz="2800" b="1" dirty="0" smtClean="0">
                <a:solidFill>
                  <a:srgbClr val="FF0000"/>
                </a:solidFill>
              </a:rPr>
              <a:t> (</a:t>
            </a:r>
            <a:r>
              <a:rPr lang="en-US" sz="2800" b="1" dirty="0" err="1" smtClean="0">
                <a:solidFill>
                  <a:srgbClr val="FF3300"/>
                </a:solidFill>
              </a:rPr>
              <a:t>nc</a:t>
            </a:r>
            <a:r>
              <a:rPr lang="ru-RU" sz="2800" b="1" dirty="0" smtClean="0">
                <a:solidFill>
                  <a:srgbClr val="FF3300"/>
                </a:solidFill>
              </a:rPr>
              <a:t>)</a:t>
            </a:r>
            <a:r>
              <a:rPr lang="ru-RU" sz="2400" dirty="0" smtClean="0">
                <a:solidFill>
                  <a:srgbClr val="FF3300"/>
                </a:solidFill>
              </a:rPr>
              <a:t/>
            </a:r>
            <a:br>
              <a:rPr lang="ru-RU" sz="2400" dirty="0" smtClean="0">
                <a:solidFill>
                  <a:srgbClr val="FF330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95936" y="1340768"/>
            <a:ext cx="51480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1) </a:t>
            </a:r>
            <a:r>
              <a:rPr lang="ru-RU" sz="2400" b="1" dirty="0" smtClean="0">
                <a:solidFill>
                  <a:srgbClr val="002060"/>
                </a:solidFill>
              </a:rPr>
              <a:t>На каждом полюсе </a:t>
            </a:r>
            <a:r>
              <a:rPr lang="en-US" sz="2400" b="1" dirty="0" smtClean="0">
                <a:solidFill>
                  <a:srgbClr val="002060"/>
                </a:solidFill>
              </a:rPr>
              <a:t>n </a:t>
            </a:r>
            <a:r>
              <a:rPr lang="ru-RU" sz="2400" b="1" dirty="0" smtClean="0">
                <a:solidFill>
                  <a:srgbClr val="002060"/>
                </a:solidFill>
              </a:rPr>
              <a:t>количество хромосом;</a:t>
            </a:r>
          </a:p>
          <a:p>
            <a:pPr marL="457200" indent="-457200">
              <a:lnSpc>
                <a:spcPct val="15000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</a:rPr>
              <a:t>2)</a:t>
            </a:r>
            <a:r>
              <a:rPr lang="ru-RU" sz="2400" b="1" dirty="0" smtClean="0">
                <a:solidFill>
                  <a:srgbClr val="002060"/>
                </a:solidFill>
              </a:rPr>
              <a:t>Хромосомы </a:t>
            </a:r>
            <a:r>
              <a:rPr lang="ru-RU" sz="2400" b="1" dirty="0" err="1" smtClean="0">
                <a:solidFill>
                  <a:srgbClr val="002060"/>
                </a:solidFill>
              </a:rPr>
              <a:t>деспирализуются</a:t>
            </a:r>
            <a:r>
              <a:rPr lang="ru-RU" sz="2400" b="1" dirty="0" smtClean="0">
                <a:solidFill>
                  <a:srgbClr val="002060"/>
                </a:solidFill>
              </a:rPr>
              <a:t>, вокруг них образуется мембрана, формируются ядрышки.</a:t>
            </a:r>
          </a:p>
          <a:p>
            <a:pPr marL="342900" indent="-342900">
              <a:lnSpc>
                <a:spcPct val="150000"/>
              </a:lnSpc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3384376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45638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92211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Значение мейоза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91440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1) </a:t>
            </a:r>
            <a:r>
              <a:rPr lang="ru-RU" sz="2400" b="1" dirty="0" smtClean="0"/>
              <a:t>Образуется 4 разнокачественные гаплоидные клетки (</a:t>
            </a:r>
            <a:r>
              <a:rPr lang="en-US" sz="2400" b="1" dirty="0" err="1" smtClean="0"/>
              <a:t>nc</a:t>
            </a:r>
            <a:r>
              <a:rPr lang="en-US" sz="2400" b="1" dirty="0" smtClean="0"/>
              <a:t>)</a:t>
            </a:r>
            <a:r>
              <a:rPr lang="ru-RU" sz="2400" b="1" dirty="0" smtClean="0"/>
              <a:t>;</a:t>
            </a:r>
          </a:p>
          <a:p>
            <a:pPr marL="514350" indent="-514350">
              <a:buNone/>
            </a:pPr>
            <a:endParaRPr lang="en-US" sz="2400" b="1" dirty="0" smtClean="0"/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2) </a:t>
            </a:r>
            <a:r>
              <a:rPr lang="ru-RU" sz="2400" b="1" dirty="0" smtClean="0"/>
              <a:t>Поддержание постоянного числа хромосом из поколения в поколение;</a:t>
            </a:r>
          </a:p>
          <a:p>
            <a:pPr marL="514350" indent="-514350">
              <a:buNone/>
            </a:pPr>
            <a:endParaRPr lang="ru-RU" sz="2400" b="1" dirty="0" smtClean="0"/>
          </a:p>
          <a:p>
            <a:pPr marL="514350" indent="-51435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3) </a:t>
            </a:r>
            <a:r>
              <a:rPr lang="ru-RU" sz="2400" b="1" dirty="0" smtClean="0"/>
              <a:t>Один из механизмов  изменчивости в результате: 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sz="2400" b="1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b="1" dirty="0" smtClean="0"/>
              <a:t>Перекомбинации генов в профазе </a:t>
            </a:r>
            <a:r>
              <a:rPr lang="en-US" sz="2400" b="1" dirty="0" smtClean="0"/>
              <a:t>I </a:t>
            </a:r>
            <a:r>
              <a:rPr lang="ru-RU" sz="2400" b="1" dirty="0" smtClean="0"/>
              <a:t> входе конъюгации и кроссинговера;</a:t>
            </a:r>
          </a:p>
          <a:p>
            <a:pPr marL="514350" indent="-514350">
              <a:buFont typeface="Wingdings" pitchFamily="2" charset="2"/>
              <a:buChar char="Ø"/>
            </a:pPr>
            <a:endParaRPr lang="en-US" sz="2400" b="1" dirty="0" smtClean="0"/>
          </a:p>
          <a:p>
            <a:pPr marL="514350" indent="-514350">
              <a:buFont typeface="Wingdings" pitchFamily="2" charset="2"/>
              <a:buChar char="Ø"/>
            </a:pPr>
            <a:r>
              <a:rPr lang="ru-RU" sz="2400" b="1" dirty="0" smtClean="0"/>
              <a:t>Независимого расхождения хромосом.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116013" y="188913"/>
            <a:ext cx="69119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ru-RU" sz="2400" b="1" dirty="0">
                <a:solidFill>
                  <a:srgbClr val="FF0000"/>
                </a:solidFill>
              </a:rPr>
              <a:t>Дайте формулировку или объяснение следующим понятиям: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3568" y="1124744"/>
            <a:ext cx="7273925" cy="51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800" dirty="0"/>
              <a:t>Гомологичные хромосомы.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800" dirty="0"/>
              <a:t>Конъюгация.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800" dirty="0"/>
              <a:t>Кроссинговер.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800" dirty="0"/>
              <a:t>Биваленты.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800" dirty="0" err="1"/>
              <a:t>Тетрады</a:t>
            </a:r>
            <a:r>
              <a:rPr lang="ru-RU" sz="2800" dirty="0"/>
              <a:t>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800" dirty="0"/>
              <a:t>Диплоидный и гаплоидный наборы хромосом.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800" dirty="0"/>
              <a:t>Редукционное деление </a:t>
            </a:r>
            <a:r>
              <a:rPr lang="ru-RU" sz="2800" dirty="0" smtClean="0"/>
              <a:t>мейоза.</a:t>
            </a:r>
            <a:endParaRPr lang="ru-RU" sz="2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Домашнее задание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604664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Сравнительная характеристика митоза и мейоза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077072" y="314096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		</a:t>
            </a:r>
          </a:p>
          <a:p>
            <a:r>
              <a:rPr lang="ru-RU" dirty="0" smtClean="0"/>
              <a:t>	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	 	 </a:t>
            </a:r>
          </a:p>
          <a:p>
            <a:r>
              <a:rPr lang="ru-RU" dirty="0" smtClean="0"/>
              <a:t> 	 </a:t>
            </a:r>
          </a:p>
          <a:p>
            <a:r>
              <a:rPr lang="ru-RU" dirty="0" smtClean="0"/>
              <a:t> 	 </a:t>
            </a:r>
          </a:p>
          <a:p>
            <a:r>
              <a:rPr lang="ru-RU" dirty="0" smtClean="0"/>
              <a:t> 	 </a:t>
            </a:r>
          </a:p>
          <a:p>
            <a:r>
              <a:rPr lang="ru-RU" dirty="0" smtClean="0"/>
              <a:t> 	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31640" y="2204864"/>
          <a:ext cx="6096000" cy="3240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Сравнение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Митоз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Мейоз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Сходство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400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Различия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2428868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Мейоз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2348880"/>
            <a:ext cx="3744416" cy="4180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48395" y="3322265"/>
            <a:ext cx="2695605" cy="3535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1368152"/>
          </a:xfrm>
        </p:spPr>
        <p:txBody>
          <a:bodyPr>
            <a:normAutofit fontScale="90000"/>
          </a:bodyPr>
          <a:lstStyle/>
          <a:p>
            <a:pPr indent="457200" algn="l">
              <a:lnSpc>
                <a:spcPct val="150000"/>
              </a:lnSpc>
            </a:pPr>
            <a:r>
              <a:rPr lang="ru-RU" b="1" dirty="0" smtClean="0">
                <a:solidFill>
                  <a:srgbClr val="FF3300"/>
                </a:solidFill>
              </a:rPr>
              <a:t>Мейоз </a:t>
            </a:r>
            <a:r>
              <a:rPr lang="ru-RU" sz="2700" b="1" dirty="0" smtClean="0">
                <a:solidFill>
                  <a:srgbClr val="002060"/>
                </a:solidFill>
              </a:rPr>
              <a:t>( греч. «</a:t>
            </a:r>
            <a:r>
              <a:rPr lang="ru-RU" sz="2700" b="1" dirty="0" err="1" smtClean="0">
                <a:solidFill>
                  <a:srgbClr val="002060"/>
                </a:solidFill>
              </a:rPr>
              <a:t>мейозис</a:t>
            </a:r>
            <a:r>
              <a:rPr lang="ru-RU" sz="2700" b="1" dirty="0" smtClean="0">
                <a:solidFill>
                  <a:srgbClr val="002060"/>
                </a:solidFill>
              </a:rPr>
              <a:t>» – уменьшение)-</a:t>
            </a:r>
            <a:r>
              <a:rPr lang="ru-RU" sz="2700" dirty="0" smtClean="0">
                <a:solidFill>
                  <a:srgbClr val="002060"/>
                </a:solidFill>
              </a:rPr>
              <a:t> </a:t>
            </a:r>
            <a:r>
              <a:rPr lang="ru-RU" sz="2700" b="1" dirty="0" smtClean="0">
                <a:solidFill>
                  <a:srgbClr val="002060"/>
                </a:solidFill>
                <a:cs typeface="Times New Roman" pitchFamily="18" charset="0"/>
              </a:rPr>
              <a:t>такое деление клетки, при котором из одной материнской клетки с диплоидным набором (2</a:t>
            </a:r>
            <a:r>
              <a:rPr lang="en-US" sz="2700" b="1" dirty="0" smtClean="0">
                <a:solidFill>
                  <a:srgbClr val="002060"/>
                </a:solidFill>
                <a:cs typeface="Times New Roman" pitchFamily="18" charset="0"/>
              </a:rPr>
              <a:t>n</a:t>
            </a:r>
            <a:r>
              <a:rPr lang="ru-RU" sz="2700" b="1" dirty="0" smtClean="0">
                <a:solidFill>
                  <a:srgbClr val="002060"/>
                </a:solidFill>
                <a:cs typeface="Times New Roman" pitchFamily="18" charset="0"/>
              </a:rPr>
              <a:t>) хромосом образуется 4 клетки с гаплоидным (</a:t>
            </a:r>
            <a:r>
              <a:rPr lang="en-US" sz="2700" b="1" dirty="0" smtClean="0">
                <a:solidFill>
                  <a:srgbClr val="002060"/>
                </a:solidFill>
                <a:cs typeface="Times New Roman" pitchFamily="18" charset="0"/>
              </a:rPr>
              <a:t>n)</a:t>
            </a:r>
            <a:r>
              <a:rPr lang="ru-RU" sz="2700" b="1" dirty="0" smtClean="0">
                <a:solidFill>
                  <a:srgbClr val="002060"/>
                </a:solidFill>
                <a:cs typeface="Times New Roman" pitchFamily="18" charset="0"/>
              </a:rPr>
              <a:t> набором хромосом. 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2780928"/>
            <a:ext cx="6192688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Открыт в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1882 г. В.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Флеммингом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у животных, в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1888 г. Э.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Страсбургером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 растений</a:t>
            </a:r>
            <a:endParaRPr lang="ru-RU" sz="24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11580"/>
          <a:stretch>
            <a:fillRect/>
          </a:stretch>
        </p:blipFill>
        <p:spPr bwMode="auto">
          <a:xfrm>
            <a:off x="467544" y="2780928"/>
            <a:ext cx="247650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Клетки организма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427984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Соматические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Клетки тела животных и растений с диплоидным набором хромосом (</a:t>
            </a:r>
            <a:r>
              <a:rPr lang="en-US" sz="2400" dirty="0" smtClean="0">
                <a:solidFill>
                  <a:srgbClr val="002060"/>
                </a:solidFill>
              </a:rPr>
              <a:t>2n).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В соматических клетках все хромосомы парные: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Парные хромосомы сходные: размерами, формой, набором генов(строением) называются </a:t>
            </a:r>
            <a:r>
              <a:rPr lang="ru-RU" sz="2400" i="1" dirty="0" smtClean="0">
                <a:solidFill>
                  <a:srgbClr val="FF0000"/>
                </a:solidFill>
              </a:rPr>
              <a:t>гомологичными.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860032" cy="5589240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Половые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Одинарный (гаплоидный) набор хромосом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 smtClean="0">
                <a:solidFill>
                  <a:srgbClr val="002060"/>
                </a:solidFill>
              </a:rPr>
              <a:t>n)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 основе образования половых клеток лежит мейоз.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При образовании половых клеток из пары гомологичных хромосом попадает только одна: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91680" y="620688"/>
            <a:ext cx="136815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96136" y="620688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971600" y="3861048"/>
            <a:ext cx="144016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87624" y="3861048"/>
            <a:ext cx="144016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3568" y="450912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7624" y="4509120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Ж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364088" y="4797152"/>
            <a:ext cx="144016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580112" y="4797152"/>
            <a:ext cx="144016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588224" y="4797152"/>
            <a:ext cx="144016" cy="648072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04248" y="4797152"/>
            <a:ext cx="144016" cy="648072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7380312" y="479715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508104" y="5949280"/>
            <a:ext cx="144016" cy="64807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660232" y="5877272"/>
            <a:ext cx="144016" cy="648072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236296" y="5877272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n</a:t>
            </a:r>
            <a:endParaRPr lang="ru-RU" sz="2800" b="1" dirty="0">
              <a:solidFill>
                <a:srgbClr val="00206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580112" y="54452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6732240" y="54452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Клетки организма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788024" cy="452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Соматические 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В гомологичных хромосомах, гены отвечающие за один и тот же признак находятся в одном и том же месте – </a:t>
            </a:r>
            <a:r>
              <a:rPr lang="ru-RU" sz="2400" i="1" dirty="0" smtClean="0">
                <a:solidFill>
                  <a:srgbClr val="FF0000"/>
                </a:solidFill>
              </a:rPr>
              <a:t>локусе. </a:t>
            </a:r>
            <a:r>
              <a:rPr lang="ru-RU" sz="2400" dirty="0" smtClean="0">
                <a:solidFill>
                  <a:srgbClr val="002060"/>
                </a:solidFill>
              </a:rPr>
              <a:t>Такие гены называются </a:t>
            </a:r>
            <a:r>
              <a:rPr lang="ru-RU" sz="2400" i="1" dirty="0" smtClean="0">
                <a:solidFill>
                  <a:srgbClr val="FF0000"/>
                </a:solidFill>
              </a:rPr>
              <a:t>аллельными.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У человека</a:t>
            </a:r>
            <a:r>
              <a:rPr lang="ru-RU" sz="2400" dirty="0" smtClean="0">
                <a:solidFill>
                  <a:srgbClr val="002060"/>
                </a:solidFill>
              </a:rPr>
              <a:t> в соматических клетках </a:t>
            </a:r>
            <a:r>
              <a:rPr lang="ru-RU" sz="2400" i="1" dirty="0" smtClean="0">
                <a:solidFill>
                  <a:srgbClr val="FF0000"/>
                </a:solidFill>
              </a:rPr>
              <a:t>2</a:t>
            </a:r>
            <a:r>
              <a:rPr lang="en-US" sz="2400" i="1" dirty="0" smtClean="0">
                <a:solidFill>
                  <a:srgbClr val="FF0000"/>
                </a:solidFill>
              </a:rPr>
              <a:t>n = 46</a:t>
            </a:r>
            <a:r>
              <a:rPr lang="ru-RU" sz="2400" i="1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У мухи дрозофилы 2</a:t>
            </a:r>
            <a:r>
              <a:rPr lang="en-US" sz="2400" i="1" dirty="0" smtClean="0">
                <a:solidFill>
                  <a:srgbClr val="FF0000"/>
                </a:solidFill>
              </a:rPr>
              <a:t>n = 8</a:t>
            </a:r>
            <a:r>
              <a:rPr lang="ru-RU" sz="2400" i="1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У гороха 2</a:t>
            </a:r>
            <a:r>
              <a:rPr lang="en-US" sz="2400" i="1" dirty="0" smtClean="0">
                <a:solidFill>
                  <a:srgbClr val="FF0000"/>
                </a:solidFill>
              </a:rPr>
              <a:t>n = </a:t>
            </a:r>
            <a:r>
              <a:rPr lang="ru-RU" sz="2400" i="1" dirty="0" smtClean="0">
                <a:solidFill>
                  <a:srgbClr val="FF0000"/>
                </a:solidFill>
              </a:rPr>
              <a:t>14.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1268760"/>
            <a:ext cx="3995936" cy="558924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Половые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У человека </a:t>
            </a:r>
            <a:r>
              <a:rPr lang="ru-RU" sz="2400" dirty="0" smtClean="0">
                <a:solidFill>
                  <a:srgbClr val="002060"/>
                </a:solidFill>
              </a:rPr>
              <a:t>в половых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клетках </a:t>
            </a:r>
            <a:r>
              <a:rPr lang="en-US" sz="2400" i="1" dirty="0" smtClean="0">
                <a:solidFill>
                  <a:srgbClr val="FF0000"/>
                </a:solidFill>
              </a:rPr>
              <a:t>n = 23</a:t>
            </a:r>
            <a:r>
              <a:rPr lang="ru-RU" sz="2400" i="1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У мухи дрозофилы </a:t>
            </a:r>
            <a:r>
              <a:rPr lang="en-US" sz="2400" i="1" dirty="0" smtClean="0">
                <a:solidFill>
                  <a:srgbClr val="FF0000"/>
                </a:solidFill>
              </a:rPr>
              <a:t>n = </a:t>
            </a:r>
            <a:r>
              <a:rPr lang="ru-RU" sz="2400" i="1" dirty="0" smtClean="0">
                <a:solidFill>
                  <a:srgbClr val="FF0000"/>
                </a:solidFill>
              </a:rPr>
              <a:t>4;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У гороха </a:t>
            </a:r>
            <a:r>
              <a:rPr lang="en-US" sz="2400" i="1" dirty="0" smtClean="0">
                <a:solidFill>
                  <a:srgbClr val="FF0000"/>
                </a:solidFill>
              </a:rPr>
              <a:t>n = 7.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Происходит </a:t>
            </a:r>
            <a:r>
              <a:rPr lang="ru-RU" sz="2400" i="1" dirty="0" smtClean="0">
                <a:solidFill>
                  <a:srgbClr val="FF0000"/>
                </a:solidFill>
              </a:rPr>
              <a:t>редукция </a:t>
            </a:r>
            <a:r>
              <a:rPr lang="ru-RU" sz="2400" dirty="0" smtClean="0">
                <a:solidFill>
                  <a:srgbClr val="002060"/>
                </a:solidFill>
              </a:rPr>
              <a:t>(уменьшение) хромосом по сравнению с соматическими.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i="1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691680" y="620688"/>
            <a:ext cx="136815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96136" y="620688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Мейоз</a:t>
            </a:r>
            <a:endParaRPr lang="ru-RU" sz="3600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1720" y="908720"/>
            <a:ext cx="1872208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076056" y="908720"/>
            <a:ext cx="2304256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44" y="155679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Интерфаза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44208" y="16288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Мейоз </a:t>
            </a:r>
            <a:r>
              <a:rPr lang="en-US" sz="2800" b="1" u="sng" dirty="0" smtClean="0">
                <a:solidFill>
                  <a:srgbClr val="002060"/>
                </a:solidFill>
              </a:rPr>
              <a:t>I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88224" y="22048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Профаза 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8224" y="26369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Метафаза 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8224" y="306896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Анафаза 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350100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Телофаза </a:t>
            </a:r>
            <a:r>
              <a:rPr lang="en-US" sz="2400" b="1" dirty="0" smtClean="0">
                <a:solidFill>
                  <a:srgbClr val="FF0000"/>
                </a:solidFill>
              </a:rPr>
              <a:t>I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44208" y="3933056"/>
            <a:ext cx="20882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002060"/>
                </a:solidFill>
              </a:rPr>
              <a:t>Мейоз </a:t>
            </a:r>
            <a:r>
              <a:rPr lang="en-US" sz="2800" b="1" u="sng" dirty="0" smtClean="0">
                <a:solidFill>
                  <a:srgbClr val="002060"/>
                </a:solidFill>
              </a:rPr>
              <a:t>II</a:t>
            </a:r>
            <a:endParaRPr lang="ru-RU" sz="2800" b="1" u="sng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44208" y="4437112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Профаза </a:t>
            </a:r>
            <a:r>
              <a:rPr lang="en-US" sz="2400" b="1" dirty="0" smtClean="0">
                <a:solidFill>
                  <a:srgbClr val="FF0000"/>
                </a:solidFill>
              </a:rPr>
              <a:t>II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44208" y="4869160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Метафаза </a:t>
            </a:r>
            <a:r>
              <a:rPr lang="en-US" sz="2400" b="1" dirty="0" smtClean="0">
                <a:solidFill>
                  <a:srgbClr val="FF0000"/>
                </a:solidFill>
              </a:rPr>
              <a:t>II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44208" y="5301208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Анафаза </a:t>
            </a:r>
            <a:r>
              <a:rPr lang="en-US" sz="2400" b="1" dirty="0" smtClean="0">
                <a:solidFill>
                  <a:srgbClr val="FF0000"/>
                </a:solidFill>
              </a:rPr>
              <a:t>II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44208" y="5733256"/>
            <a:ext cx="20882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Телофаза </a:t>
            </a:r>
            <a:r>
              <a:rPr lang="en-US" sz="2400" b="1" dirty="0" smtClean="0">
                <a:solidFill>
                  <a:srgbClr val="FF0000"/>
                </a:solidFill>
              </a:rPr>
              <a:t>II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476672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FF0000"/>
                </a:solidFill>
              </a:rPr>
              <a:t>Интерфаза</a:t>
            </a:r>
            <a:endParaRPr lang="ru-RU" sz="3200" dirty="0" smtClean="0"/>
          </a:p>
          <a:p>
            <a:pPr marL="514350" indent="-514350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1) 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Репликация ДНК -хромосома </a:t>
            </a:r>
            <a:r>
              <a:rPr lang="ru-RU" sz="2800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двухроматидная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514350" indent="-514350">
              <a:lnSpc>
                <a:spcPct val="150000"/>
              </a:lnSpc>
            </a:pPr>
            <a:endParaRPr lang="ru-RU" sz="28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2) 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Синтез белков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3) 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Рост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4) 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Синтез АТФ</a:t>
            </a:r>
          </a:p>
          <a:p>
            <a:pPr marL="342900" indent="-342900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5) </a:t>
            </a:r>
            <a:r>
              <a:rPr lang="ru-RU" sz="28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Построение органелл</a:t>
            </a:r>
            <a:endParaRPr lang="ru-RU" sz="28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11560" y="2204864"/>
            <a:ext cx="914400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763688" y="2348880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5656" y="184482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репликация</a:t>
            </a:r>
            <a:endParaRPr lang="ru-RU" sz="2000" b="1" dirty="0"/>
          </a:p>
        </p:txBody>
      </p:sp>
      <p:sp>
        <p:nvSpPr>
          <p:cNvPr id="12" name="Овал 11"/>
          <p:cNvSpPr/>
          <p:nvPr/>
        </p:nvSpPr>
        <p:spPr>
          <a:xfrm>
            <a:off x="3275856" y="2348880"/>
            <a:ext cx="914400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275856" y="2132856"/>
            <a:ext cx="914400" cy="14401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635896" y="2204864"/>
            <a:ext cx="216024" cy="144016"/>
          </a:xfrm>
          <a:prstGeom prst="ellipse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76470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Мейоз </a:t>
            </a:r>
            <a:r>
              <a:rPr lang="en-US" sz="3200" b="1" dirty="0" smtClean="0">
                <a:solidFill>
                  <a:srgbClr val="FF0000"/>
                </a:solidFill>
              </a:rPr>
              <a:t>I</a:t>
            </a:r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1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r>
              <a:rPr lang="ru-RU" sz="3200" b="1" dirty="0" smtClean="0">
                <a:solidFill>
                  <a:srgbClr val="FF0000"/>
                </a:solidFill>
              </a:rPr>
              <a:t>Профаза</a:t>
            </a:r>
            <a:r>
              <a:rPr lang="ru-RU" sz="3200" dirty="0" smtClean="0">
                <a:solidFill>
                  <a:srgbClr val="FF3300"/>
                </a:solidFill>
              </a:rPr>
              <a:t> </a:t>
            </a:r>
            <a:r>
              <a:rPr lang="en-US" sz="3200" b="1" dirty="0" smtClean="0">
                <a:solidFill>
                  <a:srgbClr val="FF3300"/>
                </a:solidFill>
              </a:rPr>
              <a:t>I</a:t>
            </a:r>
            <a:r>
              <a:rPr lang="en-US" sz="3200" dirty="0" smtClean="0">
                <a:solidFill>
                  <a:srgbClr val="FF3300"/>
                </a:solidFill>
              </a:rPr>
              <a:t> </a:t>
            </a:r>
            <a:r>
              <a:rPr lang="en-US" sz="3200" b="1" dirty="0" smtClean="0">
                <a:solidFill>
                  <a:srgbClr val="FF330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(наиболее продолжительная)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90872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1)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События такие же как и у профазы митоза.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2) Иные события: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а)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Гомологичные хромосомы сближаются и взаимодействуют друг с другом - </a:t>
            </a:r>
            <a:r>
              <a:rPr lang="ru-RU" sz="24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конъюгация</a:t>
            </a:r>
          </a:p>
          <a:p>
            <a:endParaRPr lang="ru-RU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                                      биваленты ( 2 хромосомы и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                                                                     4 хроматиды)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</a:t>
            </a:r>
          </a:p>
          <a:p>
            <a:endParaRPr lang="ru-RU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б)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Между некоторыми гомологичными хромосомами происходи перекрёст, разрыв и обмен участками –</a:t>
            </a:r>
          </a:p>
          <a:p>
            <a:pPr>
              <a:lnSpc>
                <a:spcPct val="150000"/>
              </a:lnSpc>
            </a:pPr>
            <a:r>
              <a:rPr lang="ru-RU" sz="2400" i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кроссинговер         </a:t>
            </a:r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перекомбинация отцовского и материнского генетического материала         источник комбинативной изменчивости у нового поколения.</a:t>
            </a:r>
          </a:p>
          <a:p>
            <a:endParaRPr lang="ru-RU" sz="2400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564904"/>
            <a:ext cx="2880320" cy="1538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0" name="Прямая со стрелкой 19"/>
          <p:cNvCxnSpPr/>
          <p:nvPr/>
        </p:nvCxnSpPr>
        <p:spPr>
          <a:xfrm>
            <a:off x="5148064" y="242088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123728" y="5301208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779912" y="5877272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</a:rPr>
              <a:t>. </a:t>
            </a:r>
            <a:r>
              <a:rPr lang="ru-RU" sz="3200" b="1" dirty="0" smtClean="0">
                <a:solidFill>
                  <a:srgbClr val="FF0000"/>
                </a:solidFill>
              </a:rPr>
              <a:t>Метафаза</a:t>
            </a:r>
            <a:r>
              <a:rPr lang="ru-RU" sz="3200" dirty="0" smtClean="0">
                <a:solidFill>
                  <a:srgbClr val="FF3300"/>
                </a:solidFill>
              </a:rPr>
              <a:t> </a:t>
            </a:r>
            <a:r>
              <a:rPr lang="en-US" sz="3200" b="1" dirty="0" smtClean="0">
                <a:solidFill>
                  <a:srgbClr val="FF3300"/>
                </a:solidFill>
              </a:rPr>
              <a:t>I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002060"/>
                </a:solidFill>
              </a:rPr>
              <a:t>(фаза скопления бивалентов хромосом на экваторе клетки)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87416" y="740171"/>
            <a:ext cx="5256584" cy="6117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1)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Биваленты располагаются по экватору клетки, образуя метафазную пластинку;</a:t>
            </a:r>
          </a:p>
          <a:p>
            <a:pPr>
              <a:lnSpc>
                <a:spcPct val="150000"/>
              </a:lnSpc>
            </a:pPr>
            <a:endParaRPr lang="ru-RU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2)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Нити веретена деления от верхнего полюса прикрепляются к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центриоле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а на экваторе с 1-ой из хромосом бивалента.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С нижнего полюса к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центриоле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этого полюса и к </a:t>
            </a:r>
            <a:r>
              <a:rPr lang="ru-RU" sz="2400" b="1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центромере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другой хромосомы бивалента.</a:t>
            </a:r>
            <a:endParaRPr lang="ru-RU" sz="2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3548" y="2096852"/>
            <a:ext cx="2808312" cy="259228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0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Тема20</Template>
  <TotalTime>689</TotalTime>
  <Words>665</Words>
  <Application>Microsoft Office PowerPoint</Application>
  <PresentationFormat>Экран (4:3)</PresentationFormat>
  <Paragraphs>152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Тема20</vt:lpstr>
      <vt:lpstr>1. Способность к размножению имеют         а) все живые организмы        б) только животные        в) все, кроме бактерий  2.  Что такое жизненный цикл клетки        а) жизнь клетки в период её деления   б) жизнь клетки от деления до следующего деления или до смерти         в) жизнь клетки в период интерфазы  3.  Спирализация хромосом происходит         а) в интерфазе        б) в профазе        в) в метафазе        г) в телофазе  4.  В интерфазе митоза происходит         а) удвоение ДНК        б) синтез ферментов        в) синтез АТФ        г) верны все ответы  5.  Хромосомы выстраиваются в экваториальной плоскости клетки в         а) профазе        б) метафазе        в) анафазе        г) телофазе  6.  В анафазе   а) хромосомы сворачиваются и утолщаются        б) хромосомы располагаются в экваториальной плоскости         в) формируется веретено деления         г) дочерние хромосомы движутся к полюсам клетки  7.  Последовательность фаз митоза является следующей  а) профаза-метафаза-анафаза-телофаза         б) профаза-анафаза-метафаза-телофаза        в) телофаза-профаза-анафаза-матафаза  8.  В результате митоза появляются         а) две одинаковые клетки        б) две разные клетки  9.  Перетяжка хромосом называется         а) центриоль        б) центромера        в) веретено деления   </vt:lpstr>
      <vt:lpstr>Мейоз</vt:lpstr>
      <vt:lpstr>Мейоз ( греч. «мейозис» – уменьшение)- такое деление клетки, при котором из одной материнской клетки с диплоидным набором (2n) хромосом образуется 4 клетки с гаплоидным (n) набором хромосом. </vt:lpstr>
      <vt:lpstr>Клетки организма</vt:lpstr>
      <vt:lpstr>Клетки организма</vt:lpstr>
      <vt:lpstr>Слайд 6</vt:lpstr>
      <vt:lpstr>Слайд 7</vt:lpstr>
      <vt:lpstr>Мейоз I 1.Профаза I  (наиболее продолжительная)  </vt:lpstr>
      <vt:lpstr>2. Метафаза I  (фаза скопления бивалентов хромосом на экваторе клетки)</vt:lpstr>
      <vt:lpstr>3. Анафаза I  (фаза расхождения хромосом) </vt:lpstr>
      <vt:lpstr>4. Телофаза I   </vt:lpstr>
      <vt:lpstr>Мейоз II 1. Профаза II   </vt:lpstr>
      <vt:lpstr>3. Анафаза II (фаза расхождения хромосом) </vt:lpstr>
      <vt:lpstr>4. Телофаза II (nc)  </vt:lpstr>
      <vt:lpstr>Значение мейоза</vt:lpstr>
      <vt:lpstr>Слайд 16</vt:lpstr>
      <vt:lpstr>Домашнее задание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Деление клетки. Митоз.</dc:title>
  <dc:creator>Саша МАРКОВ</dc:creator>
  <cp:lastModifiedBy>Admin</cp:lastModifiedBy>
  <cp:revision>100</cp:revision>
  <dcterms:created xsi:type="dcterms:W3CDTF">2008-10-14T15:17:07Z</dcterms:created>
  <dcterms:modified xsi:type="dcterms:W3CDTF">2016-04-07T08:39:03Z</dcterms:modified>
</cp:coreProperties>
</file>