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5"/>
  </p:notesMasterIdLst>
  <p:sldIdLst>
    <p:sldId id="256" r:id="rId2"/>
    <p:sldId id="270" r:id="rId3"/>
    <p:sldId id="260" r:id="rId4"/>
    <p:sldId id="271" r:id="rId5"/>
    <p:sldId id="297" r:id="rId6"/>
    <p:sldId id="272" r:id="rId7"/>
    <p:sldId id="273" r:id="rId8"/>
    <p:sldId id="274" r:id="rId9"/>
    <p:sldId id="275" r:id="rId10"/>
    <p:sldId id="281" r:id="rId11"/>
    <p:sldId id="282" r:id="rId12"/>
    <p:sldId id="283" r:id="rId13"/>
    <p:sldId id="276" r:id="rId14"/>
    <p:sldId id="277" r:id="rId15"/>
    <p:sldId id="278" r:id="rId16"/>
    <p:sldId id="280" r:id="rId17"/>
    <p:sldId id="284" r:id="rId18"/>
    <p:sldId id="285" r:id="rId19"/>
    <p:sldId id="286" r:id="rId20"/>
    <p:sldId id="288" r:id="rId21"/>
    <p:sldId id="289" r:id="rId22"/>
    <p:sldId id="290" r:id="rId23"/>
    <p:sldId id="291" r:id="rId24"/>
    <p:sldId id="258" r:id="rId25"/>
    <p:sldId id="263" r:id="rId26"/>
    <p:sldId id="266" r:id="rId27"/>
    <p:sldId id="267" r:id="rId28"/>
    <p:sldId id="268" r:id="rId29"/>
    <p:sldId id="269" r:id="rId30"/>
    <p:sldId id="293" r:id="rId31"/>
    <p:sldId id="294" r:id="rId32"/>
    <p:sldId id="296" r:id="rId33"/>
    <p:sldId id="295" r:id="rId34"/>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856"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DDCD0B-1363-408C-B708-5B7BE10A3EA9}" type="datetimeFigureOut">
              <a:rPr lang="ru-RU" smtClean="0"/>
              <a:pPr/>
              <a:t>07.04.2016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AF2A76-A5D2-4316-BD3E-836B89736CEB}" type="slidenum">
              <a:rPr lang="ru-RU" smtClean="0"/>
              <a:pPr/>
              <a:t>‹#›</a:t>
            </a:fld>
            <a:endParaRPr lang="ru-RU"/>
          </a:p>
        </p:txBody>
      </p:sp>
    </p:spTree>
    <p:extLst>
      <p:ext uri="{BB962C8B-B14F-4D97-AF65-F5344CB8AC3E}">
        <p14:creationId xmlns="" xmlns:p14="http://schemas.microsoft.com/office/powerpoint/2010/main" val="89426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7EAF463A-BC7C-46EE-9F1E-7F377CCA4891}" type="datetimeFigureOut">
              <a:rPr lang="en-US" smtClean="0"/>
              <a:pPr/>
              <a:t>4/7/2016</a:t>
            </a:fld>
            <a:endParaRPr lang="en-US"/>
          </a:p>
        </p:txBody>
      </p:sp>
      <p:sp>
        <p:nvSpPr>
          <p:cNvPr id="16" name="Номер слайда 15"/>
          <p:cNvSpPr>
            <a:spLocks noGrp="1"/>
          </p:cNvSpPr>
          <p:nvPr>
            <p:ph type="sldNum" sz="quarter" idx="11"/>
          </p:nvPr>
        </p:nvSpPr>
        <p:spPr/>
        <p:txBody>
          <a:bodyPr/>
          <a:lstStyle/>
          <a:p>
            <a:fld id="{A483448D-3A78-4528-A469-B745A65DA480}" type="slidenum">
              <a:rPr lang="en-US" smtClean="0"/>
              <a:pPr/>
              <a:t>‹#›</a:t>
            </a:fld>
            <a:endParaRPr lang="en-US"/>
          </a:p>
        </p:txBody>
      </p:sp>
      <p:sp>
        <p:nvSpPr>
          <p:cNvPr id="17" name="Нижний колонтитул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4/7/2016</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4/7/2016</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7EAF463A-BC7C-46EE-9F1E-7F377CCA4891}" type="datetimeFigureOut">
              <a:rPr lang="en-US" smtClean="0"/>
              <a:pPr/>
              <a:t>4/7/2016</a:t>
            </a:fld>
            <a:endParaRPr lang="en-US"/>
          </a:p>
        </p:txBody>
      </p:sp>
      <p:sp>
        <p:nvSpPr>
          <p:cNvPr id="15" name="Номер слайда 14"/>
          <p:cNvSpPr>
            <a:spLocks noGrp="1"/>
          </p:cNvSpPr>
          <p:nvPr>
            <p:ph type="sldNum" sz="quarter" idx="15"/>
          </p:nvPr>
        </p:nvSpPr>
        <p:spPr/>
        <p:txBody>
          <a:bodyPr/>
          <a:lstStyle>
            <a:lvl1pPr algn="ctr">
              <a:defRPr/>
            </a:lvl1pPr>
          </a:lstStyle>
          <a:p>
            <a:fld id="{A483448D-3A78-4528-A469-B745A65DA480}" type="slidenum">
              <a:rPr lang="en-US" smtClean="0"/>
              <a:pPr/>
              <a:t>‹#›</a:t>
            </a:fld>
            <a:endParaRPr lang="en-US"/>
          </a:p>
        </p:txBody>
      </p:sp>
      <p:sp>
        <p:nvSpPr>
          <p:cNvPr id="16" name="Нижний колонтитул 15"/>
          <p:cNvSpPr>
            <a:spLocks noGrp="1"/>
          </p:cNvSpPr>
          <p:nvPr>
            <p:ph type="ftr" sz="quarter" idx="16"/>
          </p:nvPr>
        </p:nvSpPr>
        <p:spPr/>
        <p:txBody>
          <a:bodyPr/>
          <a:lstStyle/>
          <a:p>
            <a:endParaRPr lang="en-US"/>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7EAF463A-BC7C-46EE-9F1E-7F377CCA4891}" type="datetimeFigureOut">
              <a:rPr lang="en-US" smtClean="0"/>
              <a:pPr/>
              <a:t>4/7/2016</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7EAF463A-BC7C-46EE-9F1E-7F377CCA4891}" type="datetimeFigureOut">
              <a:rPr lang="en-US" smtClean="0"/>
              <a:pPr/>
              <a:t>4/7/2016</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A483448D-3A78-4528-A469-B745A65DA480}" type="slidenum">
              <a:rPr lang="en-US" smtClean="0"/>
              <a:pPr/>
              <a:t>‹#›</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7" name="Дата 6"/>
          <p:cNvSpPr>
            <a:spLocks noGrp="1"/>
          </p:cNvSpPr>
          <p:nvPr>
            <p:ph type="dt" sz="half" idx="10"/>
          </p:nvPr>
        </p:nvSpPr>
        <p:spPr/>
        <p:txBody>
          <a:bodyPr/>
          <a:lstStyle/>
          <a:p>
            <a:fld id="{7EAF463A-BC7C-46EE-9F1E-7F377CCA4891}" type="datetimeFigureOut">
              <a:rPr lang="en-US" smtClean="0"/>
              <a:pPr/>
              <a:t>4/7/2016</a:t>
            </a:fld>
            <a:endParaRPr lang="en-US"/>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7EAF463A-BC7C-46EE-9F1E-7F377CCA4891}" type="datetimeFigureOut">
              <a:rPr lang="en-US" smtClean="0"/>
              <a:pPr/>
              <a:t>4/7/2016</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A483448D-3A78-4528-A469-B745A65DA480}" type="slidenum">
              <a:rPr lang="en-US" smtClean="0"/>
              <a:pPr/>
              <a:t>‹#›</a:t>
            </a:fld>
            <a:endParaRPr lang="en-US"/>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AF463A-BC7C-46EE-9F1E-7F377CCA4891}" type="datetimeFigureOut">
              <a:rPr lang="en-US" smtClean="0"/>
              <a:pPr/>
              <a:t>4/7/2016</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7EAF463A-BC7C-46EE-9F1E-7F377CCA4891}" type="datetimeFigureOut">
              <a:rPr lang="en-US" smtClean="0"/>
              <a:pPr/>
              <a:t>4/7/2016</a:t>
            </a:fld>
            <a:endParaRPr lang="en-US"/>
          </a:p>
        </p:txBody>
      </p:sp>
      <p:sp>
        <p:nvSpPr>
          <p:cNvPr id="9" name="Номер слайда 8"/>
          <p:cNvSpPr>
            <a:spLocks noGrp="1"/>
          </p:cNvSpPr>
          <p:nvPr>
            <p:ph type="sldNum" sz="quarter" idx="15"/>
          </p:nvPr>
        </p:nvSpPr>
        <p:spPr/>
        <p:txBody>
          <a:bodyPr/>
          <a:lstStyle/>
          <a:p>
            <a:fld id="{A483448D-3A78-4528-A469-B745A65DA480}" type="slidenum">
              <a:rPr lang="en-US" smtClean="0"/>
              <a:pPr/>
              <a:t>‹#›</a:t>
            </a:fld>
            <a:endParaRPr lang="en-US"/>
          </a:p>
        </p:txBody>
      </p:sp>
      <p:sp>
        <p:nvSpPr>
          <p:cNvPr id="10" name="Нижний колонтитул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7EAF463A-BC7C-46EE-9F1E-7F377CCA4891}" type="datetimeFigureOut">
              <a:rPr lang="en-US" smtClean="0"/>
              <a:pPr/>
              <a:t>4/7/2016</a:t>
            </a:fld>
            <a:endParaRPr lang="en-US"/>
          </a:p>
        </p:txBody>
      </p:sp>
      <p:sp>
        <p:nvSpPr>
          <p:cNvPr id="9" name="Номер слайда 8"/>
          <p:cNvSpPr>
            <a:spLocks noGrp="1"/>
          </p:cNvSpPr>
          <p:nvPr>
            <p:ph type="sldNum" sz="quarter" idx="11"/>
          </p:nvPr>
        </p:nvSpPr>
        <p:spPr/>
        <p:txBody>
          <a:bodyPr/>
          <a:lstStyle/>
          <a:p>
            <a:fld id="{A483448D-3A78-4528-A469-B745A65DA480}" type="slidenum">
              <a:rPr lang="en-US" smtClean="0"/>
              <a:pPr/>
              <a:t>‹#›</a:t>
            </a:fld>
            <a:endParaRPr lang="en-US"/>
          </a:p>
        </p:txBody>
      </p:sp>
      <p:sp>
        <p:nvSpPr>
          <p:cNvPr id="10" name="Нижний колонтитул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7EAF463A-BC7C-46EE-9F1E-7F377CCA4891}" type="datetimeFigureOut">
              <a:rPr lang="en-US" smtClean="0"/>
              <a:pPr/>
              <a:t>4/7/2016</a:t>
            </a:fld>
            <a:endParaRPr lang="en-US"/>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A483448D-3A78-4528-A469-B745A65DA480}" type="slidenum">
              <a:rPr lang="en-US" smtClean="0"/>
              <a:pPr/>
              <a:t>‹#›</a:t>
            </a:fld>
            <a:endParaRPr lang="en-US"/>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commons.wikimedia.org/wiki/File:Hugo_de_Vries.jpg?uselang=ru"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990600" y="1828800"/>
            <a:ext cx="6934200" cy="92333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Мутации</a:t>
            </a:r>
            <a:endParaRPr lang="ru-RU"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7" name="TextBox 6"/>
          <p:cNvSpPr txBox="1"/>
          <p:nvPr/>
        </p:nvSpPr>
        <p:spPr>
          <a:xfrm>
            <a:off x="990600" y="5562600"/>
            <a:ext cx="7391400" cy="646331"/>
          </a:xfrm>
          <a:prstGeom prst="rect">
            <a:avLst/>
          </a:prstGeom>
          <a:noFill/>
        </p:spPr>
        <p:txBody>
          <a:bodyPr wrap="square" rtlCol="0">
            <a:spAutoFit/>
          </a:bodyPr>
          <a:lstStyle/>
          <a:p>
            <a:pPr algn="r"/>
            <a:r>
              <a:rPr lang="ru-RU" dirty="0" smtClean="0"/>
              <a:t>Учитель биологии ГБОУ СОШ №422 Кронштадтского района СПб Беляева Ирина Ильинична</a:t>
            </a:r>
            <a:endParaRPr lang="ru-RU" dirty="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300"/>
                                        <p:tgtEl>
                                          <p:spTgt spid="5"/>
                                        </p:tgtEl>
                                      </p:cBhvr>
                                    </p:animEffect>
                                  </p:childTnLst>
                                </p:cTn>
                              </p:par>
                            </p:childTnLst>
                          </p:cTn>
                        </p:par>
                        <p:par>
                          <p:cTn id="8" fill="hold">
                            <p:stCondLst>
                              <p:cond delay="3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r>
              <a:rPr lang="ru-RU" dirty="0" smtClean="0"/>
              <a:t>Генетическое заболевание кожи, ни причин, ни способов лечения мы пока не знаем.</a:t>
            </a:r>
          </a:p>
          <a:p>
            <a:r>
              <a:rPr lang="ru-RU" dirty="0" smtClean="0"/>
              <a:t>Нарушена температурная регуляция кожи, водный баланс, рост и развитие.</a:t>
            </a:r>
          </a:p>
          <a:p>
            <a:r>
              <a:rPr lang="ru-RU" dirty="0" smtClean="0"/>
              <a:t>При жестоких формах ихтиоза младенцы умирают вскоре после рождения от обезвоживания и инфекций.</a:t>
            </a:r>
          </a:p>
          <a:p>
            <a:r>
              <a:rPr lang="ru-RU" dirty="0" smtClean="0"/>
              <a:t>Задержка умственного развития, иммунодефицит, глухота, облысение, деформация костей, плохое зрение, психологическая опустошённость.</a:t>
            </a:r>
            <a:endParaRPr lang="ru-RU" dirty="0"/>
          </a:p>
        </p:txBody>
      </p:sp>
      <p:sp>
        <p:nvSpPr>
          <p:cNvPr id="4" name="Заголовок 3"/>
          <p:cNvSpPr>
            <a:spLocks noGrp="1"/>
          </p:cNvSpPr>
          <p:nvPr>
            <p:ph type="title"/>
          </p:nvPr>
        </p:nvSpPr>
        <p:spPr>
          <a:xfrm>
            <a:off x="457200" y="152400"/>
            <a:ext cx="8229600" cy="990600"/>
          </a:xfrm>
        </p:spPr>
        <p:txBody>
          <a:bodyPr>
            <a:normAutofit/>
          </a:bodyPr>
          <a:lstStyle/>
          <a:p>
            <a:pPr algn="ctr"/>
            <a:r>
              <a:rPr lang="ru-RU" sz="4400" b="1" dirty="0" smtClean="0">
                <a:latin typeface="+mn-lt"/>
              </a:rPr>
              <a:t>Ихтиоз</a:t>
            </a:r>
            <a:endParaRPr lang="ru-RU" sz="4400" b="1" dirty="0">
              <a:latin typeface="+mn-lt"/>
            </a:endParaRPr>
          </a:p>
        </p:txBody>
      </p:sp>
    </p:spTree>
    <p:extLst>
      <p:ext uri="{BB962C8B-B14F-4D97-AF65-F5344CB8AC3E}">
        <p14:creationId xmlns="" xmlns:p14="http://schemas.microsoft.com/office/powerpoint/2010/main" val="313335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6" presetClass="entr" presetSubtype="16"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par>
                          <p:cTn id="13" fill="hold">
                            <p:stCondLst>
                              <p:cond delay="2500"/>
                            </p:stCondLst>
                            <p:childTnLst>
                              <p:par>
                                <p:cTn id="14" presetID="6" presetClass="entr" presetSubtype="16"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circle(in)">
                                      <p:cBhvr>
                                        <p:cTn id="16" dur="2000"/>
                                        <p:tgtEl>
                                          <p:spTgt spid="3">
                                            <p:txEl>
                                              <p:pRg st="1" end="1"/>
                                            </p:txEl>
                                          </p:spTgt>
                                        </p:tgtEl>
                                      </p:cBhvr>
                                    </p:animEffect>
                                  </p:childTnLst>
                                </p:cTn>
                              </p:par>
                            </p:childTnLst>
                          </p:cTn>
                        </p:par>
                        <p:par>
                          <p:cTn id="17" fill="hold">
                            <p:stCondLst>
                              <p:cond delay="4500"/>
                            </p:stCondLst>
                            <p:childTnLst>
                              <p:par>
                                <p:cTn id="18" presetID="6" presetClass="entr" presetSubtype="16"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circle(in)">
                                      <p:cBhvr>
                                        <p:cTn id="20" dur="2000"/>
                                        <p:tgtEl>
                                          <p:spTgt spid="3">
                                            <p:txEl>
                                              <p:pRg st="2" end="2"/>
                                            </p:txEl>
                                          </p:spTgt>
                                        </p:tgtEl>
                                      </p:cBhvr>
                                    </p:animEffect>
                                  </p:childTnLst>
                                </p:cTn>
                              </p:par>
                            </p:childTnLst>
                          </p:cTn>
                        </p:par>
                        <p:par>
                          <p:cTn id="21" fill="hold">
                            <p:stCondLst>
                              <p:cond delay="6500"/>
                            </p:stCondLst>
                            <p:childTnLst>
                              <p:par>
                                <p:cTn id="22" presetID="6" presetClass="entr" presetSubtype="16"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circle(in)">
                                      <p:cBhvr>
                                        <p:cTn id="24"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ихтиоз.jpg"/>
          <p:cNvPicPr>
            <a:picLocks noGrp="1" noChangeAspect="1"/>
          </p:cNvPicPr>
          <p:nvPr>
            <p:ph idx="1"/>
          </p:nvPr>
        </p:nvPicPr>
        <p:blipFill>
          <a:blip r:embed="rId2" cstate="email"/>
          <a:stretch>
            <a:fillRect/>
          </a:stretch>
        </p:blipFill>
        <p:spPr>
          <a:xfrm>
            <a:off x="0" y="0"/>
            <a:ext cx="5056659" cy="4846638"/>
          </a:xfrm>
        </p:spPr>
      </p:pic>
      <p:pic>
        <p:nvPicPr>
          <p:cNvPr id="5" name="Рисунок 4" descr="0213316234[1].jpg"/>
          <p:cNvPicPr>
            <a:picLocks noChangeAspect="1"/>
          </p:cNvPicPr>
          <p:nvPr/>
        </p:nvPicPr>
        <p:blipFill>
          <a:blip r:embed="rId3" cstate="email"/>
          <a:stretch>
            <a:fillRect/>
          </a:stretch>
        </p:blipFill>
        <p:spPr>
          <a:xfrm>
            <a:off x="4999354" y="1981199"/>
            <a:ext cx="4144646" cy="4876801"/>
          </a:xfrm>
          <a:prstGeom prst="rect">
            <a:avLst/>
          </a:prstGeom>
        </p:spPr>
      </p:pic>
    </p:spTree>
    <p:extLst>
      <p:ext uri="{BB962C8B-B14F-4D97-AF65-F5344CB8AC3E}">
        <p14:creationId xmlns="" xmlns:p14="http://schemas.microsoft.com/office/powerpoint/2010/main" val="13249003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38498729_ScreenHunter_5[1].jpg"/>
          <p:cNvPicPr>
            <a:picLocks noGrp="1" noChangeAspect="1"/>
          </p:cNvPicPr>
          <p:nvPr>
            <p:ph idx="1"/>
          </p:nvPr>
        </p:nvPicPr>
        <p:blipFill>
          <a:blip r:embed="rId2" cstate="email"/>
          <a:stretch>
            <a:fillRect/>
          </a:stretch>
        </p:blipFill>
        <p:spPr>
          <a:xfrm>
            <a:off x="228600" y="152400"/>
            <a:ext cx="4733925" cy="3609975"/>
          </a:xfrm>
        </p:spPr>
      </p:pic>
      <p:pic>
        <p:nvPicPr>
          <p:cNvPr id="5" name="Рисунок 4" descr="1228-0[1].jpg"/>
          <p:cNvPicPr>
            <a:picLocks noChangeAspect="1"/>
          </p:cNvPicPr>
          <p:nvPr/>
        </p:nvPicPr>
        <p:blipFill>
          <a:blip r:embed="rId3" cstate="email"/>
          <a:stretch>
            <a:fillRect/>
          </a:stretch>
        </p:blipFill>
        <p:spPr>
          <a:xfrm>
            <a:off x="4953000" y="2895600"/>
            <a:ext cx="3686175" cy="3810000"/>
          </a:xfrm>
          <a:prstGeom prst="rect">
            <a:avLst/>
          </a:prstGeom>
        </p:spPr>
      </p:pic>
    </p:spTree>
    <p:extLst>
      <p:ext uri="{BB962C8B-B14F-4D97-AF65-F5344CB8AC3E}">
        <p14:creationId xmlns="" xmlns:p14="http://schemas.microsoft.com/office/powerpoint/2010/main" val="813310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838200"/>
          </a:xfrm>
        </p:spPr>
        <p:txBody>
          <a:bodyPr>
            <a:normAutofit/>
          </a:bodyPr>
          <a:lstStyle/>
          <a:p>
            <a:pPr algn="ctr"/>
            <a:r>
              <a:rPr lang="ru-RU" b="1" dirty="0" smtClean="0">
                <a:latin typeface="+mn-lt"/>
              </a:rPr>
              <a:t>Синдром «кошачьего крика»</a:t>
            </a:r>
            <a:endParaRPr lang="ru-RU" b="1" dirty="0">
              <a:latin typeface="+mn-lt"/>
            </a:endParaRPr>
          </a:p>
        </p:txBody>
      </p:sp>
      <p:sp>
        <p:nvSpPr>
          <p:cNvPr id="3" name="Содержимое 2"/>
          <p:cNvSpPr>
            <a:spLocks noGrp="1"/>
          </p:cNvSpPr>
          <p:nvPr>
            <p:ph idx="1"/>
          </p:nvPr>
        </p:nvSpPr>
        <p:spPr>
          <a:xfrm>
            <a:off x="457200" y="1082188"/>
            <a:ext cx="8229600" cy="2590800"/>
          </a:xfrm>
        </p:spPr>
        <p:txBody>
          <a:bodyPr/>
          <a:lstStyle/>
          <a:p>
            <a:r>
              <a:rPr lang="ru-RU" dirty="0" smtClean="0"/>
              <a:t>Причина – утрата фрагмента 5-й хромосомы.</a:t>
            </a:r>
          </a:p>
          <a:p>
            <a:r>
              <a:rPr lang="ru-RU" dirty="0" smtClean="0"/>
              <a:t>Необычный плач, похожий на мяуканье кошки, что связано с нарушением строения гортани и голосовых связок.</a:t>
            </a:r>
          </a:p>
          <a:p>
            <a:r>
              <a:rPr lang="ru-RU" dirty="0" smtClean="0"/>
              <a:t>Умственное и физическое недоразвитие.</a:t>
            </a:r>
            <a:endParaRPr lang="ru-RU" dirty="0"/>
          </a:p>
        </p:txBody>
      </p:sp>
      <p:pic>
        <p:nvPicPr>
          <p:cNvPr id="10242" name="Picture 2" descr="http://900igr.net/datai/meditsina/Nasledstvennye-zabolevanija/0017-009-Sindrom-koshachego-krika.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6553200" y="3352800"/>
            <a:ext cx="2314575" cy="32419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7468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2500"/>
                            </p:stCondLst>
                            <p:childTnLst>
                              <p:par>
                                <p:cTn id="23" presetID="16" presetClass="entr" presetSubtype="21" fill="hold" nodeType="afterEffect">
                                  <p:stCondLst>
                                    <p:cond delay="0"/>
                                  </p:stCondLst>
                                  <p:childTnLst>
                                    <p:set>
                                      <p:cBhvr>
                                        <p:cTn id="24" dur="1" fill="hold">
                                          <p:stCondLst>
                                            <p:cond delay="0"/>
                                          </p:stCondLst>
                                        </p:cTn>
                                        <p:tgtEl>
                                          <p:spTgt spid="10242"/>
                                        </p:tgtEl>
                                        <p:attrNameLst>
                                          <p:attrName>style.visibility</p:attrName>
                                        </p:attrNameLst>
                                      </p:cBhvr>
                                      <p:to>
                                        <p:strVal val="visible"/>
                                      </p:to>
                                    </p:set>
                                    <p:animEffect transition="in" filter="barn(inVertical)">
                                      <p:cBhvr>
                                        <p:cTn id="25"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latin typeface="+mn-lt"/>
              </a:rPr>
              <a:t>Синдром Вильямса</a:t>
            </a:r>
            <a:endParaRPr lang="ru-RU" b="1" dirty="0">
              <a:latin typeface="+mn-lt"/>
            </a:endParaRPr>
          </a:p>
        </p:txBody>
      </p:sp>
      <p:pic>
        <p:nvPicPr>
          <p:cNvPr id="4" name="Содержимое 3" descr="Вильямса.gif"/>
          <p:cNvPicPr>
            <a:picLocks noGrp="1" noChangeAspect="1"/>
          </p:cNvPicPr>
          <p:nvPr>
            <p:ph idx="1"/>
          </p:nvPr>
        </p:nvPicPr>
        <p:blipFill>
          <a:blip r:embed="rId2" cstate="print"/>
          <a:stretch>
            <a:fillRect/>
          </a:stretch>
        </p:blipFill>
        <p:spPr>
          <a:xfrm>
            <a:off x="1905000" y="1600200"/>
            <a:ext cx="4723479" cy="3828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121717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81000" y="304800"/>
            <a:ext cx="8382000" cy="6150936"/>
          </a:xfrm>
        </p:spPr>
        <p:txBody>
          <a:bodyPr>
            <a:normAutofit/>
          </a:bodyPr>
          <a:lstStyle/>
          <a:p>
            <a:r>
              <a:rPr lang="ru-RU" dirty="0" smtClean="0"/>
              <a:t>Больные имеют особое строение </a:t>
            </a:r>
            <a:r>
              <a:rPr lang="ru-RU" u="sng" dirty="0" smtClean="0"/>
              <a:t>лица</a:t>
            </a:r>
            <a:r>
              <a:rPr lang="ru-RU" dirty="0" smtClean="0"/>
              <a:t>, в специальной литературе называемое «лицом эльфа». Для них характерны широкий </a:t>
            </a:r>
            <a:r>
              <a:rPr lang="ru-RU" u="sng" dirty="0" smtClean="0"/>
              <a:t>лоб</a:t>
            </a:r>
            <a:r>
              <a:rPr lang="ru-RU" dirty="0" smtClean="0"/>
              <a:t>, разлёт </a:t>
            </a:r>
            <a:r>
              <a:rPr lang="ru-RU" u="sng" dirty="0" smtClean="0"/>
              <a:t>бровей</a:t>
            </a:r>
            <a:r>
              <a:rPr lang="ru-RU" dirty="0" smtClean="0"/>
              <a:t> по средней линии, опущенные вниз полные щёки, большой рот с полными губами (особенно нижней), плоское </a:t>
            </a:r>
            <a:r>
              <a:rPr lang="ru-RU" u="sng" dirty="0" smtClean="0"/>
              <a:t>переносье</a:t>
            </a:r>
            <a:r>
              <a:rPr lang="ru-RU" dirty="0" smtClean="0"/>
              <a:t>, своеобразная форма носа с плоским тупым концом, маленький, несколько заострённый </a:t>
            </a:r>
            <a:r>
              <a:rPr lang="ru-RU" u="sng" dirty="0" smtClean="0"/>
              <a:t>подбородок</a:t>
            </a:r>
            <a:r>
              <a:rPr lang="ru-RU" dirty="0" smtClean="0"/>
              <a:t>.</a:t>
            </a:r>
          </a:p>
          <a:p>
            <a:r>
              <a:rPr lang="ru-RU" dirty="0" smtClean="0"/>
              <a:t>Глаза зачастую ярко-голубые, со звёздчатой картиной </a:t>
            </a:r>
            <a:r>
              <a:rPr lang="ru-RU" u="sng" dirty="0" smtClean="0"/>
              <a:t>радужки</a:t>
            </a:r>
            <a:r>
              <a:rPr lang="ru-RU" dirty="0" smtClean="0"/>
              <a:t> и </a:t>
            </a:r>
            <a:r>
              <a:rPr lang="ru-RU" u="sng" dirty="0" smtClean="0"/>
              <a:t>склерами</a:t>
            </a:r>
            <a:r>
              <a:rPr lang="ru-RU" dirty="0" smtClean="0"/>
              <a:t> синеватого цвета. </a:t>
            </a:r>
            <a:r>
              <a:rPr lang="ru-RU" u="sng" dirty="0" smtClean="0"/>
              <a:t>Разрез глаз</a:t>
            </a:r>
            <a:r>
              <a:rPr lang="ru-RU" dirty="0" smtClean="0"/>
              <a:t> своеобразный, с припухлостями вокруг век. Сходящееся </a:t>
            </a:r>
            <a:r>
              <a:rPr lang="ru-RU" u="sng" dirty="0" smtClean="0"/>
              <a:t>косоглазие</a:t>
            </a:r>
            <a:r>
              <a:rPr lang="ru-RU" dirty="0" smtClean="0"/>
              <a:t>.</a:t>
            </a:r>
          </a:p>
          <a:p>
            <a:r>
              <a:rPr lang="ru-RU" dirty="0" smtClean="0"/>
              <a:t>Для старших детей характерны длинные, редкие зубы.</a:t>
            </a:r>
          </a:p>
        </p:txBody>
      </p:sp>
    </p:spTree>
    <p:extLst>
      <p:ext uri="{BB962C8B-B14F-4D97-AF65-F5344CB8AC3E}">
        <p14:creationId xmlns="" xmlns:p14="http://schemas.microsoft.com/office/powerpoint/2010/main" val="405097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1000"/>
            <a:ext cx="8305800" cy="4893647"/>
          </a:xfrm>
          <a:prstGeom prst="rect">
            <a:avLst/>
          </a:prstGeom>
          <a:noFill/>
        </p:spPr>
        <p:txBody>
          <a:bodyPr wrap="square" rtlCol="0">
            <a:spAutoFit/>
          </a:bodyPr>
          <a:lstStyle/>
          <a:p>
            <a:pPr marL="285750" indent="-285750">
              <a:buFont typeface="Arial" pitchFamily="34" charset="0"/>
              <a:buChar char="•"/>
            </a:pPr>
            <a:r>
              <a:rPr lang="ru-RU" sz="2600" dirty="0"/>
              <a:t>Сходство лиц усиливает </a:t>
            </a:r>
            <a:r>
              <a:rPr lang="ru-RU" sz="2600" u="sng" dirty="0"/>
              <a:t>улыбка</a:t>
            </a:r>
            <a:r>
              <a:rPr lang="ru-RU" sz="2600" dirty="0"/>
              <a:t>, которая ещё больше подчёркивает отёчность век и своеобразное строение рта.</a:t>
            </a:r>
          </a:p>
          <a:p>
            <a:pPr marL="285750" indent="-285750">
              <a:buFont typeface="Arial" pitchFamily="34" charset="0"/>
              <a:buChar char="•"/>
            </a:pPr>
            <a:r>
              <a:rPr lang="ru-RU" sz="2600" dirty="0"/>
              <a:t>Ни одна из этих черт не является обязательной, но их общее сочетание всегда присутствует.</a:t>
            </a:r>
          </a:p>
          <a:p>
            <a:pPr marL="285750" indent="-285750">
              <a:buFont typeface="Arial" pitchFamily="34" charset="0"/>
              <a:buChar char="•"/>
            </a:pPr>
            <a:r>
              <a:rPr lang="ru-RU" sz="2600" b="1" dirty="0"/>
              <a:t>Психологические особенности</a:t>
            </a:r>
          </a:p>
          <a:p>
            <a:pPr marL="285750" indent="-285750">
              <a:buFont typeface="Arial" pitchFamily="34" charset="0"/>
              <a:buChar char="•"/>
            </a:pPr>
            <a:r>
              <a:rPr lang="ru-RU" sz="2600" dirty="0"/>
              <a:t>Для этого </a:t>
            </a:r>
            <a:r>
              <a:rPr lang="ru-RU" sz="2600" u="sng" dirty="0"/>
              <a:t>синдрома</a:t>
            </a:r>
            <a:r>
              <a:rPr lang="ru-RU" sz="2600" dirty="0"/>
              <a:t> характерен дефицит </a:t>
            </a:r>
            <a:r>
              <a:rPr lang="ru-RU" sz="2600" u="sng" dirty="0"/>
              <a:t>наглядно-образного мышления</a:t>
            </a:r>
            <a:r>
              <a:rPr lang="ru-RU" sz="2600" dirty="0"/>
              <a:t>. Умственные нарушения наблюдаются также в </a:t>
            </a:r>
            <a:r>
              <a:rPr lang="ru-RU" sz="2600" u="sng" dirty="0"/>
              <a:t>вербальных способностях</a:t>
            </a:r>
            <a:r>
              <a:rPr lang="ru-RU" sz="2600" dirty="0"/>
              <a:t>.</a:t>
            </a:r>
          </a:p>
          <a:p>
            <a:pPr marL="285750" indent="-285750">
              <a:buFont typeface="Arial" pitchFamily="34" charset="0"/>
              <a:buChar char="•"/>
            </a:pPr>
            <a:r>
              <a:rPr lang="ru-RU" sz="2600" b="1" dirty="0"/>
              <a:t>Причины отклонения</a:t>
            </a:r>
          </a:p>
          <a:p>
            <a:pPr marL="285750" indent="-285750">
              <a:buFont typeface="Arial" pitchFamily="34" charset="0"/>
              <a:buChar char="•"/>
            </a:pPr>
            <a:r>
              <a:rPr lang="ru-RU" sz="2600" dirty="0"/>
              <a:t>Редкое генетическое нарушение 7-ой </a:t>
            </a:r>
            <a:r>
              <a:rPr lang="ru-RU" sz="2600" u="sng" dirty="0"/>
              <a:t>хромосомы</a:t>
            </a:r>
            <a:r>
              <a:rPr lang="ru-RU" sz="2600" dirty="0"/>
              <a:t>, клинически проявляющееся в форме </a:t>
            </a:r>
            <a:r>
              <a:rPr lang="ru-RU" sz="2600" u="sng" dirty="0"/>
              <a:t>гиперкапнии</a:t>
            </a:r>
            <a:r>
              <a:rPr lang="ru-RU" sz="2600" dirty="0" smtClean="0"/>
              <a:t>.</a:t>
            </a:r>
            <a:endParaRPr lang="ru-RU" sz="2600" dirty="0"/>
          </a:p>
        </p:txBody>
      </p:sp>
    </p:spTree>
    <p:extLst>
      <p:ext uri="{BB962C8B-B14F-4D97-AF65-F5344CB8AC3E}">
        <p14:creationId xmlns="" xmlns:p14="http://schemas.microsoft.com/office/powerpoint/2010/main" val="55052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27_97"/>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8600" y="228600"/>
            <a:ext cx="2438400" cy="2438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 xmlns:a14="http://schemas.microsoft.com/office/drawing/2010/main">
                <a:solidFill>
                  <a:srgbClr val="FFFFFF"/>
                </a:solidFill>
              </a14:hiddenFill>
            </a:ext>
          </a:extLst>
        </p:spPr>
      </p:pic>
      <p:sp>
        <p:nvSpPr>
          <p:cNvPr id="14339" name="Text Box 3"/>
          <p:cNvSpPr txBox="1">
            <a:spLocks noChangeArrowheads="1"/>
          </p:cNvSpPr>
          <p:nvPr/>
        </p:nvSpPr>
        <p:spPr bwMode="auto">
          <a:xfrm>
            <a:off x="4114800" y="228600"/>
            <a:ext cx="4114800"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Times New Roman" pitchFamily="18" charset="0"/>
              </a:defRPr>
            </a:lvl1pPr>
            <a:lvl2pPr marL="742950" indent="-285750" eaLnBrk="0" hangingPunct="0">
              <a:defRPr kumimoji="1">
                <a:solidFill>
                  <a:schemeClr val="tx1"/>
                </a:solidFill>
                <a:latin typeface="Times New Roman" pitchFamily="18" charset="0"/>
              </a:defRPr>
            </a:lvl2pPr>
            <a:lvl3pPr marL="1143000" indent="-228600" eaLnBrk="0" hangingPunct="0">
              <a:defRPr kumimoji="1">
                <a:solidFill>
                  <a:schemeClr val="tx1"/>
                </a:solidFill>
                <a:latin typeface="Times New Roman" pitchFamily="18" charset="0"/>
              </a:defRPr>
            </a:lvl3pPr>
            <a:lvl4pPr marL="1600200" indent="-228600" eaLnBrk="0" hangingPunct="0">
              <a:defRPr kumimoji="1">
                <a:solidFill>
                  <a:schemeClr val="tx1"/>
                </a:solidFill>
                <a:latin typeface="Times New Roman" pitchFamily="18" charset="0"/>
              </a:defRPr>
            </a:lvl4pPr>
            <a:lvl5pPr marL="2057400" indent="-228600" eaLnBrk="0" hangingPunct="0">
              <a:defRPr kumimoji="1">
                <a:solidFill>
                  <a:schemeClr val="tx1"/>
                </a:solidFill>
                <a:latin typeface="Times New Roman" pitchFamily="18" charset="0"/>
              </a:defRPr>
            </a:lvl5pPr>
            <a:lvl6pPr marL="2514600" indent="-228600" eaLnBrk="0" fontAlgn="base" hangingPunct="0">
              <a:spcBef>
                <a:spcPct val="0"/>
              </a:spcBef>
              <a:spcAft>
                <a:spcPct val="0"/>
              </a:spcAft>
              <a:defRPr kumimoji="1">
                <a:solidFill>
                  <a:schemeClr val="tx1"/>
                </a:solidFill>
                <a:latin typeface="Times New Roman" pitchFamily="18" charset="0"/>
              </a:defRPr>
            </a:lvl6pPr>
            <a:lvl7pPr marL="2971800" indent="-228600" eaLnBrk="0" fontAlgn="base" hangingPunct="0">
              <a:spcBef>
                <a:spcPct val="0"/>
              </a:spcBef>
              <a:spcAft>
                <a:spcPct val="0"/>
              </a:spcAft>
              <a:defRPr kumimoji="1">
                <a:solidFill>
                  <a:schemeClr val="tx1"/>
                </a:solidFill>
                <a:latin typeface="Times New Roman" pitchFamily="18" charset="0"/>
              </a:defRPr>
            </a:lvl7pPr>
            <a:lvl8pPr marL="3429000" indent="-228600" eaLnBrk="0" fontAlgn="base" hangingPunct="0">
              <a:spcBef>
                <a:spcPct val="0"/>
              </a:spcBef>
              <a:spcAft>
                <a:spcPct val="0"/>
              </a:spcAft>
              <a:defRPr kumimoji="1">
                <a:solidFill>
                  <a:schemeClr val="tx1"/>
                </a:solidFill>
                <a:latin typeface="Times New Roman" pitchFamily="18" charset="0"/>
              </a:defRPr>
            </a:lvl8pPr>
            <a:lvl9pPr marL="3886200" indent="-228600" eaLnBrk="0" fontAlgn="base" hangingPunct="0">
              <a:spcBef>
                <a:spcPct val="0"/>
              </a:spcBef>
              <a:spcAft>
                <a:spcPct val="0"/>
              </a:spcAft>
              <a:defRPr kumimoji="1">
                <a:solidFill>
                  <a:schemeClr val="tx1"/>
                </a:solidFill>
                <a:latin typeface="Times New Roman" pitchFamily="18" charset="0"/>
              </a:defRPr>
            </a:lvl9pPr>
          </a:lstStyle>
          <a:p>
            <a:pPr eaLnBrk="1" hangingPunct="1">
              <a:spcBef>
                <a:spcPct val="50000"/>
              </a:spcBef>
            </a:pPr>
            <a:r>
              <a:rPr lang="ru-RU" sz="3200" b="1" dirty="0">
                <a:latin typeface="+mn-lt"/>
              </a:rPr>
              <a:t>   Болезнь Дауна</a:t>
            </a:r>
          </a:p>
        </p:txBody>
      </p:sp>
      <p:sp>
        <p:nvSpPr>
          <p:cNvPr id="14340" name="Text Box 4"/>
          <p:cNvSpPr txBox="1">
            <a:spLocks noChangeArrowheads="1"/>
          </p:cNvSpPr>
          <p:nvPr/>
        </p:nvSpPr>
        <p:spPr bwMode="auto">
          <a:xfrm>
            <a:off x="2819400" y="838200"/>
            <a:ext cx="5867400" cy="5121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Times New Roman" pitchFamily="18" charset="0"/>
              </a:defRPr>
            </a:lvl1pPr>
            <a:lvl2pPr marL="742950" indent="-285750" eaLnBrk="0" hangingPunct="0">
              <a:defRPr kumimoji="1">
                <a:solidFill>
                  <a:schemeClr val="tx1"/>
                </a:solidFill>
                <a:latin typeface="Times New Roman" pitchFamily="18" charset="0"/>
              </a:defRPr>
            </a:lvl2pPr>
            <a:lvl3pPr marL="1143000" indent="-228600" eaLnBrk="0" hangingPunct="0">
              <a:defRPr kumimoji="1">
                <a:solidFill>
                  <a:schemeClr val="tx1"/>
                </a:solidFill>
                <a:latin typeface="Times New Roman" pitchFamily="18" charset="0"/>
              </a:defRPr>
            </a:lvl3pPr>
            <a:lvl4pPr marL="1600200" indent="-228600" eaLnBrk="0" hangingPunct="0">
              <a:defRPr kumimoji="1">
                <a:solidFill>
                  <a:schemeClr val="tx1"/>
                </a:solidFill>
                <a:latin typeface="Times New Roman" pitchFamily="18" charset="0"/>
              </a:defRPr>
            </a:lvl4pPr>
            <a:lvl5pPr marL="2057400" indent="-228600" eaLnBrk="0" hangingPunct="0">
              <a:defRPr kumimoji="1">
                <a:solidFill>
                  <a:schemeClr val="tx1"/>
                </a:solidFill>
                <a:latin typeface="Times New Roman" pitchFamily="18" charset="0"/>
              </a:defRPr>
            </a:lvl5pPr>
            <a:lvl6pPr marL="2514600" indent="-228600" eaLnBrk="0" fontAlgn="base" hangingPunct="0">
              <a:spcBef>
                <a:spcPct val="0"/>
              </a:spcBef>
              <a:spcAft>
                <a:spcPct val="0"/>
              </a:spcAft>
              <a:defRPr kumimoji="1">
                <a:solidFill>
                  <a:schemeClr val="tx1"/>
                </a:solidFill>
                <a:latin typeface="Times New Roman" pitchFamily="18" charset="0"/>
              </a:defRPr>
            </a:lvl6pPr>
            <a:lvl7pPr marL="2971800" indent="-228600" eaLnBrk="0" fontAlgn="base" hangingPunct="0">
              <a:spcBef>
                <a:spcPct val="0"/>
              </a:spcBef>
              <a:spcAft>
                <a:spcPct val="0"/>
              </a:spcAft>
              <a:defRPr kumimoji="1">
                <a:solidFill>
                  <a:schemeClr val="tx1"/>
                </a:solidFill>
                <a:latin typeface="Times New Roman" pitchFamily="18" charset="0"/>
              </a:defRPr>
            </a:lvl7pPr>
            <a:lvl8pPr marL="3429000" indent="-228600" eaLnBrk="0" fontAlgn="base" hangingPunct="0">
              <a:spcBef>
                <a:spcPct val="0"/>
              </a:spcBef>
              <a:spcAft>
                <a:spcPct val="0"/>
              </a:spcAft>
              <a:defRPr kumimoji="1">
                <a:solidFill>
                  <a:schemeClr val="tx1"/>
                </a:solidFill>
                <a:latin typeface="Times New Roman" pitchFamily="18" charset="0"/>
              </a:defRPr>
            </a:lvl8pPr>
            <a:lvl9pPr marL="3886200" indent="-228600" eaLnBrk="0" fontAlgn="base" hangingPunct="0">
              <a:spcBef>
                <a:spcPct val="0"/>
              </a:spcBef>
              <a:spcAft>
                <a:spcPct val="0"/>
              </a:spcAft>
              <a:defRPr kumimoji="1">
                <a:solidFill>
                  <a:schemeClr val="tx1"/>
                </a:solidFill>
                <a:latin typeface="Times New Roman" pitchFamily="18" charset="0"/>
              </a:defRPr>
            </a:lvl9pPr>
          </a:lstStyle>
          <a:p>
            <a:pPr eaLnBrk="1" hangingPunct="1">
              <a:spcBef>
                <a:spcPct val="50000"/>
              </a:spcBef>
              <a:buFont typeface="Wingdings" pitchFamily="2" charset="2"/>
              <a:buNone/>
            </a:pPr>
            <a:r>
              <a:rPr lang="ru-RU" sz="2000" dirty="0">
                <a:solidFill>
                  <a:schemeClr val="accent6">
                    <a:lumMod val="50000"/>
                  </a:schemeClr>
                </a:solidFill>
                <a:latin typeface="Arial" charset="0"/>
              </a:rPr>
              <a:t>В генотипе одна лишняя </a:t>
            </a:r>
            <a:r>
              <a:rPr lang="ru-RU" sz="2000" dirty="0" err="1">
                <a:solidFill>
                  <a:schemeClr val="accent6">
                    <a:lumMod val="50000"/>
                  </a:schemeClr>
                </a:solidFill>
                <a:latin typeface="Arial" charset="0"/>
              </a:rPr>
              <a:t>аутосома</a:t>
            </a:r>
            <a:r>
              <a:rPr lang="ru-RU" sz="2000" dirty="0">
                <a:solidFill>
                  <a:schemeClr val="accent6">
                    <a:lumMod val="50000"/>
                  </a:schemeClr>
                </a:solidFill>
                <a:latin typeface="Arial" charset="0"/>
              </a:rPr>
              <a:t> –             </a:t>
            </a:r>
            <a:r>
              <a:rPr lang="ru-RU" sz="2000" dirty="0" err="1">
                <a:solidFill>
                  <a:schemeClr val="accent6">
                    <a:lumMod val="50000"/>
                  </a:schemeClr>
                </a:solidFill>
                <a:latin typeface="Arial" charset="0"/>
              </a:rPr>
              <a:t>трисомия</a:t>
            </a:r>
            <a:r>
              <a:rPr lang="ru-RU" sz="2000" dirty="0">
                <a:solidFill>
                  <a:schemeClr val="accent6">
                    <a:lumMod val="50000"/>
                  </a:schemeClr>
                </a:solidFill>
                <a:latin typeface="Arial" charset="0"/>
              </a:rPr>
              <a:t> 21</a:t>
            </a:r>
          </a:p>
          <a:p>
            <a:pPr eaLnBrk="1" hangingPunct="1">
              <a:spcBef>
                <a:spcPct val="50000"/>
              </a:spcBef>
              <a:buFontTx/>
              <a:buChar char="•"/>
            </a:pPr>
            <a:r>
              <a:rPr lang="ru-RU" sz="2000" dirty="0"/>
              <a:t> </a:t>
            </a:r>
            <a:r>
              <a:rPr lang="ru-RU" sz="2000" dirty="0">
                <a:latin typeface="Arial" charset="0"/>
              </a:rPr>
              <a:t>Умственная и физическая отсталость</a:t>
            </a:r>
          </a:p>
          <a:p>
            <a:pPr eaLnBrk="1" hangingPunct="1">
              <a:spcBef>
                <a:spcPct val="50000"/>
              </a:spcBef>
              <a:buFontTx/>
              <a:buChar char="•"/>
            </a:pPr>
            <a:r>
              <a:rPr lang="ru-RU" sz="2000" dirty="0">
                <a:latin typeface="Arial" charset="0"/>
              </a:rPr>
              <a:t> Полуоткрытый рот </a:t>
            </a:r>
          </a:p>
          <a:p>
            <a:pPr eaLnBrk="1" hangingPunct="1">
              <a:spcBef>
                <a:spcPct val="50000"/>
              </a:spcBef>
              <a:buFontTx/>
              <a:buChar char="•"/>
            </a:pPr>
            <a:r>
              <a:rPr lang="ru-RU" sz="2000" dirty="0">
                <a:latin typeface="Arial" charset="0"/>
              </a:rPr>
              <a:t> Монголоидный тип лица. Косо расположенные глаза. Широкая переносица</a:t>
            </a:r>
          </a:p>
          <a:p>
            <a:pPr eaLnBrk="1" hangingPunct="1">
              <a:spcBef>
                <a:spcPct val="50000"/>
              </a:spcBef>
              <a:buFontTx/>
              <a:buChar char="•"/>
            </a:pPr>
            <a:r>
              <a:rPr lang="ru-RU" sz="2000" dirty="0">
                <a:latin typeface="Arial" charset="0"/>
              </a:rPr>
              <a:t> Стопы и кисти короткие и широкие,                         пальцы как бы обрублены</a:t>
            </a:r>
          </a:p>
          <a:p>
            <a:pPr eaLnBrk="1" hangingPunct="1">
              <a:spcBef>
                <a:spcPct val="50000"/>
              </a:spcBef>
              <a:buFontTx/>
              <a:buChar char="•"/>
            </a:pPr>
            <a:r>
              <a:rPr lang="ru-RU" sz="2000" dirty="0">
                <a:latin typeface="Arial" charset="0"/>
              </a:rPr>
              <a:t> Пороки сердца</a:t>
            </a:r>
          </a:p>
          <a:p>
            <a:pPr eaLnBrk="1" hangingPunct="1">
              <a:spcBef>
                <a:spcPct val="50000"/>
              </a:spcBef>
              <a:buFontTx/>
              <a:buChar char="•"/>
            </a:pPr>
            <a:r>
              <a:rPr lang="ru-RU" sz="2000" dirty="0">
                <a:latin typeface="Arial" charset="0"/>
              </a:rPr>
              <a:t> Продолжительность                                                  жизни снижается                                                             в 5-10 раз</a:t>
            </a:r>
          </a:p>
          <a:p>
            <a:pPr eaLnBrk="1" hangingPunct="1">
              <a:spcBef>
                <a:spcPct val="50000"/>
              </a:spcBef>
              <a:buFontTx/>
              <a:buChar char="•"/>
            </a:pPr>
            <a:endParaRPr lang="ru-RU" sz="2000" dirty="0">
              <a:latin typeface="Arial" charset="0"/>
            </a:endParaRPr>
          </a:p>
        </p:txBody>
      </p:sp>
      <p:pic>
        <p:nvPicPr>
          <p:cNvPr id="14343" name="Picture 7" descr="Копия Scan0005"/>
          <p:cNvPicPr>
            <a:picLocks noChangeAspect="1" noChangeArrowheads="1"/>
          </p:cNvPicPr>
          <p:nvPr/>
        </p:nvPicPr>
        <p:blipFill>
          <a:blip r:embed="rId3" cstate="print">
            <a:lum bright="-10000" contrast="16000"/>
            <a:extLst>
              <a:ext uri="{28A0092B-C50C-407E-A947-70E740481C1C}">
                <a14:useLocalDpi xmlns="" xmlns:a14="http://schemas.microsoft.com/office/drawing/2010/main" val="0"/>
              </a:ext>
            </a:extLst>
          </a:blip>
          <a:srcRect/>
          <a:stretch>
            <a:fillRect/>
          </a:stretch>
        </p:blipFill>
        <p:spPr bwMode="auto">
          <a:xfrm>
            <a:off x="6248400" y="3886200"/>
            <a:ext cx="2746375" cy="2819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 xmlns:a14="http://schemas.microsoft.com/office/drawing/2010/main">
                <a:solidFill>
                  <a:srgbClr val="FFFFFF"/>
                </a:solidFill>
              </a14:hiddenFill>
            </a:ext>
          </a:extLst>
        </p:spPr>
      </p:pic>
      <p:pic>
        <p:nvPicPr>
          <p:cNvPr id="53254" name="Picture 8" descr="Scan000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34950" y="2971800"/>
            <a:ext cx="2444750" cy="2667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6271640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wipe(down)">
                                      <p:cBhvr>
                                        <p:cTn id="7" dur="500"/>
                                        <p:tgtEl>
                                          <p:spTgt spid="143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4340">
                                            <p:txEl>
                                              <p:pRg st="0" end="0"/>
                                            </p:txEl>
                                          </p:spTgt>
                                        </p:tgtEl>
                                        <p:attrNameLst>
                                          <p:attrName>style.visibility</p:attrName>
                                        </p:attrNameLst>
                                      </p:cBhvr>
                                      <p:to>
                                        <p:strVal val="visible"/>
                                      </p:to>
                                    </p:set>
                                    <p:animEffect transition="in" filter="dissolve">
                                      <p:cBhvr>
                                        <p:cTn id="12" dur="500"/>
                                        <p:tgtEl>
                                          <p:spTgt spid="14340">
                                            <p:txEl>
                                              <p:pRg st="0" end="0"/>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14343"/>
                                        </p:tgtEl>
                                        <p:attrNameLst>
                                          <p:attrName>style.visibility</p:attrName>
                                        </p:attrNameLst>
                                      </p:cBhvr>
                                      <p:to>
                                        <p:strVal val="visible"/>
                                      </p:to>
                                    </p:set>
                                    <p:animEffect transition="in" filter="dissolve">
                                      <p:cBhvr>
                                        <p:cTn id="15" dur="500"/>
                                        <p:tgtEl>
                                          <p:spTgt spid="1434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14340">
                                            <p:txEl>
                                              <p:pRg st="1" end="1"/>
                                            </p:txEl>
                                          </p:spTgt>
                                        </p:tgtEl>
                                        <p:attrNameLst>
                                          <p:attrName>style.visibility</p:attrName>
                                        </p:attrNameLst>
                                      </p:cBhvr>
                                      <p:to>
                                        <p:strVal val="visible"/>
                                      </p:to>
                                    </p:set>
                                    <p:animEffect transition="in" filter="dissolve">
                                      <p:cBhvr>
                                        <p:cTn id="20" dur="500"/>
                                        <p:tgtEl>
                                          <p:spTgt spid="14340">
                                            <p:txEl>
                                              <p:pRg st="1" end="1"/>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14340">
                                            <p:txEl>
                                              <p:pRg st="2" end="2"/>
                                            </p:txEl>
                                          </p:spTgt>
                                        </p:tgtEl>
                                        <p:attrNameLst>
                                          <p:attrName>style.visibility</p:attrName>
                                        </p:attrNameLst>
                                      </p:cBhvr>
                                      <p:to>
                                        <p:strVal val="visible"/>
                                      </p:to>
                                    </p:set>
                                    <p:animEffect transition="in" filter="dissolve">
                                      <p:cBhvr>
                                        <p:cTn id="23" dur="500"/>
                                        <p:tgtEl>
                                          <p:spTgt spid="14340">
                                            <p:txEl>
                                              <p:pRg st="2" end="2"/>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14340">
                                            <p:txEl>
                                              <p:pRg st="3" end="3"/>
                                            </p:txEl>
                                          </p:spTgt>
                                        </p:tgtEl>
                                        <p:attrNameLst>
                                          <p:attrName>style.visibility</p:attrName>
                                        </p:attrNameLst>
                                      </p:cBhvr>
                                      <p:to>
                                        <p:strVal val="visible"/>
                                      </p:to>
                                    </p:set>
                                    <p:animEffect transition="in" filter="dissolve">
                                      <p:cBhvr>
                                        <p:cTn id="26" dur="500"/>
                                        <p:tgtEl>
                                          <p:spTgt spid="14340">
                                            <p:txEl>
                                              <p:pRg st="3" end="3"/>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14340">
                                            <p:txEl>
                                              <p:pRg st="4" end="4"/>
                                            </p:txEl>
                                          </p:spTgt>
                                        </p:tgtEl>
                                        <p:attrNameLst>
                                          <p:attrName>style.visibility</p:attrName>
                                        </p:attrNameLst>
                                      </p:cBhvr>
                                      <p:to>
                                        <p:strVal val="visible"/>
                                      </p:to>
                                    </p:set>
                                    <p:animEffect transition="in" filter="dissolve">
                                      <p:cBhvr>
                                        <p:cTn id="29" dur="500"/>
                                        <p:tgtEl>
                                          <p:spTgt spid="14340">
                                            <p:txEl>
                                              <p:pRg st="4" end="4"/>
                                            </p:txEl>
                                          </p:spTgt>
                                        </p:tgtEl>
                                      </p:cBhvr>
                                    </p:animEffect>
                                  </p:childTnLst>
                                </p:cTn>
                              </p:par>
                              <p:par>
                                <p:cTn id="30" presetID="9" presetClass="entr" presetSubtype="0" fill="hold" nodeType="withEffect">
                                  <p:stCondLst>
                                    <p:cond delay="0"/>
                                  </p:stCondLst>
                                  <p:childTnLst>
                                    <p:set>
                                      <p:cBhvr>
                                        <p:cTn id="31" dur="1" fill="hold">
                                          <p:stCondLst>
                                            <p:cond delay="0"/>
                                          </p:stCondLst>
                                        </p:cTn>
                                        <p:tgtEl>
                                          <p:spTgt spid="14340">
                                            <p:txEl>
                                              <p:pRg st="5" end="5"/>
                                            </p:txEl>
                                          </p:spTgt>
                                        </p:tgtEl>
                                        <p:attrNameLst>
                                          <p:attrName>style.visibility</p:attrName>
                                        </p:attrNameLst>
                                      </p:cBhvr>
                                      <p:to>
                                        <p:strVal val="visible"/>
                                      </p:to>
                                    </p:set>
                                    <p:animEffect transition="in" filter="dissolve">
                                      <p:cBhvr>
                                        <p:cTn id="32" dur="500"/>
                                        <p:tgtEl>
                                          <p:spTgt spid="14340">
                                            <p:txEl>
                                              <p:pRg st="5" end="5"/>
                                            </p:txEl>
                                          </p:spTgt>
                                        </p:tgtEl>
                                      </p:cBhvr>
                                    </p:animEffect>
                                  </p:childTnLst>
                                </p:cTn>
                              </p:par>
                              <p:par>
                                <p:cTn id="33" presetID="9" presetClass="entr" presetSubtype="0" fill="hold" nodeType="withEffect">
                                  <p:stCondLst>
                                    <p:cond delay="0"/>
                                  </p:stCondLst>
                                  <p:childTnLst>
                                    <p:set>
                                      <p:cBhvr>
                                        <p:cTn id="34" dur="1" fill="hold">
                                          <p:stCondLst>
                                            <p:cond delay="0"/>
                                          </p:stCondLst>
                                        </p:cTn>
                                        <p:tgtEl>
                                          <p:spTgt spid="14340">
                                            <p:txEl>
                                              <p:pRg st="6" end="6"/>
                                            </p:txEl>
                                          </p:spTgt>
                                        </p:tgtEl>
                                        <p:attrNameLst>
                                          <p:attrName>style.visibility</p:attrName>
                                        </p:attrNameLst>
                                      </p:cBhvr>
                                      <p:to>
                                        <p:strVal val="visible"/>
                                      </p:to>
                                    </p:set>
                                    <p:animEffect transition="in" filter="dissolve">
                                      <p:cBhvr>
                                        <p:cTn id="35" dur="500"/>
                                        <p:tgtEl>
                                          <p:spTgt spid="1434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Синдром Эдвардса</a:t>
            </a:r>
            <a:endParaRPr lang="ru-RU" dirty="0"/>
          </a:p>
        </p:txBody>
      </p:sp>
      <p:pic>
        <p:nvPicPr>
          <p:cNvPr id="4" name="Содержимое 3" descr="эдвардса].jpg"/>
          <p:cNvPicPr>
            <a:picLocks noGrp="1" noChangeAspect="1"/>
          </p:cNvPicPr>
          <p:nvPr>
            <p:ph idx="1"/>
          </p:nvPr>
        </p:nvPicPr>
        <p:blipFill>
          <a:blip r:embed="rId2" cstate="print"/>
          <a:stretch>
            <a:fillRect/>
          </a:stretch>
        </p:blipFill>
        <p:spPr>
          <a:xfrm>
            <a:off x="2004762" y="1609725"/>
            <a:ext cx="4143875" cy="48466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210392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04800"/>
            <a:ext cx="7239000" cy="6150936"/>
          </a:xfrm>
        </p:spPr>
        <p:txBody>
          <a:bodyPr>
            <a:noAutofit/>
          </a:bodyPr>
          <a:lstStyle/>
          <a:p>
            <a:r>
              <a:rPr lang="ru-RU" sz="2800" dirty="0" smtClean="0"/>
              <a:t>Синдром Эдвардса = синдром </a:t>
            </a:r>
            <a:r>
              <a:rPr lang="ru-RU" sz="2800" dirty="0" err="1" smtClean="0"/>
              <a:t>трисомии</a:t>
            </a:r>
            <a:r>
              <a:rPr lang="ru-RU" sz="2800" dirty="0" smtClean="0"/>
              <a:t> 18 хромосомы. Для него характерны множественные пороки развития, наиболее частыми являются задержка внутриутробного развития, ВПС, низко посаженные аномальной формы ушные раковины, короткая шея. Синдром имеет неблагоприятный прогноз, поэтому кардиохирурги не берут таких детей на хирургическую коррекцию порока сердца.</a:t>
            </a:r>
            <a:endParaRPr lang="ru-RU" sz="2800" dirty="0"/>
          </a:p>
        </p:txBody>
      </p:sp>
    </p:spTree>
    <p:extLst>
      <p:ext uri="{BB962C8B-B14F-4D97-AF65-F5344CB8AC3E}">
        <p14:creationId xmlns="" xmlns:p14="http://schemas.microsoft.com/office/powerpoint/2010/main" val="194106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8458200" cy="3477875"/>
          </a:xfrm>
          <a:prstGeom prst="rect">
            <a:avLst/>
          </a:prstGeom>
          <a:noFill/>
        </p:spPr>
        <p:txBody>
          <a:bodyPr wrap="square" rtlCol="0">
            <a:spAutoFit/>
          </a:bodyPr>
          <a:lstStyle/>
          <a:p>
            <a:pPr algn="ctr"/>
            <a:r>
              <a:rPr lang="ru-RU" sz="4000" b="1" dirty="0" smtClean="0"/>
              <a:t>Цели урока:</a:t>
            </a:r>
          </a:p>
          <a:p>
            <a:pPr marL="342900" indent="-342900">
              <a:buAutoNum type="arabicPeriod"/>
            </a:pPr>
            <a:r>
              <a:rPr lang="ru-RU" sz="3600" dirty="0" smtClean="0"/>
              <a:t>Сформировать понятия: мутации, мутагенные факторы;</a:t>
            </a:r>
          </a:p>
          <a:p>
            <a:pPr marL="342900" indent="-342900">
              <a:buAutoNum type="arabicPeriod"/>
            </a:pPr>
            <a:r>
              <a:rPr lang="ru-RU" sz="3600" dirty="0" smtClean="0"/>
              <a:t>Показать генетические основы мутации;</a:t>
            </a:r>
          </a:p>
          <a:p>
            <a:pPr marL="342900" indent="-342900">
              <a:buAutoNum type="arabicPeriod"/>
            </a:pPr>
            <a:r>
              <a:rPr lang="ru-RU" sz="3600" dirty="0" smtClean="0"/>
              <a:t>Раскрыть значение мутации.</a:t>
            </a:r>
            <a:endParaRPr lang="ru-RU" sz="3600" dirty="0"/>
          </a:p>
        </p:txBody>
      </p:sp>
    </p:spTree>
    <p:extLst>
      <p:ext uri="{BB962C8B-B14F-4D97-AF65-F5344CB8AC3E}">
        <p14:creationId xmlns="" xmlns:p14="http://schemas.microsoft.com/office/powerpoint/2010/main" val="1598424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2590800" y="228600"/>
            <a:ext cx="5638800" cy="12003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Times New Roman" pitchFamily="18" charset="0"/>
              </a:defRPr>
            </a:lvl1pPr>
            <a:lvl2pPr marL="742950" indent="-285750" eaLnBrk="0" hangingPunct="0">
              <a:defRPr kumimoji="1">
                <a:solidFill>
                  <a:schemeClr val="tx1"/>
                </a:solidFill>
                <a:latin typeface="Times New Roman" pitchFamily="18" charset="0"/>
              </a:defRPr>
            </a:lvl2pPr>
            <a:lvl3pPr marL="1143000" indent="-228600" eaLnBrk="0" hangingPunct="0">
              <a:defRPr kumimoji="1">
                <a:solidFill>
                  <a:schemeClr val="tx1"/>
                </a:solidFill>
                <a:latin typeface="Times New Roman" pitchFamily="18" charset="0"/>
              </a:defRPr>
            </a:lvl3pPr>
            <a:lvl4pPr marL="1600200" indent="-228600" eaLnBrk="0" hangingPunct="0">
              <a:defRPr kumimoji="1">
                <a:solidFill>
                  <a:schemeClr val="tx1"/>
                </a:solidFill>
                <a:latin typeface="Times New Roman" pitchFamily="18" charset="0"/>
              </a:defRPr>
            </a:lvl4pPr>
            <a:lvl5pPr marL="2057400" indent="-228600" eaLnBrk="0" hangingPunct="0">
              <a:defRPr kumimoji="1">
                <a:solidFill>
                  <a:schemeClr val="tx1"/>
                </a:solidFill>
                <a:latin typeface="Times New Roman" pitchFamily="18" charset="0"/>
              </a:defRPr>
            </a:lvl5pPr>
            <a:lvl6pPr marL="2514600" indent="-228600" eaLnBrk="0" fontAlgn="base" hangingPunct="0">
              <a:spcBef>
                <a:spcPct val="0"/>
              </a:spcBef>
              <a:spcAft>
                <a:spcPct val="0"/>
              </a:spcAft>
              <a:defRPr kumimoji="1">
                <a:solidFill>
                  <a:schemeClr val="tx1"/>
                </a:solidFill>
                <a:latin typeface="Times New Roman" pitchFamily="18" charset="0"/>
              </a:defRPr>
            </a:lvl6pPr>
            <a:lvl7pPr marL="2971800" indent="-228600" eaLnBrk="0" fontAlgn="base" hangingPunct="0">
              <a:spcBef>
                <a:spcPct val="0"/>
              </a:spcBef>
              <a:spcAft>
                <a:spcPct val="0"/>
              </a:spcAft>
              <a:defRPr kumimoji="1">
                <a:solidFill>
                  <a:schemeClr val="tx1"/>
                </a:solidFill>
                <a:latin typeface="Times New Roman" pitchFamily="18" charset="0"/>
              </a:defRPr>
            </a:lvl7pPr>
            <a:lvl8pPr marL="3429000" indent="-228600" eaLnBrk="0" fontAlgn="base" hangingPunct="0">
              <a:spcBef>
                <a:spcPct val="0"/>
              </a:spcBef>
              <a:spcAft>
                <a:spcPct val="0"/>
              </a:spcAft>
              <a:defRPr kumimoji="1">
                <a:solidFill>
                  <a:schemeClr val="tx1"/>
                </a:solidFill>
                <a:latin typeface="Times New Roman" pitchFamily="18" charset="0"/>
              </a:defRPr>
            </a:lvl8pPr>
            <a:lvl9pPr marL="3886200" indent="-228600" eaLnBrk="0" fontAlgn="base" hangingPunct="0">
              <a:spcBef>
                <a:spcPct val="0"/>
              </a:spcBef>
              <a:spcAft>
                <a:spcPct val="0"/>
              </a:spcAft>
              <a:defRPr kumimoji="1">
                <a:solidFill>
                  <a:schemeClr val="tx1"/>
                </a:solidFill>
                <a:latin typeface="Times New Roman" pitchFamily="18" charset="0"/>
              </a:defRPr>
            </a:lvl9pPr>
          </a:lstStyle>
          <a:p>
            <a:pPr algn="ctr" eaLnBrk="1" hangingPunct="1">
              <a:spcBef>
                <a:spcPct val="50000"/>
              </a:spcBef>
            </a:pPr>
            <a:r>
              <a:rPr lang="ru-RU" sz="3600" b="1" dirty="0">
                <a:latin typeface="+mn-lt"/>
              </a:rPr>
              <a:t>Синдром </a:t>
            </a:r>
            <a:r>
              <a:rPr lang="ru-RU" sz="3600" b="1" dirty="0" err="1">
                <a:latin typeface="+mn-lt"/>
              </a:rPr>
              <a:t>Клайнфельтера</a:t>
            </a:r>
            <a:endParaRPr lang="ru-RU" sz="3600" b="1" dirty="0">
              <a:latin typeface="+mn-lt"/>
            </a:endParaRPr>
          </a:p>
        </p:txBody>
      </p:sp>
      <p:sp>
        <p:nvSpPr>
          <p:cNvPr id="43011" name="Text Box 3"/>
          <p:cNvSpPr txBox="1">
            <a:spLocks noChangeArrowheads="1"/>
          </p:cNvSpPr>
          <p:nvPr/>
        </p:nvSpPr>
        <p:spPr bwMode="auto">
          <a:xfrm>
            <a:off x="2209800" y="1524000"/>
            <a:ext cx="6477000" cy="39703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Times New Roman" pitchFamily="18" charset="0"/>
              </a:defRPr>
            </a:lvl1pPr>
            <a:lvl2pPr marL="742950" indent="-285750" eaLnBrk="0" hangingPunct="0">
              <a:defRPr kumimoji="1">
                <a:solidFill>
                  <a:schemeClr val="tx1"/>
                </a:solidFill>
                <a:latin typeface="Times New Roman" pitchFamily="18" charset="0"/>
              </a:defRPr>
            </a:lvl2pPr>
            <a:lvl3pPr marL="1143000" indent="-228600" eaLnBrk="0" hangingPunct="0">
              <a:defRPr kumimoji="1">
                <a:solidFill>
                  <a:schemeClr val="tx1"/>
                </a:solidFill>
                <a:latin typeface="Times New Roman" pitchFamily="18" charset="0"/>
              </a:defRPr>
            </a:lvl3pPr>
            <a:lvl4pPr marL="1600200" indent="-228600" eaLnBrk="0" hangingPunct="0">
              <a:defRPr kumimoji="1">
                <a:solidFill>
                  <a:schemeClr val="tx1"/>
                </a:solidFill>
                <a:latin typeface="Times New Roman" pitchFamily="18" charset="0"/>
              </a:defRPr>
            </a:lvl4pPr>
            <a:lvl5pPr marL="2057400" indent="-228600" eaLnBrk="0" hangingPunct="0">
              <a:defRPr kumimoji="1">
                <a:solidFill>
                  <a:schemeClr val="tx1"/>
                </a:solidFill>
                <a:latin typeface="Times New Roman" pitchFamily="18" charset="0"/>
              </a:defRPr>
            </a:lvl5pPr>
            <a:lvl6pPr marL="2514600" indent="-228600" eaLnBrk="0" fontAlgn="base" hangingPunct="0">
              <a:spcBef>
                <a:spcPct val="0"/>
              </a:spcBef>
              <a:spcAft>
                <a:spcPct val="0"/>
              </a:spcAft>
              <a:defRPr kumimoji="1">
                <a:solidFill>
                  <a:schemeClr val="tx1"/>
                </a:solidFill>
                <a:latin typeface="Times New Roman" pitchFamily="18" charset="0"/>
              </a:defRPr>
            </a:lvl6pPr>
            <a:lvl7pPr marL="2971800" indent="-228600" eaLnBrk="0" fontAlgn="base" hangingPunct="0">
              <a:spcBef>
                <a:spcPct val="0"/>
              </a:spcBef>
              <a:spcAft>
                <a:spcPct val="0"/>
              </a:spcAft>
              <a:defRPr kumimoji="1">
                <a:solidFill>
                  <a:schemeClr val="tx1"/>
                </a:solidFill>
                <a:latin typeface="Times New Roman" pitchFamily="18" charset="0"/>
              </a:defRPr>
            </a:lvl7pPr>
            <a:lvl8pPr marL="3429000" indent="-228600" eaLnBrk="0" fontAlgn="base" hangingPunct="0">
              <a:spcBef>
                <a:spcPct val="0"/>
              </a:spcBef>
              <a:spcAft>
                <a:spcPct val="0"/>
              </a:spcAft>
              <a:defRPr kumimoji="1">
                <a:solidFill>
                  <a:schemeClr val="tx1"/>
                </a:solidFill>
                <a:latin typeface="Times New Roman" pitchFamily="18" charset="0"/>
              </a:defRPr>
            </a:lvl8pPr>
            <a:lvl9pPr marL="3886200" indent="-228600" eaLnBrk="0" fontAlgn="base" hangingPunct="0">
              <a:spcBef>
                <a:spcPct val="0"/>
              </a:spcBef>
              <a:spcAft>
                <a:spcPct val="0"/>
              </a:spcAft>
              <a:defRPr kumimoji="1">
                <a:solidFill>
                  <a:schemeClr val="tx1"/>
                </a:solidFill>
                <a:latin typeface="Times New Roman" pitchFamily="18" charset="0"/>
              </a:defRPr>
            </a:lvl9pPr>
          </a:lstStyle>
          <a:p>
            <a:pPr algn="ctr" eaLnBrk="1" hangingPunct="1">
              <a:spcBef>
                <a:spcPct val="50000"/>
              </a:spcBef>
              <a:buFont typeface="Wingdings" pitchFamily="2" charset="2"/>
              <a:buNone/>
            </a:pPr>
            <a:r>
              <a:rPr lang="ru-RU" sz="2400" dirty="0">
                <a:solidFill>
                  <a:schemeClr val="accent6">
                    <a:lumMod val="75000"/>
                  </a:schemeClr>
                </a:solidFill>
                <a:latin typeface="Arial" charset="0"/>
              </a:rPr>
              <a:t>4</a:t>
            </a:r>
            <a:r>
              <a:rPr lang="en-US" sz="2400" dirty="0">
                <a:solidFill>
                  <a:schemeClr val="accent6">
                    <a:lumMod val="75000"/>
                  </a:schemeClr>
                </a:solidFill>
                <a:latin typeface="Arial" charset="0"/>
              </a:rPr>
              <a:t>7</a:t>
            </a:r>
            <a:r>
              <a:rPr lang="ru-RU" sz="2400" dirty="0">
                <a:solidFill>
                  <a:schemeClr val="accent6">
                    <a:lumMod val="75000"/>
                  </a:schemeClr>
                </a:solidFill>
                <a:latin typeface="Arial" charset="0"/>
              </a:rPr>
              <a:t> хромосом – лишняя Х-хромосома – ХХ</a:t>
            </a:r>
            <a:r>
              <a:rPr lang="en-US" sz="2400" dirty="0">
                <a:solidFill>
                  <a:schemeClr val="accent6">
                    <a:lumMod val="75000"/>
                  </a:schemeClr>
                </a:solidFill>
                <a:latin typeface="Arial" charset="0"/>
              </a:rPr>
              <a:t>Y</a:t>
            </a:r>
            <a:r>
              <a:rPr lang="ru-RU" sz="2400" dirty="0">
                <a:solidFill>
                  <a:schemeClr val="accent6">
                    <a:lumMod val="75000"/>
                  </a:schemeClr>
                </a:solidFill>
                <a:latin typeface="Arial" charset="0"/>
              </a:rPr>
              <a:t> (может быть ХХХ</a:t>
            </a:r>
            <a:r>
              <a:rPr lang="en-US" sz="2400" dirty="0">
                <a:solidFill>
                  <a:schemeClr val="accent6">
                    <a:lumMod val="75000"/>
                  </a:schemeClr>
                </a:solidFill>
                <a:latin typeface="Arial" charset="0"/>
              </a:rPr>
              <a:t>Y</a:t>
            </a:r>
            <a:r>
              <a:rPr lang="ru-RU" sz="2400" dirty="0">
                <a:solidFill>
                  <a:schemeClr val="accent6">
                    <a:lumMod val="75000"/>
                  </a:schemeClr>
                </a:solidFill>
                <a:latin typeface="Arial" charset="0"/>
              </a:rPr>
              <a:t>)</a:t>
            </a:r>
          </a:p>
          <a:p>
            <a:pPr eaLnBrk="1" hangingPunct="1">
              <a:spcBef>
                <a:spcPct val="50000"/>
              </a:spcBef>
              <a:buFont typeface="Wingdings" pitchFamily="2" charset="2"/>
              <a:buNone/>
            </a:pPr>
            <a:r>
              <a:rPr lang="ru-RU" sz="2400" dirty="0">
                <a:latin typeface="Arial" charset="0"/>
              </a:rPr>
              <a:t>Наблюдается у юношей</a:t>
            </a:r>
          </a:p>
          <a:p>
            <a:pPr eaLnBrk="1" hangingPunct="1">
              <a:spcBef>
                <a:spcPct val="50000"/>
              </a:spcBef>
              <a:buFontTx/>
              <a:buChar char="•"/>
            </a:pPr>
            <a:r>
              <a:rPr lang="ru-RU" sz="2400" dirty="0">
                <a:latin typeface="Arial" charset="0"/>
              </a:rPr>
              <a:t> Высокий рост</a:t>
            </a:r>
          </a:p>
          <a:p>
            <a:pPr eaLnBrk="1" hangingPunct="1">
              <a:spcBef>
                <a:spcPct val="50000"/>
              </a:spcBef>
              <a:buFontTx/>
              <a:buChar char="•"/>
            </a:pPr>
            <a:r>
              <a:rPr lang="ru-RU" sz="2400" dirty="0">
                <a:latin typeface="Arial" charset="0"/>
              </a:rPr>
              <a:t> Нарушение пропорций тела (длинные конечности, узкая грудная клетка)</a:t>
            </a:r>
          </a:p>
          <a:p>
            <a:pPr eaLnBrk="1" hangingPunct="1">
              <a:spcBef>
                <a:spcPct val="50000"/>
              </a:spcBef>
              <a:buFontTx/>
              <a:buChar char="•"/>
            </a:pPr>
            <a:r>
              <a:rPr lang="ru-RU" sz="2400" dirty="0">
                <a:latin typeface="Arial" charset="0"/>
              </a:rPr>
              <a:t> Отсталость в развитии</a:t>
            </a:r>
          </a:p>
          <a:p>
            <a:pPr eaLnBrk="1" hangingPunct="1">
              <a:spcBef>
                <a:spcPct val="50000"/>
              </a:spcBef>
              <a:buFontTx/>
              <a:buChar char="•"/>
            </a:pPr>
            <a:r>
              <a:rPr lang="ru-RU" sz="2400" dirty="0">
                <a:latin typeface="Arial" charset="0"/>
              </a:rPr>
              <a:t> Бесплодие</a:t>
            </a:r>
          </a:p>
        </p:txBody>
      </p:sp>
      <p:grpSp>
        <p:nvGrpSpPr>
          <p:cNvPr id="43019" name="Group 11"/>
          <p:cNvGrpSpPr>
            <a:grpSpLocks/>
          </p:cNvGrpSpPr>
          <p:nvPr/>
        </p:nvGrpSpPr>
        <p:grpSpPr bwMode="auto">
          <a:xfrm>
            <a:off x="381000" y="250371"/>
            <a:ext cx="1752600" cy="5824538"/>
            <a:chOff x="528" y="27"/>
            <a:chExt cx="1200" cy="4293"/>
          </a:xfrm>
        </p:grpSpPr>
        <p:pic>
          <p:nvPicPr>
            <p:cNvPr id="56325" name="Picture 7" descr="Клайнфельтера"/>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76" y="192"/>
              <a:ext cx="1104" cy="41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6326" name="Freeform 9"/>
            <p:cNvSpPr>
              <a:spLocks/>
            </p:cNvSpPr>
            <p:nvPr/>
          </p:nvSpPr>
          <p:spPr bwMode="auto">
            <a:xfrm>
              <a:off x="689" y="27"/>
              <a:ext cx="902" cy="412"/>
            </a:xfrm>
            <a:custGeom>
              <a:avLst/>
              <a:gdLst>
                <a:gd name="T0" fmla="*/ 52 w 902"/>
                <a:gd name="T1" fmla="*/ 192 h 412"/>
                <a:gd name="T2" fmla="*/ 335 w 902"/>
                <a:gd name="T3" fmla="*/ 339 h 412"/>
                <a:gd name="T4" fmla="*/ 582 w 902"/>
                <a:gd name="T5" fmla="*/ 412 h 412"/>
                <a:gd name="T6" fmla="*/ 838 w 902"/>
                <a:gd name="T7" fmla="*/ 357 h 412"/>
                <a:gd name="T8" fmla="*/ 902 w 902"/>
                <a:gd name="T9" fmla="*/ 275 h 412"/>
                <a:gd name="T10" fmla="*/ 893 w 902"/>
                <a:gd name="T11" fmla="*/ 211 h 412"/>
                <a:gd name="T12" fmla="*/ 801 w 902"/>
                <a:gd name="T13" fmla="*/ 138 h 412"/>
                <a:gd name="T14" fmla="*/ 445 w 902"/>
                <a:gd name="T15" fmla="*/ 0 h 412"/>
                <a:gd name="T16" fmla="*/ 24 w 902"/>
                <a:gd name="T17" fmla="*/ 46 h 412"/>
                <a:gd name="T18" fmla="*/ 52 w 902"/>
                <a:gd name="T19" fmla="*/ 192 h 4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02" h="412">
                  <a:moveTo>
                    <a:pt x="52" y="192"/>
                  </a:moveTo>
                  <a:cubicBezTo>
                    <a:pt x="113" y="286"/>
                    <a:pt x="233" y="314"/>
                    <a:pt x="335" y="339"/>
                  </a:cubicBezTo>
                  <a:cubicBezTo>
                    <a:pt x="411" y="384"/>
                    <a:pt x="498" y="385"/>
                    <a:pt x="582" y="412"/>
                  </a:cubicBezTo>
                  <a:cubicBezTo>
                    <a:pt x="691" y="404"/>
                    <a:pt x="745" y="393"/>
                    <a:pt x="838" y="357"/>
                  </a:cubicBezTo>
                  <a:cubicBezTo>
                    <a:pt x="900" y="295"/>
                    <a:pt x="885" y="327"/>
                    <a:pt x="902" y="275"/>
                  </a:cubicBezTo>
                  <a:cubicBezTo>
                    <a:pt x="899" y="254"/>
                    <a:pt x="900" y="231"/>
                    <a:pt x="893" y="211"/>
                  </a:cubicBezTo>
                  <a:cubicBezTo>
                    <a:pt x="877" y="168"/>
                    <a:pt x="836" y="156"/>
                    <a:pt x="801" y="138"/>
                  </a:cubicBezTo>
                  <a:cubicBezTo>
                    <a:pt x="685" y="79"/>
                    <a:pt x="571" y="35"/>
                    <a:pt x="445" y="0"/>
                  </a:cubicBezTo>
                  <a:cubicBezTo>
                    <a:pt x="239" y="7"/>
                    <a:pt x="183" y="7"/>
                    <a:pt x="24" y="46"/>
                  </a:cubicBezTo>
                  <a:cubicBezTo>
                    <a:pt x="0" y="120"/>
                    <a:pt x="4" y="131"/>
                    <a:pt x="52" y="192"/>
                  </a:cubicBezTo>
                  <a:close/>
                </a:path>
              </a:pathLst>
            </a:cu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ru-RU"/>
            </a:p>
          </p:txBody>
        </p:sp>
        <p:pic>
          <p:nvPicPr>
            <p:cNvPr id="56327" name="Picture 8" descr="Клайнфельтера"/>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28" y="240"/>
              <a:ext cx="1200" cy="4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118546429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dissolve">
                                      <p:cBhvr>
                                        <p:cTn id="7" dur="500"/>
                                        <p:tgtEl>
                                          <p:spTgt spid="43010"/>
                                        </p:tgtEl>
                                      </p:cBhvr>
                                    </p:animEffect>
                                  </p:childTnLst>
                                </p:cTn>
                              </p:par>
                              <p:par>
                                <p:cTn id="8" presetID="9" presetClass="entr" presetSubtype="0" fill="hold" nodeType="withEffect">
                                  <p:stCondLst>
                                    <p:cond delay="0"/>
                                  </p:stCondLst>
                                  <p:childTnLst>
                                    <p:set>
                                      <p:cBhvr>
                                        <p:cTn id="9" dur="1" fill="hold">
                                          <p:stCondLst>
                                            <p:cond delay="0"/>
                                          </p:stCondLst>
                                        </p:cTn>
                                        <p:tgtEl>
                                          <p:spTgt spid="43019"/>
                                        </p:tgtEl>
                                        <p:attrNameLst>
                                          <p:attrName>style.visibility</p:attrName>
                                        </p:attrNameLst>
                                      </p:cBhvr>
                                      <p:to>
                                        <p:strVal val="visible"/>
                                      </p:to>
                                    </p:set>
                                    <p:animEffect transition="in" filter="dissolve">
                                      <p:cBhvr>
                                        <p:cTn id="10" dur="500"/>
                                        <p:tgtEl>
                                          <p:spTgt spid="4301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3011">
                                            <p:txEl>
                                              <p:pRg st="0" end="0"/>
                                            </p:txEl>
                                          </p:spTgt>
                                        </p:tgtEl>
                                        <p:attrNameLst>
                                          <p:attrName>style.visibility</p:attrName>
                                        </p:attrNameLst>
                                      </p:cBhvr>
                                      <p:to>
                                        <p:strVal val="visible"/>
                                      </p:to>
                                    </p:set>
                                    <p:animEffect transition="in" filter="dissolve">
                                      <p:cBhvr>
                                        <p:cTn id="15" dur="500"/>
                                        <p:tgtEl>
                                          <p:spTgt spid="43011">
                                            <p:txEl>
                                              <p:pRg st="0" end="0"/>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3011">
                                            <p:txEl>
                                              <p:pRg st="1" end="1"/>
                                            </p:txEl>
                                          </p:spTgt>
                                        </p:tgtEl>
                                        <p:attrNameLst>
                                          <p:attrName>style.visibility</p:attrName>
                                        </p:attrNameLst>
                                      </p:cBhvr>
                                      <p:to>
                                        <p:strVal val="visible"/>
                                      </p:to>
                                    </p:set>
                                    <p:animEffect transition="in" filter="dissolve">
                                      <p:cBhvr>
                                        <p:cTn id="18" dur="500"/>
                                        <p:tgtEl>
                                          <p:spTgt spid="43011">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43011">
                                            <p:txEl>
                                              <p:pRg st="2" end="2"/>
                                            </p:txEl>
                                          </p:spTgt>
                                        </p:tgtEl>
                                        <p:attrNameLst>
                                          <p:attrName>style.visibility</p:attrName>
                                        </p:attrNameLst>
                                      </p:cBhvr>
                                      <p:to>
                                        <p:strVal val="visible"/>
                                      </p:to>
                                    </p:set>
                                    <p:animEffect transition="in" filter="dissolve">
                                      <p:cBhvr>
                                        <p:cTn id="23" dur="500"/>
                                        <p:tgtEl>
                                          <p:spTgt spid="43011">
                                            <p:txEl>
                                              <p:pRg st="2" end="2"/>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43011">
                                            <p:txEl>
                                              <p:pRg st="3" end="3"/>
                                            </p:txEl>
                                          </p:spTgt>
                                        </p:tgtEl>
                                        <p:attrNameLst>
                                          <p:attrName>style.visibility</p:attrName>
                                        </p:attrNameLst>
                                      </p:cBhvr>
                                      <p:to>
                                        <p:strVal val="visible"/>
                                      </p:to>
                                    </p:set>
                                    <p:animEffect transition="in" filter="dissolve">
                                      <p:cBhvr>
                                        <p:cTn id="26" dur="500"/>
                                        <p:tgtEl>
                                          <p:spTgt spid="43011">
                                            <p:txEl>
                                              <p:pRg st="3" end="3"/>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43011">
                                            <p:txEl>
                                              <p:pRg st="4" end="4"/>
                                            </p:txEl>
                                          </p:spTgt>
                                        </p:tgtEl>
                                        <p:attrNameLst>
                                          <p:attrName>style.visibility</p:attrName>
                                        </p:attrNameLst>
                                      </p:cBhvr>
                                      <p:to>
                                        <p:strVal val="visible"/>
                                      </p:to>
                                    </p:set>
                                    <p:animEffect transition="in" filter="dissolve">
                                      <p:cBhvr>
                                        <p:cTn id="29" dur="500"/>
                                        <p:tgtEl>
                                          <p:spTgt spid="43011">
                                            <p:txEl>
                                              <p:pRg st="4" end="4"/>
                                            </p:tx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43011">
                                            <p:txEl>
                                              <p:pRg st="5" end="5"/>
                                            </p:txEl>
                                          </p:spTgt>
                                        </p:tgtEl>
                                        <p:attrNameLst>
                                          <p:attrName>style.visibility</p:attrName>
                                        </p:attrNameLst>
                                      </p:cBhvr>
                                      <p:to>
                                        <p:strVal val="visible"/>
                                      </p:to>
                                    </p:set>
                                    <p:animEffect transition="in" filter="dissolve">
                                      <p:cBhvr>
                                        <p:cTn id="32" dur="500"/>
                                        <p:tgtEl>
                                          <p:spTgt spid="430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4301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 Box 5"/>
          <p:cNvSpPr txBox="1">
            <a:spLocks noChangeArrowheads="1"/>
          </p:cNvSpPr>
          <p:nvPr/>
        </p:nvSpPr>
        <p:spPr bwMode="auto">
          <a:xfrm>
            <a:off x="3352800" y="228600"/>
            <a:ext cx="5638800" cy="12003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Times New Roman" pitchFamily="18" charset="0"/>
              </a:defRPr>
            </a:lvl1pPr>
            <a:lvl2pPr marL="742950" indent="-285750" eaLnBrk="0" hangingPunct="0">
              <a:defRPr kumimoji="1">
                <a:solidFill>
                  <a:schemeClr val="tx1"/>
                </a:solidFill>
                <a:latin typeface="Times New Roman" pitchFamily="18" charset="0"/>
              </a:defRPr>
            </a:lvl2pPr>
            <a:lvl3pPr marL="1143000" indent="-228600" eaLnBrk="0" hangingPunct="0">
              <a:defRPr kumimoji="1">
                <a:solidFill>
                  <a:schemeClr val="tx1"/>
                </a:solidFill>
                <a:latin typeface="Times New Roman" pitchFamily="18" charset="0"/>
              </a:defRPr>
            </a:lvl3pPr>
            <a:lvl4pPr marL="1600200" indent="-228600" eaLnBrk="0" hangingPunct="0">
              <a:defRPr kumimoji="1">
                <a:solidFill>
                  <a:schemeClr val="tx1"/>
                </a:solidFill>
                <a:latin typeface="Times New Roman" pitchFamily="18" charset="0"/>
              </a:defRPr>
            </a:lvl4pPr>
            <a:lvl5pPr marL="2057400" indent="-228600" eaLnBrk="0" hangingPunct="0">
              <a:defRPr kumimoji="1">
                <a:solidFill>
                  <a:schemeClr val="tx1"/>
                </a:solidFill>
                <a:latin typeface="Times New Roman" pitchFamily="18" charset="0"/>
              </a:defRPr>
            </a:lvl5pPr>
            <a:lvl6pPr marL="2514600" indent="-228600" eaLnBrk="0" fontAlgn="base" hangingPunct="0">
              <a:spcBef>
                <a:spcPct val="0"/>
              </a:spcBef>
              <a:spcAft>
                <a:spcPct val="0"/>
              </a:spcAft>
              <a:defRPr kumimoji="1">
                <a:solidFill>
                  <a:schemeClr val="tx1"/>
                </a:solidFill>
                <a:latin typeface="Times New Roman" pitchFamily="18" charset="0"/>
              </a:defRPr>
            </a:lvl6pPr>
            <a:lvl7pPr marL="2971800" indent="-228600" eaLnBrk="0" fontAlgn="base" hangingPunct="0">
              <a:spcBef>
                <a:spcPct val="0"/>
              </a:spcBef>
              <a:spcAft>
                <a:spcPct val="0"/>
              </a:spcAft>
              <a:defRPr kumimoji="1">
                <a:solidFill>
                  <a:schemeClr val="tx1"/>
                </a:solidFill>
                <a:latin typeface="Times New Roman" pitchFamily="18" charset="0"/>
              </a:defRPr>
            </a:lvl7pPr>
            <a:lvl8pPr marL="3429000" indent="-228600" eaLnBrk="0" fontAlgn="base" hangingPunct="0">
              <a:spcBef>
                <a:spcPct val="0"/>
              </a:spcBef>
              <a:spcAft>
                <a:spcPct val="0"/>
              </a:spcAft>
              <a:defRPr kumimoji="1">
                <a:solidFill>
                  <a:schemeClr val="tx1"/>
                </a:solidFill>
                <a:latin typeface="Times New Roman" pitchFamily="18" charset="0"/>
              </a:defRPr>
            </a:lvl8pPr>
            <a:lvl9pPr marL="3886200" indent="-228600" eaLnBrk="0" fontAlgn="base" hangingPunct="0">
              <a:spcBef>
                <a:spcPct val="0"/>
              </a:spcBef>
              <a:spcAft>
                <a:spcPct val="0"/>
              </a:spcAft>
              <a:defRPr kumimoji="1">
                <a:solidFill>
                  <a:schemeClr val="tx1"/>
                </a:solidFill>
                <a:latin typeface="Times New Roman" pitchFamily="18" charset="0"/>
              </a:defRPr>
            </a:lvl9pPr>
          </a:lstStyle>
          <a:p>
            <a:pPr algn="ctr" eaLnBrk="1" hangingPunct="1">
              <a:spcBef>
                <a:spcPct val="50000"/>
              </a:spcBef>
            </a:pPr>
            <a:r>
              <a:rPr lang="ru-RU" sz="3600" b="1" dirty="0" smtClean="0">
                <a:latin typeface="+mn-lt"/>
              </a:rPr>
              <a:t>Синдром                 Шерешевского-Тернера</a:t>
            </a:r>
            <a:endParaRPr lang="ru-RU" sz="3600" b="1" dirty="0">
              <a:latin typeface="+mn-lt"/>
            </a:endParaRPr>
          </a:p>
        </p:txBody>
      </p:sp>
      <p:sp>
        <p:nvSpPr>
          <p:cNvPr id="8198" name="Text Box 6"/>
          <p:cNvSpPr txBox="1">
            <a:spLocks noChangeArrowheads="1"/>
          </p:cNvSpPr>
          <p:nvPr/>
        </p:nvSpPr>
        <p:spPr bwMode="auto">
          <a:xfrm>
            <a:off x="3505200" y="1447800"/>
            <a:ext cx="5638800" cy="47089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Times New Roman" pitchFamily="18" charset="0"/>
              </a:defRPr>
            </a:lvl1pPr>
            <a:lvl2pPr marL="742950" indent="-285750" eaLnBrk="0" hangingPunct="0">
              <a:defRPr kumimoji="1">
                <a:solidFill>
                  <a:schemeClr val="tx1"/>
                </a:solidFill>
                <a:latin typeface="Times New Roman" pitchFamily="18" charset="0"/>
              </a:defRPr>
            </a:lvl2pPr>
            <a:lvl3pPr marL="1143000" indent="-228600" eaLnBrk="0" hangingPunct="0">
              <a:defRPr kumimoji="1">
                <a:solidFill>
                  <a:schemeClr val="tx1"/>
                </a:solidFill>
                <a:latin typeface="Times New Roman" pitchFamily="18" charset="0"/>
              </a:defRPr>
            </a:lvl3pPr>
            <a:lvl4pPr marL="1600200" indent="-228600" eaLnBrk="0" hangingPunct="0">
              <a:defRPr kumimoji="1">
                <a:solidFill>
                  <a:schemeClr val="tx1"/>
                </a:solidFill>
                <a:latin typeface="Times New Roman" pitchFamily="18" charset="0"/>
              </a:defRPr>
            </a:lvl4pPr>
            <a:lvl5pPr marL="2057400" indent="-228600" eaLnBrk="0" hangingPunct="0">
              <a:defRPr kumimoji="1">
                <a:solidFill>
                  <a:schemeClr val="tx1"/>
                </a:solidFill>
                <a:latin typeface="Times New Roman" pitchFamily="18" charset="0"/>
              </a:defRPr>
            </a:lvl5pPr>
            <a:lvl6pPr marL="2514600" indent="-228600" eaLnBrk="0" fontAlgn="base" hangingPunct="0">
              <a:spcBef>
                <a:spcPct val="0"/>
              </a:spcBef>
              <a:spcAft>
                <a:spcPct val="0"/>
              </a:spcAft>
              <a:defRPr kumimoji="1">
                <a:solidFill>
                  <a:schemeClr val="tx1"/>
                </a:solidFill>
                <a:latin typeface="Times New Roman" pitchFamily="18" charset="0"/>
              </a:defRPr>
            </a:lvl6pPr>
            <a:lvl7pPr marL="2971800" indent="-228600" eaLnBrk="0" fontAlgn="base" hangingPunct="0">
              <a:spcBef>
                <a:spcPct val="0"/>
              </a:spcBef>
              <a:spcAft>
                <a:spcPct val="0"/>
              </a:spcAft>
              <a:defRPr kumimoji="1">
                <a:solidFill>
                  <a:schemeClr val="tx1"/>
                </a:solidFill>
                <a:latin typeface="Times New Roman" pitchFamily="18" charset="0"/>
              </a:defRPr>
            </a:lvl7pPr>
            <a:lvl8pPr marL="3429000" indent="-228600" eaLnBrk="0" fontAlgn="base" hangingPunct="0">
              <a:spcBef>
                <a:spcPct val="0"/>
              </a:spcBef>
              <a:spcAft>
                <a:spcPct val="0"/>
              </a:spcAft>
              <a:defRPr kumimoji="1">
                <a:solidFill>
                  <a:schemeClr val="tx1"/>
                </a:solidFill>
                <a:latin typeface="Times New Roman" pitchFamily="18" charset="0"/>
              </a:defRPr>
            </a:lvl8pPr>
            <a:lvl9pPr marL="3886200" indent="-228600" eaLnBrk="0" fontAlgn="base" hangingPunct="0">
              <a:spcBef>
                <a:spcPct val="0"/>
              </a:spcBef>
              <a:spcAft>
                <a:spcPct val="0"/>
              </a:spcAft>
              <a:defRPr kumimoji="1">
                <a:solidFill>
                  <a:schemeClr val="tx1"/>
                </a:solidFill>
                <a:latin typeface="Times New Roman" pitchFamily="18" charset="0"/>
              </a:defRPr>
            </a:lvl9pPr>
          </a:lstStyle>
          <a:p>
            <a:pPr eaLnBrk="1" hangingPunct="1">
              <a:spcBef>
                <a:spcPct val="50000"/>
              </a:spcBef>
              <a:buFont typeface="Wingdings" pitchFamily="2" charset="2"/>
              <a:buNone/>
            </a:pPr>
            <a:r>
              <a:rPr lang="ru-RU" sz="2400" dirty="0" smtClean="0">
                <a:solidFill>
                  <a:schemeClr val="accent6">
                    <a:lumMod val="50000"/>
                  </a:schemeClr>
                </a:solidFill>
                <a:latin typeface="Arial" charset="0"/>
              </a:rPr>
              <a:t>45 </a:t>
            </a:r>
            <a:r>
              <a:rPr lang="ru-RU" sz="2400" dirty="0">
                <a:solidFill>
                  <a:schemeClr val="accent6">
                    <a:lumMod val="50000"/>
                  </a:schemeClr>
                </a:solidFill>
                <a:latin typeface="Arial" charset="0"/>
              </a:rPr>
              <a:t>хромосом – отсутствует одна половая хромосома (Х0). </a:t>
            </a:r>
          </a:p>
          <a:p>
            <a:pPr eaLnBrk="1" hangingPunct="1">
              <a:spcBef>
                <a:spcPct val="50000"/>
              </a:spcBef>
              <a:buFont typeface="Wingdings" pitchFamily="2" charset="2"/>
              <a:buNone/>
            </a:pPr>
            <a:r>
              <a:rPr lang="ru-RU" sz="2400" dirty="0">
                <a:latin typeface="Arial" charset="0"/>
              </a:rPr>
              <a:t>Наблюдается у девочек</a:t>
            </a:r>
          </a:p>
          <a:p>
            <a:pPr eaLnBrk="1" hangingPunct="1">
              <a:spcBef>
                <a:spcPct val="50000"/>
              </a:spcBef>
              <a:buFontTx/>
              <a:buChar char="•"/>
            </a:pPr>
            <a:r>
              <a:rPr lang="ru-RU" sz="2400" dirty="0">
                <a:latin typeface="Arial" charset="0"/>
              </a:rPr>
              <a:t> Нарушение пропорций тела (низкий рост, укороченные ноги, широкие плечи, шея короткая) </a:t>
            </a:r>
          </a:p>
          <a:p>
            <a:pPr eaLnBrk="1" hangingPunct="1">
              <a:spcBef>
                <a:spcPct val="50000"/>
              </a:spcBef>
              <a:buFontTx/>
              <a:buChar char="•"/>
            </a:pPr>
            <a:r>
              <a:rPr lang="ru-RU" sz="2400" dirty="0">
                <a:latin typeface="Arial" charset="0"/>
              </a:rPr>
              <a:t> Крыловидная кожная складка на шее</a:t>
            </a:r>
          </a:p>
          <a:p>
            <a:pPr eaLnBrk="1" hangingPunct="1">
              <a:spcBef>
                <a:spcPct val="50000"/>
              </a:spcBef>
              <a:buFontTx/>
              <a:buChar char="•"/>
            </a:pPr>
            <a:r>
              <a:rPr lang="ru-RU" sz="2400" dirty="0">
                <a:latin typeface="Arial" charset="0"/>
              </a:rPr>
              <a:t> Пороки внутренних органов</a:t>
            </a:r>
          </a:p>
          <a:p>
            <a:pPr eaLnBrk="1" hangingPunct="1">
              <a:spcBef>
                <a:spcPct val="50000"/>
              </a:spcBef>
              <a:buFontTx/>
              <a:buChar char="•"/>
            </a:pPr>
            <a:r>
              <a:rPr lang="ru-RU" sz="2400" dirty="0">
                <a:latin typeface="Arial" charset="0"/>
              </a:rPr>
              <a:t> Бесплодие</a:t>
            </a:r>
          </a:p>
        </p:txBody>
      </p:sp>
      <p:pic>
        <p:nvPicPr>
          <p:cNvPr id="8201" name="Picture 9" descr="Рисунок1"/>
          <p:cNvPicPr>
            <a:picLocks noChangeAspect="1" noChangeArrowheads="1"/>
          </p:cNvPicPr>
          <p:nvPr/>
        </p:nvPicPr>
        <p:blipFill>
          <a:blip r:embed="rId2" cstate="print">
            <a:lum bright="-4000" contrast="14000"/>
            <a:extLst>
              <a:ext uri="{28A0092B-C50C-407E-A947-70E740481C1C}">
                <a14:useLocalDpi xmlns="" xmlns:a14="http://schemas.microsoft.com/office/drawing/2010/main" val="0"/>
              </a:ext>
            </a:extLst>
          </a:blip>
          <a:srcRect/>
          <a:stretch>
            <a:fillRect/>
          </a:stretch>
        </p:blipFill>
        <p:spPr bwMode="auto">
          <a:xfrm>
            <a:off x="228600" y="228600"/>
            <a:ext cx="3033713" cy="5257800"/>
          </a:xfrm>
          <a:prstGeom prst="rect">
            <a:avLst/>
          </a:prstGeom>
          <a:noFill/>
          <a:ln w="127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0299157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dissolve">
                                      <p:cBhvr>
                                        <p:cTn id="7" dur="500"/>
                                        <p:tgtEl>
                                          <p:spTgt spid="8197"/>
                                        </p:tgtEl>
                                      </p:cBhvr>
                                    </p:animEffect>
                                  </p:childTnLst>
                                </p:cTn>
                              </p:par>
                              <p:par>
                                <p:cTn id="8" presetID="9" presetClass="entr" presetSubtype="0" fill="hold" nodeType="withEffect">
                                  <p:stCondLst>
                                    <p:cond delay="0"/>
                                  </p:stCondLst>
                                  <p:childTnLst>
                                    <p:set>
                                      <p:cBhvr>
                                        <p:cTn id="9" dur="1" fill="hold">
                                          <p:stCondLst>
                                            <p:cond delay="0"/>
                                          </p:stCondLst>
                                        </p:cTn>
                                        <p:tgtEl>
                                          <p:spTgt spid="8201"/>
                                        </p:tgtEl>
                                        <p:attrNameLst>
                                          <p:attrName>style.visibility</p:attrName>
                                        </p:attrNameLst>
                                      </p:cBhvr>
                                      <p:to>
                                        <p:strVal val="visible"/>
                                      </p:to>
                                    </p:set>
                                    <p:animEffect transition="in" filter="dissolve">
                                      <p:cBhvr>
                                        <p:cTn id="10" dur="500"/>
                                        <p:tgtEl>
                                          <p:spTgt spid="820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198">
                                            <p:txEl>
                                              <p:pRg st="0" end="0"/>
                                            </p:txEl>
                                          </p:spTgt>
                                        </p:tgtEl>
                                        <p:attrNameLst>
                                          <p:attrName>style.visibility</p:attrName>
                                        </p:attrNameLst>
                                      </p:cBhvr>
                                      <p:to>
                                        <p:strVal val="visible"/>
                                      </p:to>
                                    </p:set>
                                    <p:animEffect transition="in" filter="dissolve">
                                      <p:cBhvr>
                                        <p:cTn id="15" dur="500"/>
                                        <p:tgtEl>
                                          <p:spTgt spid="8198">
                                            <p:txEl>
                                              <p:pRg st="0" end="0"/>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8198">
                                            <p:txEl>
                                              <p:pRg st="1" end="1"/>
                                            </p:txEl>
                                          </p:spTgt>
                                        </p:tgtEl>
                                        <p:attrNameLst>
                                          <p:attrName>style.visibility</p:attrName>
                                        </p:attrNameLst>
                                      </p:cBhvr>
                                      <p:to>
                                        <p:strVal val="visible"/>
                                      </p:to>
                                    </p:set>
                                    <p:animEffect transition="in" filter="dissolve">
                                      <p:cBhvr>
                                        <p:cTn id="18" dur="500"/>
                                        <p:tgtEl>
                                          <p:spTgt spid="8198">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8198">
                                            <p:txEl>
                                              <p:pRg st="2" end="2"/>
                                            </p:txEl>
                                          </p:spTgt>
                                        </p:tgtEl>
                                        <p:attrNameLst>
                                          <p:attrName>style.visibility</p:attrName>
                                        </p:attrNameLst>
                                      </p:cBhvr>
                                      <p:to>
                                        <p:strVal val="visible"/>
                                      </p:to>
                                    </p:set>
                                    <p:animEffect transition="in" filter="dissolve">
                                      <p:cBhvr>
                                        <p:cTn id="23" dur="500"/>
                                        <p:tgtEl>
                                          <p:spTgt spid="8198">
                                            <p:txEl>
                                              <p:pRg st="2" end="2"/>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8198">
                                            <p:txEl>
                                              <p:pRg st="3" end="3"/>
                                            </p:txEl>
                                          </p:spTgt>
                                        </p:tgtEl>
                                        <p:attrNameLst>
                                          <p:attrName>style.visibility</p:attrName>
                                        </p:attrNameLst>
                                      </p:cBhvr>
                                      <p:to>
                                        <p:strVal val="visible"/>
                                      </p:to>
                                    </p:set>
                                    <p:animEffect transition="in" filter="dissolve">
                                      <p:cBhvr>
                                        <p:cTn id="26" dur="500"/>
                                        <p:tgtEl>
                                          <p:spTgt spid="8198">
                                            <p:txEl>
                                              <p:pRg st="3" end="3"/>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8198">
                                            <p:txEl>
                                              <p:pRg st="4" end="4"/>
                                            </p:txEl>
                                          </p:spTgt>
                                        </p:tgtEl>
                                        <p:attrNameLst>
                                          <p:attrName>style.visibility</p:attrName>
                                        </p:attrNameLst>
                                      </p:cBhvr>
                                      <p:to>
                                        <p:strVal val="visible"/>
                                      </p:to>
                                    </p:set>
                                    <p:animEffect transition="in" filter="dissolve">
                                      <p:cBhvr>
                                        <p:cTn id="29" dur="500"/>
                                        <p:tgtEl>
                                          <p:spTgt spid="8198">
                                            <p:txEl>
                                              <p:pRg st="4" end="4"/>
                                            </p:tx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8198">
                                            <p:txEl>
                                              <p:pRg st="5" end="5"/>
                                            </p:txEl>
                                          </p:spTgt>
                                        </p:tgtEl>
                                        <p:attrNameLst>
                                          <p:attrName>style.visibility</p:attrName>
                                        </p:attrNameLst>
                                      </p:cBhvr>
                                      <p:to>
                                        <p:strVal val="visible"/>
                                      </p:to>
                                    </p:set>
                                    <p:animEffect transition="in" filter="dissolve">
                                      <p:cBhvr>
                                        <p:cTn id="32" dur="500"/>
                                        <p:tgtEl>
                                          <p:spTgt spid="819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P spid="819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descr="Рисунок1"/>
          <p:cNvPicPr>
            <a:picLocks noChangeAspect="1" noChangeArrowheads="1"/>
          </p:cNvPicPr>
          <p:nvPr/>
        </p:nvPicPr>
        <p:blipFill>
          <a:blip r:embed="rId2" cstate="print">
            <a:lum bright="-10000" contrast="24000"/>
            <a:extLst>
              <a:ext uri="{28A0092B-C50C-407E-A947-70E740481C1C}">
                <a14:useLocalDpi xmlns="" xmlns:a14="http://schemas.microsoft.com/office/drawing/2010/main" val="0"/>
              </a:ext>
            </a:extLst>
          </a:blip>
          <a:srcRect/>
          <a:stretch>
            <a:fillRect/>
          </a:stretch>
        </p:blipFill>
        <p:spPr bwMode="auto">
          <a:xfrm>
            <a:off x="381000" y="304800"/>
            <a:ext cx="3417888" cy="48831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
        <p:nvSpPr>
          <p:cNvPr id="12294" name="Rectangle 6"/>
          <p:cNvSpPr>
            <a:spLocks noGrp="1" noChangeArrowheads="1"/>
          </p:cNvSpPr>
          <p:nvPr>
            <p:ph type="body" idx="1"/>
          </p:nvPr>
        </p:nvSpPr>
        <p:spPr>
          <a:xfrm>
            <a:off x="3962400" y="1066800"/>
            <a:ext cx="5181600" cy="4525963"/>
          </a:xfrm>
        </p:spPr>
        <p:txBody>
          <a:bodyPr/>
          <a:lstStyle/>
          <a:p>
            <a:pPr eaLnBrk="1" hangingPunct="1">
              <a:lnSpc>
                <a:spcPct val="80000"/>
              </a:lnSpc>
              <a:spcBef>
                <a:spcPct val="50000"/>
              </a:spcBef>
              <a:buFont typeface="Wingdings" pitchFamily="2" charset="2"/>
              <a:buNone/>
            </a:pPr>
            <a:r>
              <a:rPr kumimoji="1" lang="ru-RU" sz="2000" dirty="0" smtClean="0">
                <a:solidFill>
                  <a:srgbClr val="FF0066"/>
                </a:solidFill>
              </a:rPr>
              <a:t>    </a:t>
            </a:r>
            <a:r>
              <a:rPr kumimoji="1" lang="ru-RU" sz="2000" dirty="0" smtClean="0">
                <a:solidFill>
                  <a:schemeClr val="accent6">
                    <a:lumMod val="50000"/>
                  </a:schemeClr>
                </a:solidFill>
              </a:rPr>
              <a:t>О</a:t>
            </a:r>
            <a:r>
              <a:rPr kumimoji="1" lang="ru-RU" sz="2400" dirty="0" smtClean="0">
                <a:solidFill>
                  <a:schemeClr val="accent6">
                    <a:lumMod val="50000"/>
                  </a:schemeClr>
                </a:solidFill>
              </a:rPr>
              <a:t>дна лишняя </a:t>
            </a:r>
            <a:r>
              <a:rPr kumimoji="1" lang="ru-RU" sz="2400" dirty="0" err="1" smtClean="0">
                <a:solidFill>
                  <a:schemeClr val="accent6">
                    <a:lumMod val="50000"/>
                  </a:schemeClr>
                </a:solidFill>
              </a:rPr>
              <a:t>аутосома</a:t>
            </a:r>
            <a:r>
              <a:rPr kumimoji="1" lang="ru-RU" sz="2400" dirty="0" smtClean="0">
                <a:solidFill>
                  <a:schemeClr val="accent6">
                    <a:lumMod val="50000"/>
                  </a:schemeClr>
                </a:solidFill>
              </a:rPr>
              <a:t> – </a:t>
            </a:r>
            <a:r>
              <a:rPr kumimoji="1" lang="ru-RU" sz="2400" dirty="0" err="1" smtClean="0">
                <a:solidFill>
                  <a:schemeClr val="accent6">
                    <a:lumMod val="50000"/>
                  </a:schemeClr>
                </a:solidFill>
              </a:rPr>
              <a:t>трисомия</a:t>
            </a:r>
            <a:r>
              <a:rPr kumimoji="1" lang="ru-RU" sz="2400" dirty="0" smtClean="0">
                <a:solidFill>
                  <a:schemeClr val="accent6">
                    <a:lumMod val="50000"/>
                  </a:schemeClr>
                </a:solidFill>
              </a:rPr>
              <a:t> 13</a:t>
            </a:r>
          </a:p>
          <a:p>
            <a:pPr eaLnBrk="1" hangingPunct="1">
              <a:lnSpc>
                <a:spcPct val="80000"/>
              </a:lnSpc>
            </a:pPr>
            <a:r>
              <a:rPr kumimoji="1" lang="ru-RU" sz="2400" dirty="0" smtClean="0"/>
              <a:t>Микроцефалия (уменьшение головного мозга)</a:t>
            </a:r>
          </a:p>
          <a:p>
            <a:pPr eaLnBrk="1" hangingPunct="1">
              <a:lnSpc>
                <a:spcPct val="80000"/>
              </a:lnSpc>
            </a:pPr>
            <a:r>
              <a:rPr kumimoji="1" lang="ru-RU" sz="2400" dirty="0" smtClean="0"/>
              <a:t>Резкая умственная отсталость</a:t>
            </a:r>
          </a:p>
          <a:p>
            <a:pPr eaLnBrk="1" hangingPunct="1">
              <a:lnSpc>
                <a:spcPct val="80000"/>
              </a:lnSpc>
            </a:pPr>
            <a:r>
              <a:rPr kumimoji="1" lang="ru-RU" sz="2400" dirty="0" smtClean="0"/>
              <a:t>Расщепление верхней губы и неба</a:t>
            </a:r>
          </a:p>
          <a:p>
            <a:pPr eaLnBrk="1" hangingPunct="1">
              <a:lnSpc>
                <a:spcPct val="80000"/>
              </a:lnSpc>
            </a:pPr>
            <a:r>
              <a:rPr kumimoji="1" lang="ru-RU" sz="2400" dirty="0" smtClean="0"/>
              <a:t>Аномалии глазного яблока</a:t>
            </a:r>
          </a:p>
          <a:p>
            <a:pPr eaLnBrk="1" hangingPunct="1">
              <a:lnSpc>
                <a:spcPct val="80000"/>
              </a:lnSpc>
            </a:pPr>
            <a:r>
              <a:rPr kumimoji="1" lang="ru-RU" sz="2400" dirty="0" smtClean="0"/>
              <a:t>Повышенная гибкость суставов</a:t>
            </a:r>
          </a:p>
          <a:p>
            <a:pPr eaLnBrk="1" hangingPunct="1">
              <a:lnSpc>
                <a:spcPct val="80000"/>
              </a:lnSpc>
            </a:pPr>
            <a:r>
              <a:rPr kumimoji="1" lang="ru-RU" sz="2400" dirty="0" smtClean="0"/>
              <a:t>Полидактилия</a:t>
            </a:r>
          </a:p>
          <a:p>
            <a:pPr eaLnBrk="1" hangingPunct="1">
              <a:lnSpc>
                <a:spcPct val="80000"/>
              </a:lnSpc>
            </a:pPr>
            <a:r>
              <a:rPr kumimoji="1" lang="ru-RU" sz="2400" dirty="0" smtClean="0"/>
              <a:t>Высокая смертность (в первый год жизни умирает 90% детей)</a:t>
            </a:r>
          </a:p>
          <a:p>
            <a:pPr eaLnBrk="1" hangingPunct="1">
              <a:lnSpc>
                <a:spcPct val="80000"/>
              </a:lnSpc>
            </a:pPr>
            <a:endParaRPr kumimoji="1" lang="ru-RU" sz="2400" dirty="0" smtClean="0"/>
          </a:p>
          <a:p>
            <a:pPr eaLnBrk="1" hangingPunct="1">
              <a:lnSpc>
                <a:spcPct val="80000"/>
              </a:lnSpc>
            </a:pPr>
            <a:endParaRPr lang="ru-RU" sz="2400" dirty="0" smtClean="0"/>
          </a:p>
        </p:txBody>
      </p:sp>
      <p:sp>
        <p:nvSpPr>
          <p:cNvPr id="12295" name="Text Box 7"/>
          <p:cNvSpPr txBox="1">
            <a:spLocks noChangeArrowheads="1"/>
          </p:cNvSpPr>
          <p:nvPr/>
        </p:nvSpPr>
        <p:spPr bwMode="auto">
          <a:xfrm>
            <a:off x="4114800" y="228600"/>
            <a:ext cx="4114800"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Times New Roman" pitchFamily="18" charset="0"/>
              </a:defRPr>
            </a:lvl1pPr>
            <a:lvl2pPr marL="742950" indent="-285750" eaLnBrk="0" hangingPunct="0">
              <a:defRPr kumimoji="1">
                <a:solidFill>
                  <a:schemeClr val="tx1"/>
                </a:solidFill>
                <a:latin typeface="Times New Roman" pitchFamily="18" charset="0"/>
              </a:defRPr>
            </a:lvl2pPr>
            <a:lvl3pPr marL="1143000" indent="-228600" eaLnBrk="0" hangingPunct="0">
              <a:defRPr kumimoji="1">
                <a:solidFill>
                  <a:schemeClr val="tx1"/>
                </a:solidFill>
                <a:latin typeface="Times New Roman" pitchFamily="18" charset="0"/>
              </a:defRPr>
            </a:lvl3pPr>
            <a:lvl4pPr marL="1600200" indent="-228600" eaLnBrk="0" hangingPunct="0">
              <a:defRPr kumimoji="1">
                <a:solidFill>
                  <a:schemeClr val="tx1"/>
                </a:solidFill>
                <a:latin typeface="Times New Roman" pitchFamily="18" charset="0"/>
              </a:defRPr>
            </a:lvl4pPr>
            <a:lvl5pPr marL="2057400" indent="-228600" eaLnBrk="0" hangingPunct="0">
              <a:defRPr kumimoji="1">
                <a:solidFill>
                  <a:schemeClr val="tx1"/>
                </a:solidFill>
                <a:latin typeface="Times New Roman" pitchFamily="18" charset="0"/>
              </a:defRPr>
            </a:lvl5pPr>
            <a:lvl6pPr marL="2514600" indent="-228600" eaLnBrk="0" fontAlgn="base" hangingPunct="0">
              <a:spcBef>
                <a:spcPct val="0"/>
              </a:spcBef>
              <a:spcAft>
                <a:spcPct val="0"/>
              </a:spcAft>
              <a:defRPr kumimoji="1">
                <a:solidFill>
                  <a:schemeClr val="tx1"/>
                </a:solidFill>
                <a:latin typeface="Times New Roman" pitchFamily="18" charset="0"/>
              </a:defRPr>
            </a:lvl6pPr>
            <a:lvl7pPr marL="2971800" indent="-228600" eaLnBrk="0" fontAlgn="base" hangingPunct="0">
              <a:spcBef>
                <a:spcPct val="0"/>
              </a:spcBef>
              <a:spcAft>
                <a:spcPct val="0"/>
              </a:spcAft>
              <a:defRPr kumimoji="1">
                <a:solidFill>
                  <a:schemeClr val="tx1"/>
                </a:solidFill>
                <a:latin typeface="Times New Roman" pitchFamily="18" charset="0"/>
              </a:defRPr>
            </a:lvl7pPr>
            <a:lvl8pPr marL="3429000" indent="-228600" eaLnBrk="0" fontAlgn="base" hangingPunct="0">
              <a:spcBef>
                <a:spcPct val="0"/>
              </a:spcBef>
              <a:spcAft>
                <a:spcPct val="0"/>
              </a:spcAft>
              <a:defRPr kumimoji="1">
                <a:solidFill>
                  <a:schemeClr val="tx1"/>
                </a:solidFill>
                <a:latin typeface="Times New Roman" pitchFamily="18" charset="0"/>
              </a:defRPr>
            </a:lvl8pPr>
            <a:lvl9pPr marL="3886200" indent="-228600" eaLnBrk="0" fontAlgn="base" hangingPunct="0">
              <a:spcBef>
                <a:spcPct val="0"/>
              </a:spcBef>
              <a:spcAft>
                <a:spcPct val="0"/>
              </a:spcAft>
              <a:defRPr kumimoji="1">
                <a:solidFill>
                  <a:schemeClr val="tx1"/>
                </a:solidFill>
                <a:latin typeface="Times New Roman" pitchFamily="18" charset="0"/>
              </a:defRPr>
            </a:lvl9pPr>
          </a:lstStyle>
          <a:p>
            <a:pPr algn="ctr" eaLnBrk="1" hangingPunct="1">
              <a:spcBef>
                <a:spcPct val="50000"/>
              </a:spcBef>
            </a:pPr>
            <a:r>
              <a:rPr lang="ru-RU" sz="4000" b="1" dirty="0">
                <a:latin typeface="+mn-lt"/>
              </a:rPr>
              <a:t>Синдром </a:t>
            </a:r>
            <a:r>
              <a:rPr lang="ru-RU" sz="4000" b="1" dirty="0" err="1">
                <a:latin typeface="+mn-lt"/>
              </a:rPr>
              <a:t>Патау</a:t>
            </a:r>
            <a:endParaRPr lang="ru-RU" sz="4000" b="1" dirty="0">
              <a:latin typeface="+mn-lt"/>
            </a:endParaRPr>
          </a:p>
        </p:txBody>
      </p:sp>
      <p:pic>
        <p:nvPicPr>
          <p:cNvPr id="12297" name="Picture 9" descr="Рисунок2"/>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2971800" y="76200"/>
            <a:ext cx="1093788" cy="1371600"/>
          </a:xfrm>
          <a:prstGeom prst="rect">
            <a:avLst/>
          </a:prstGeom>
          <a:noFill/>
          <a:ln w="9525">
            <a:solidFill>
              <a:schemeClr val="bg2"/>
            </a:solidFill>
            <a:miter lim="800000"/>
            <a:headEnd/>
            <a:tailEnd/>
          </a:ln>
          <a:extLst>
            <a:ext uri="{909E8E84-426E-40DD-AFC4-6F175D3DCCD1}">
              <a14:hiddenFill xmlns="" xmlns:a14="http://schemas.microsoft.com/office/drawing/2010/main">
                <a:solidFill>
                  <a:srgbClr val="FFFFFF"/>
                </a:solidFill>
              </a14:hiddenFill>
            </a:ext>
          </a:extLst>
        </p:spPr>
      </p:pic>
      <p:pic>
        <p:nvPicPr>
          <p:cNvPr id="12298" name="Picture 10" descr="Полидактилия"/>
          <p:cNvPicPr>
            <a:picLocks noChangeAspect="1" noChangeArrowheads="1"/>
          </p:cNvPicPr>
          <p:nvPr/>
        </p:nvPicPr>
        <p:blipFill>
          <a:blip r:embed="rId4" cstate="email">
            <a:lum bright="-12000" contrast="32000"/>
            <a:extLst>
              <a:ext uri="{28A0092B-C50C-407E-A947-70E740481C1C}">
                <a14:useLocalDpi xmlns="" xmlns:a14="http://schemas.microsoft.com/office/drawing/2010/main" val="0"/>
              </a:ext>
            </a:extLst>
          </a:blip>
          <a:srcRect/>
          <a:stretch>
            <a:fillRect/>
          </a:stretch>
        </p:blipFill>
        <p:spPr bwMode="auto">
          <a:xfrm>
            <a:off x="457200" y="5486400"/>
            <a:ext cx="1447800" cy="1039813"/>
          </a:xfrm>
          <a:prstGeom prst="rect">
            <a:avLst/>
          </a:prstGeom>
          <a:noFill/>
          <a:ln w="9525">
            <a:solidFill>
              <a:schemeClr val="bg2"/>
            </a:solidFill>
            <a:miter lim="800000"/>
            <a:headEnd/>
            <a:tailEnd/>
          </a:ln>
          <a:extLst>
            <a:ext uri="{909E8E84-426E-40DD-AFC4-6F175D3DCCD1}">
              <a14:hiddenFill xmlns="" xmlns:a14="http://schemas.microsoft.com/office/drawing/2010/main">
                <a:solidFill>
                  <a:srgbClr val="FFFFFF"/>
                </a:solidFill>
              </a14:hiddenFill>
            </a:ext>
          </a:extLst>
        </p:spPr>
      </p:pic>
      <p:pic>
        <p:nvPicPr>
          <p:cNvPr id="12299" name="Picture 11" descr="Полидактилия2"/>
          <p:cNvPicPr>
            <a:picLocks noChangeAspect="1" noChangeArrowheads="1"/>
          </p:cNvPicPr>
          <p:nvPr/>
        </p:nvPicPr>
        <p:blipFill>
          <a:blip r:embed="rId5" cstate="email">
            <a:lum bright="-6000" contrast="16000"/>
            <a:extLst>
              <a:ext uri="{28A0092B-C50C-407E-A947-70E740481C1C}">
                <a14:useLocalDpi xmlns="" xmlns:a14="http://schemas.microsoft.com/office/drawing/2010/main" val="0"/>
              </a:ext>
            </a:extLst>
          </a:blip>
          <a:srcRect/>
          <a:stretch>
            <a:fillRect/>
          </a:stretch>
        </p:blipFill>
        <p:spPr bwMode="auto">
          <a:xfrm>
            <a:off x="2743200" y="5475288"/>
            <a:ext cx="1219200" cy="1108075"/>
          </a:xfrm>
          <a:prstGeom prst="rect">
            <a:avLst/>
          </a:prstGeom>
          <a:noFill/>
          <a:ln w="9525">
            <a:solidFill>
              <a:schemeClr val="bg2"/>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3721283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295"/>
                                        </p:tgtEl>
                                        <p:attrNameLst>
                                          <p:attrName>style.visibility</p:attrName>
                                        </p:attrNameLst>
                                      </p:cBhvr>
                                      <p:to>
                                        <p:strVal val="visible"/>
                                      </p:to>
                                    </p:set>
                                    <p:animEffect transition="in" filter="dissolve">
                                      <p:cBhvr>
                                        <p:cTn id="7" dur="500"/>
                                        <p:tgtEl>
                                          <p:spTgt spid="122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2294">
                                            <p:txEl>
                                              <p:pRg st="0" end="0"/>
                                            </p:txEl>
                                          </p:spTgt>
                                        </p:tgtEl>
                                        <p:attrNameLst>
                                          <p:attrName>style.visibility</p:attrName>
                                        </p:attrNameLst>
                                      </p:cBhvr>
                                      <p:to>
                                        <p:strVal val="visible"/>
                                      </p:to>
                                    </p:set>
                                    <p:animEffect transition="in" filter="dissolve">
                                      <p:cBhvr>
                                        <p:cTn id="12" dur="500"/>
                                        <p:tgtEl>
                                          <p:spTgt spid="1229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2294">
                                            <p:txEl>
                                              <p:pRg st="1" end="1"/>
                                            </p:txEl>
                                          </p:spTgt>
                                        </p:tgtEl>
                                        <p:attrNameLst>
                                          <p:attrName>style.visibility</p:attrName>
                                        </p:attrNameLst>
                                      </p:cBhvr>
                                      <p:to>
                                        <p:strVal val="visible"/>
                                      </p:to>
                                    </p:set>
                                    <p:animEffect transition="in" filter="dissolve">
                                      <p:cBhvr>
                                        <p:cTn id="17" dur="500"/>
                                        <p:tgtEl>
                                          <p:spTgt spid="12294">
                                            <p:txEl>
                                              <p:pRg st="1" end="1"/>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12294">
                                            <p:txEl>
                                              <p:pRg st="2" end="2"/>
                                            </p:txEl>
                                          </p:spTgt>
                                        </p:tgtEl>
                                        <p:attrNameLst>
                                          <p:attrName>style.visibility</p:attrName>
                                        </p:attrNameLst>
                                      </p:cBhvr>
                                      <p:to>
                                        <p:strVal val="visible"/>
                                      </p:to>
                                    </p:set>
                                    <p:animEffect transition="in" filter="dissolve">
                                      <p:cBhvr>
                                        <p:cTn id="20" dur="500"/>
                                        <p:tgtEl>
                                          <p:spTgt spid="12294">
                                            <p:txEl>
                                              <p:pRg st="2" end="2"/>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12294">
                                            <p:txEl>
                                              <p:pRg st="3" end="3"/>
                                            </p:txEl>
                                          </p:spTgt>
                                        </p:tgtEl>
                                        <p:attrNameLst>
                                          <p:attrName>style.visibility</p:attrName>
                                        </p:attrNameLst>
                                      </p:cBhvr>
                                      <p:to>
                                        <p:strVal val="visible"/>
                                      </p:to>
                                    </p:set>
                                    <p:animEffect transition="in" filter="dissolve">
                                      <p:cBhvr>
                                        <p:cTn id="23" dur="500"/>
                                        <p:tgtEl>
                                          <p:spTgt spid="12294">
                                            <p:txEl>
                                              <p:pRg st="3" end="3"/>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12294">
                                            <p:txEl>
                                              <p:pRg st="4" end="4"/>
                                            </p:txEl>
                                          </p:spTgt>
                                        </p:tgtEl>
                                        <p:attrNameLst>
                                          <p:attrName>style.visibility</p:attrName>
                                        </p:attrNameLst>
                                      </p:cBhvr>
                                      <p:to>
                                        <p:strVal val="visible"/>
                                      </p:to>
                                    </p:set>
                                    <p:animEffect transition="in" filter="dissolve">
                                      <p:cBhvr>
                                        <p:cTn id="26" dur="500"/>
                                        <p:tgtEl>
                                          <p:spTgt spid="12294">
                                            <p:txEl>
                                              <p:pRg st="4" end="4"/>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12294">
                                            <p:txEl>
                                              <p:pRg st="5" end="5"/>
                                            </p:txEl>
                                          </p:spTgt>
                                        </p:tgtEl>
                                        <p:attrNameLst>
                                          <p:attrName>style.visibility</p:attrName>
                                        </p:attrNameLst>
                                      </p:cBhvr>
                                      <p:to>
                                        <p:strVal val="visible"/>
                                      </p:to>
                                    </p:set>
                                    <p:animEffect transition="in" filter="dissolve">
                                      <p:cBhvr>
                                        <p:cTn id="29" dur="500"/>
                                        <p:tgtEl>
                                          <p:spTgt spid="12294">
                                            <p:txEl>
                                              <p:pRg st="5" end="5"/>
                                            </p:txEl>
                                          </p:spTgt>
                                        </p:tgtEl>
                                      </p:cBhvr>
                                    </p:animEffect>
                                  </p:childTnLst>
                                </p:cTn>
                              </p:par>
                              <p:par>
                                <p:cTn id="30" presetID="9" presetClass="entr" presetSubtype="0" fill="hold" nodeType="withEffect">
                                  <p:stCondLst>
                                    <p:cond delay="0"/>
                                  </p:stCondLst>
                                  <p:childTnLst>
                                    <p:set>
                                      <p:cBhvr>
                                        <p:cTn id="31" dur="1" fill="hold">
                                          <p:stCondLst>
                                            <p:cond delay="0"/>
                                          </p:stCondLst>
                                        </p:cTn>
                                        <p:tgtEl>
                                          <p:spTgt spid="12294">
                                            <p:txEl>
                                              <p:pRg st="6" end="6"/>
                                            </p:txEl>
                                          </p:spTgt>
                                        </p:tgtEl>
                                        <p:attrNameLst>
                                          <p:attrName>style.visibility</p:attrName>
                                        </p:attrNameLst>
                                      </p:cBhvr>
                                      <p:to>
                                        <p:strVal val="visible"/>
                                      </p:to>
                                    </p:set>
                                    <p:animEffect transition="in" filter="dissolve">
                                      <p:cBhvr>
                                        <p:cTn id="32" dur="500"/>
                                        <p:tgtEl>
                                          <p:spTgt spid="12294">
                                            <p:txEl>
                                              <p:pRg st="6" end="6"/>
                                            </p:txEl>
                                          </p:spTgt>
                                        </p:tgtEl>
                                      </p:cBhvr>
                                    </p:animEffect>
                                  </p:childTnLst>
                                </p:cTn>
                              </p:par>
                              <p:par>
                                <p:cTn id="33" presetID="9" presetClass="entr" presetSubtype="0" fill="hold" nodeType="withEffect">
                                  <p:stCondLst>
                                    <p:cond delay="0"/>
                                  </p:stCondLst>
                                  <p:childTnLst>
                                    <p:set>
                                      <p:cBhvr>
                                        <p:cTn id="34" dur="1" fill="hold">
                                          <p:stCondLst>
                                            <p:cond delay="0"/>
                                          </p:stCondLst>
                                        </p:cTn>
                                        <p:tgtEl>
                                          <p:spTgt spid="12294">
                                            <p:txEl>
                                              <p:pRg st="7" end="7"/>
                                            </p:txEl>
                                          </p:spTgt>
                                        </p:tgtEl>
                                        <p:attrNameLst>
                                          <p:attrName>style.visibility</p:attrName>
                                        </p:attrNameLst>
                                      </p:cBhvr>
                                      <p:to>
                                        <p:strVal val="visible"/>
                                      </p:to>
                                    </p:set>
                                    <p:animEffect transition="in" filter="dissolve">
                                      <p:cBhvr>
                                        <p:cTn id="35" dur="500"/>
                                        <p:tgtEl>
                                          <p:spTgt spid="12294">
                                            <p:txEl>
                                              <p:pRg st="7" end="7"/>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nodeType="clickEffect">
                                  <p:stCondLst>
                                    <p:cond delay="0"/>
                                  </p:stCondLst>
                                  <p:childTnLst>
                                    <p:set>
                                      <p:cBhvr>
                                        <p:cTn id="39" dur="1" fill="hold">
                                          <p:stCondLst>
                                            <p:cond delay="0"/>
                                          </p:stCondLst>
                                        </p:cTn>
                                        <p:tgtEl>
                                          <p:spTgt spid="12297"/>
                                        </p:tgtEl>
                                        <p:attrNameLst>
                                          <p:attrName>style.visibility</p:attrName>
                                        </p:attrNameLst>
                                      </p:cBhvr>
                                      <p:to>
                                        <p:strVal val="visible"/>
                                      </p:to>
                                    </p:set>
                                    <p:animEffect transition="in" filter="fade">
                                      <p:cBhvr>
                                        <p:cTn id="40" dur="1000"/>
                                        <p:tgtEl>
                                          <p:spTgt spid="12297"/>
                                        </p:tgtEl>
                                      </p:cBhvr>
                                    </p:animEffect>
                                    <p:anim calcmode="lin" valueType="num">
                                      <p:cBhvr>
                                        <p:cTn id="41" dur="1000" fill="hold"/>
                                        <p:tgtEl>
                                          <p:spTgt spid="12297"/>
                                        </p:tgtEl>
                                        <p:attrNameLst>
                                          <p:attrName>ppt_x</p:attrName>
                                        </p:attrNameLst>
                                      </p:cBhvr>
                                      <p:tavLst>
                                        <p:tav tm="0">
                                          <p:val>
                                            <p:strVal val="#ppt_x"/>
                                          </p:val>
                                        </p:tav>
                                        <p:tav tm="100000">
                                          <p:val>
                                            <p:strVal val="#ppt_x"/>
                                          </p:val>
                                        </p:tav>
                                      </p:tavLst>
                                    </p:anim>
                                    <p:anim calcmode="lin" valueType="num">
                                      <p:cBhvr>
                                        <p:cTn id="42" dur="1000" fill="hold"/>
                                        <p:tgtEl>
                                          <p:spTgt spid="12297"/>
                                        </p:tgtEl>
                                        <p:attrNameLst>
                                          <p:attrName>ppt_y</p:attrName>
                                        </p:attrNameLst>
                                      </p:cBhvr>
                                      <p:tavLst>
                                        <p:tav tm="0">
                                          <p:val>
                                            <p:strVal val="#ppt_y+.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7" presetClass="entr" presetSubtype="0" fill="hold" nodeType="clickEffect">
                                  <p:stCondLst>
                                    <p:cond delay="0"/>
                                  </p:stCondLst>
                                  <p:childTnLst>
                                    <p:set>
                                      <p:cBhvr>
                                        <p:cTn id="46" dur="1" fill="hold">
                                          <p:stCondLst>
                                            <p:cond delay="0"/>
                                          </p:stCondLst>
                                        </p:cTn>
                                        <p:tgtEl>
                                          <p:spTgt spid="12298"/>
                                        </p:tgtEl>
                                        <p:attrNameLst>
                                          <p:attrName>style.visibility</p:attrName>
                                        </p:attrNameLst>
                                      </p:cBhvr>
                                      <p:to>
                                        <p:strVal val="visible"/>
                                      </p:to>
                                    </p:set>
                                    <p:animEffect transition="in" filter="fade">
                                      <p:cBhvr>
                                        <p:cTn id="47" dur="1000"/>
                                        <p:tgtEl>
                                          <p:spTgt spid="12298"/>
                                        </p:tgtEl>
                                      </p:cBhvr>
                                    </p:animEffect>
                                    <p:anim calcmode="lin" valueType="num">
                                      <p:cBhvr>
                                        <p:cTn id="48" dur="1000" fill="hold"/>
                                        <p:tgtEl>
                                          <p:spTgt spid="12298"/>
                                        </p:tgtEl>
                                        <p:attrNameLst>
                                          <p:attrName>ppt_x</p:attrName>
                                        </p:attrNameLst>
                                      </p:cBhvr>
                                      <p:tavLst>
                                        <p:tav tm="0">
                                          <p:val>
                                            <p:strVal val="#ppt_x"/>
                                          </p:val>
                                        </p:tav>
                                        <p:tav tm="100000">
                                          <p:val>
                                            <p:strVal val="#ppt_x"/>
                                          </p:val>
                                        </p:tav>
                                      </p:tavLst>
                                    </p:anim>
                                    <p:anim calcmode="lin" valueType="num">
                                      <p:cBhvr>
                                        <p:cTn id="49" dur="1000" fill="hold"/>
                                        <p:tgtEl>
                                          <p:spTgt spid="12298"/>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0"/>
                                  </p:stCondLst>
                                  <p:childTnLst>
                                    <p:set>
                                      <p:cBhvr>
                                        <p:cTn id="51" dur="1" fill="hold">
                                          <p:stCondLst>
                                            <p:cond delay="0"/>
                                          </p:stCondLst>
                                        </p:cTn>
                                        <p:tgtEl>
                                          <p:spTgt spid="12299"/>
                                        </p:tgtEl>
                                        <p:attrNameLst>
                                          <p:attrName>style.visibility</p:attrName>
                                        </p:attrNameLst>
                                      </p:cBhvr>
                                      <p:to>
                                        <p:strVal val="visible"/>
                                      </p:to>
                                    </p:set>
                                    <p:animEffect transition="in" filter="fade">
                                      <p:cBhvr>
                                        <p:cTn id="52" dur="1000"/>
                                        <p:tgtEl>
                                          <p:spTgt spid="12299"/>
                                        </p:tgtEl>
                                      </p:cBhvr>
                                    </p:animEffect>
                                    <p:anim calcmode="lin" valueType="num">
                                      <p:cBhvr>
                                        <p:cTn id="53" dur="1000" fill="hold"/>
                                        <p:tgtEl>
                                          <p:spTgt spid="12299"/>
                                        </p:tgtEl>
                                        <p:attrNameLst>
                                          <p:attrName>ppt_x</p:attrName>
                                        </p:attrNameLst>
                                      </p:cBhvr>
                                      <p:tavLst>
                                        <p:tav tm="0">
                                          <p:val>
                                            <p:strVal val="#ppt_x"/>
                                          </p:val>
                                        </p:tav>
                                        <p:tav tm="100000">
                                          <p:val>
                                            <p:strVal val="#ppt_x"/>
                                          </p:val>
                                        </p:tav>
                                      </p:tavLst>
                                    </p:anim>
                                    <p:anim calcmode="lin" valueType="num">
                                      <p:cBhvr>
                                        <p:cTn id="54" dur="1000" fill="hold"/>
                                        <p:tgtEl>
                                          <p:spTgt spid="122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304800"/>
            <a:ext cx="6858000" cy="769441"/>
          </a:xfrm>
          <a:prstGeom prst="rect">
            <a:avLst/>
          </a:prstGeom>
          <a:noFill/>
        </p:spPr>
        <p:txBody>
          <a:bodyPr wrap="square" rtlCol="0">
            <a:spAutoFit/>
          </a:bodyPr>
          <a:lstStyle/>
          <a:p>
            <a:pPr algn="ctr"/>
            <a:r>
              <a:rPr lang="ru-RU" sz="4400" dirty="0" smtClean="0"/>
              <a:t>Полиплоидия</a:t>
            </a:r>
            <a:endParaRPr lang="ru-RU" sz="4400" dirty="0"/>
          </a:p>
        </p:txBody>
      </p:sp>
      <p:sp>
        <p:nvSpPr>
          <p:cNvPr id="3" name="TextBox 2"/>
          <p:cNvSpPr txBox="1"/>
          <p:nvPr/>
        </p:nvSpPr>
        <p:spPr>
          <a:xfrm>
            <a:off x="685800" y="1143000"/>
            <a:ext cx="7848600" cy="1384995"/>
          </a:xfrm>
          <a:prstGeom prst="rect">
            <a:avLst/>
          </a:prstGeom>
          <a:noFill/>
        </p:spPr>
        <p:txBody>
          <a:bodyPr wrap="square" rtlCol="0">
            <a:spAutoFit/>
          </a:bodyPr>
          <a:lstStyle/>
          <a:p>
            <a:r>
              <a:rPr lang="ru-RU" sz="2800" dirty="0" smtClean="0"/>
              <a:t>Кратное увеличение числа хромосом. Широко используется в селекции растений. Дает увеличение размеров плодов, цветов.</a:t>
            </a:r>
            <a:endParaRPr lang="ru-RU" sz="2800" dirty="0"/>
          </a:p>
        </p:txBody>
      </p:sp>
      <p:pic>
        <p:nvPicPr>
          <p:cNvPr id="4098" name="Picture 2" descr="http://vinograd.info/images/stories/picst/4plo.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61256" y="2686682"/>
            <a:ext cx="3902805" cy="30092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 xmlns:a14="http://schemas.microsoft.com/office/drawing/2010/main">
                <a:solidFill>
                  <a:srgbClr val="FFFFFF"/>
                </a:solidFill>
              </a14:hiddenFill>
            </a:ext>
          </a:extLst>
        </p:spPr>
      </p:pic>
      <p:pic>
        <p:nvPicPr>
          <p:cNvPr id="4100" name="Picture 4" descr="http://lileynic.com.ua/upload/649.jpg"/>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4343400" y="2686682"/>
            <a:ext cx="4010025" cy="30092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4256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par>
                          <p:cTn id="14" fill="hold">
                            <p:stCondLst>
                              <p:cond delay="3000"/>
                            </p:stCondLst>
                            <p:childTnLst>
                              <p:par>
                                <p:cTn id="15" presetID="16" presetClass="entr" presetSubtype="21" fill="hold" nodeType="after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barn(inVertical)">
                                      <p:cBhvr>
                                        <p:cTn id="17" dur="500"/>
                                        <p:tgtEl>
                                          <p:spTgt spid="4098"/>
                                        </p:tgtEl>
                                      </p:cBhvr>
                                    </p:animEffect>
                                  </p:childTnLst>
                                </p:cTn>
                              </p:par>
                            </p:childTnLst>
                          </p:cTn>
                        </p:par>
                        <p:par>
                          <p:cTn id="18" fill="hold">
                            <p:stCondLst>
                              <p:cond delay="3500"/>
                            </p:stCondLst>
                            <p:childTnLst>
                              <p:par>
                                <p:cTn id="19" presetID="16" presetClass="entr" presetSubtype="21" fill="hold" nodeType="afterEffect">
                                  <p:stCondLst>
                                    <p:cond delay="0"/>
                                  </p:stCondLst>
                                  <p:childTnLst>
                                    <p:set>
                                      <p:cBhvr>
                                        <p:cTn id="20" dur="1" fill="hold">
                                          <p:stCondLst>
                                            <p:cond delay="0"/>
                                          </p:stCondLst>
                                        </p:cTn>
                                        <p:tgtEl>
                                          <p:spTgt spid="4100"/>
                                        </p:tgtEl>
                                        <p:attrNameLst>
                                          <p:attrName>style.visibility</p:attrName>
                                        </p:attrNameLst>
                                      </p:cBhvr>
                                      <p:to>
                                        <p:strVal val="visible"/>
                                      </p:to>
                                    </p:set>
                                    <p:animEffect transition="in" filter="barn(inVertical)">
                                      <p:cBhvr>
                                        <p:cTn id="21"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28600" y="914400"/>
            <a:ext cx="5105400" cy="5181600"/>
          </a:xfrm>
        </p:spPr>
        <p:txBody>
          <a:bodyPr>
            <a:normAutofit fontScale="92500" lnSpcReduction="10000"/>
          </a:bodyPr>
          <a:lstStyle/>
          <a:p>
            <a:r>
              <a:rPr lang="ru-RU" sz="3200" i="1" dirty="0" smtClean="0"/>
              <a:t>Мутации делятся на спонтанные и индуцированные. Спонтанные мутации возникают самопроизвольно на протяжении всей жизни организма в нормальных для него условиях окружающей среды с частотой около 10 </a:t>
            </a:r>
            <a:r>
              <a:rPr lang="ru-RU" sz="3200" i="1" baseline="30000" dirty="0" smtClean="0"/>
              <a:t>− 9</a:t>
            </a:r>
            <a:r>
              <a:rPr lang="ru-RU" sz="3200" i="1" dirty="0" smtClean="0"/>
              <a:t> — 10 </a:t>
            </a:r>
            <a:r>
              <a:rPr lang="ru-RU" sz="3200" i="1" baseline="30000" dirty="0" smtClean="0"/>
              <a:t>− 12</a:t>
            </a:r>
            <a:r>
              <a:rPr lang="ru-RU" sz="3200" i="1" dirty="0" smtClean="0"/>
              <a:t> на нуклеотид за клеточную генерацию.</a:t>
            </a:r>
            <a:endParaRPr lang="ru-RU" dirty="0"/>
          </a:p>
        </p:txBody>
      </p:sp>
      <p:sp>
        <p:nvSpPr>
          <p:cNvPr id="2" name="Заголовок 1"/>
          <p:cNvSpPr>
            <a:spLocks noGrp="1"/>
          </p:cNvSpPr>
          <p:nvPr>
            <p:ph type="title"/>
          </p:nvPr>
        </p:nvSpPr>
        <p:spPr/>
        <p:txBody>
          <a:bodyPr>
            <a:normAutofit fontScale="90000"/>
          </a:bodyPr>
          <a:lstStyle/>
          <a:p>
            <a:pPr algn="ctr"/>
            <a:r>
              <a:rPr lang="ru-RU" dirty="0" smtClean="0"/>
              <a:t>Причины мутаций</a:t>
            </a:r>
            <a:br>
              <a:rPr lang="ru-RU" dirty="0" smtClean="0"/>
            </a:br>
            <a:endParaRPr lang="ru-RU" dirty="0"/>
          </a:p>
        </p:txBody>
      </p:sp>
      <p:pic>
        <p:nvPicPr>
          <p:cNvPr id="1026" name="Picture 2" descr="C:\Users\Оксана\Desktop\Новая папка\1227662906_11.jpg"/>
          <p:cNvPicPr>
            <a:picLocks noChangeAspect="1" noChangeArrowheads="1"/>
          </p:cNvPicPr>
          <p:nvPr/>
        </p:nvPicPr>
        <p:blipFill>
          <a:blip r:embed="rId2" cstate="email"/>
          <a:srcRect/>
          <a:stretch>
            <a:fillRect/>
          </a:stretch>
        </p:blipFill>
        <p:spPr bwMode="auto">
          <a:xfrm>
            <a:off x="5181600" y="685800"/>
            <a:ext cx="3657600" cy="2378075"/>
          </a:xfrm>
          <a:prstGeom prst="rect">
            <a:avLst/>
          </a:prstGeom>
          <a:ln>
            <a:noFill/>
          </a:ln>
          <a:effectLst>
            <a:softEdge rad="112500"/>
          </a:effectLst>
        </p:spPr>
      </p:pic>
      <p:pic>
        <p:nvPicPr>
          <p:cNvPr id="1027" name="Picture 3" descr="C:\Users\Оксана\Desktop\Новая папка\3e763e388a70.jpg"/>
          <p:cNvPicPr>
            <a:picLocks noChangeAspect="1" noChangeArrowheads="1"/>
          </p:cNvPicPr>
          <p:nvPr/>
        </p:nvPicPr>
        <p:blipFill>
          <a:blip r:embed="rId3" cstate="print"/>
          <a:srcRect/>
          <a:stretch>
            <a:fillRect/>
          </a:stretch>
        </p:blipFill>
        <p:spPr bwMode="auto">
          <a:xfrm>
            <a:off x="5105400" y="3505200"/>
            <a:ext cx="3581400" cy="2334084"/>
          </a:xfrm>
          <a:prstGeom prst="rect">
            <a:avLst/>
          </a:prstGeom>
          <a:ln>
            <a:noFill/>
          </a:ln>
          <a:effectLst>
            <a:softEdge rad="112500"/>
          </a:effectLst>
        </p:spPr>
      </p:pic>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1000"/>
                                        <p:tgtEl>
                                          <p:spTgt spid="3">
                                            <p:txEl>
                                              <p:pRg st="0" end="0"/>
                                            </p:txEl>
                                          </p:spTgt>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barn(inVertical)">
                                      <p:cBhvr>
                                        <p:cTn id="15" dur="500"/>
                                        <p:tgtEl>
                                          <p:spTgt spid="1026"/>
                                        </p:tgtEl>
                                      </p:cBhvr>
                                    </p:animEffect>
                                  </p:childTnLst>
                                </p:cTn>
                              </p:par>
                            </p:childTnLst>
                          </p:cTn>
                        </p:par>
                        <p:par>
                          <p:cTn id="16" fill="hold">
                            <p:stCondLst>
                              <p:cond delay="2500"/>
                            </p:stCondLst>
                            <p:childTnLst>
                              <p:par>
                                <p:cTn id="17" presetID="16" presetClass="entr" presetSubtype="21" fill="hold" nodeType="afterEffect">
                                  <p:stCondLst>
                                    <p:cond delay="0"/>
                                  </p:stCondLst>
                                  <p:childTnLst>
                                    <p:set>
                                      <p:cBhvr>
                                        <p:cTn id="18" dur="1" fill="hold">
                                          <p:stCondLst>
                                            <p:cond delay="0"/>
                                          </p:stCondLst>
                                        </p:cTn>
                                        <p:tgtEl>
                                          <p:spTgt spid="1027"/>
                                        </p:tgtEl>
                                        <p:attrNameLst>
                                          <p:attrName>style.visibility</p:attrName>
                                        </p:attrNameLst>
                                      </p:cBhvr>
                                      <p:to>
                                        <p:strVal val="visible"/>
                                      </p:to>
                                    </p:set>
                                    <p:animEffect transition="in" filter="barn(inVertical)">
                                      <p:cBhvr>
                                        <p:cTn id="19"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381000"/>
            <a:ext cx="8229600" cy="914400"/>
          </a:xfrm>
        </p:spPr>
        <p:txBody>
          <a:bodyPr>
            <a:normAutofit/>
          </a:bodyPr>
          <a:lstStyle/>
          <a:p>
            <a:pPr algn="ctr"/>
            <a:r>
              <a:rPr lang="ru-RU" dirty="0" smtClean="0"/>
              <a:t>Мутагены</a:t>
            </a:r>
            <a:endParaRPr lang="ru-RU" dirty="0"/>
          </a:p>
        </p:txBody>
      </p:sp>
      <p:sp>
        <p:nvSpPr>
          <p:cNvPr id="3" name="Содержимое 2"/>
          <p:cNvSpPr>
            <a:spLocks noGrp="1"/>
          </p:cNvSpPr>
          <p:nvPr>
            <p:ph sz="half" idx="1"/>
          </p:nvPr>
        </p:nvSpPr>
        <p:spPr>
          <a:xfrm>
            <a:off x="381000" y="1447800"/>
            <a:ext cx="8458200" cy="2514600"/>
          </a:xfrm>
        </p:spPr>
        <p:txBody>
          <a:bodyPr>
            <a:normAutofit lnSpcReduction="10000"/>
          </a:bodyPr>
          <a:lstStyle/>
          <a:p>
            <a:r>
              <a:rPr lang="ru-RU" b="1" i="1" dirty="0" smtClean="0"/>
              <a:t>Мутагены </a:t>
            </a:r>
            <a:r>
              <a:rPr lang="ru-RU" i="1" dirty="0" smtClean="0"/>
              <a:t>(от мутация и </a:t>
            </a:r>
            <a:r>
              <a:rPr lang="ru-RU" i="1" dirty="0" err="1" smtClean="0"/>
              <a:t>др.-греч</a:t>
            </a:r>
            <a:r>
              <a:rPr lang="ru-RU" i="1" dirty="0" smtClean="0"/>
              <a:t>. </a:t>
            </a:r>
            <a:r>
              <a:rPr lang="ru-RU" i="1" dirty="0" err="1" smtClean="0"/>
              <a:t>γεννάω </a:t>
            </a:r>
            <a:r>
              <a:rPr lang="ru-RU" i="1" dirty="0" smtClean="0"/>
              <a:t>— рождаю) — химические и физические факторы, вызывающие наследственные изменения — мутации. </a:t>
            </a:r>
            <a:endParaRPr lang="ru-RU" dirty="0" smtClean="0"/>
          </a:p>
          <a:p>
            <a:pPr>
              <a:buNone/>
            </a:pPr>
            <a:r>
              <a:rPr lang="ru-RU" dirty="0" smtClean="0"/>
              <a:t/>
            </a:r>
            <a:br>
              <a:rPr lang="ru-RU" dirty="0" smtClean="0"/>
            </a:br>
            <a:endParaRPr lang="ru-RU" dirty="0"/>
          </a:p>
        </p:txBody>
      </p:sp>
      <p:pic>
        <p:nvPicPr>
          <p:cNvPr id="17411" name="Picture 3" descr="C:\Users\Оксана\Desktop\Новая папка\mutirovanie-genov.jpg"/>
          <p:cNvPicPr>
            <a:picLocks noChangeAspect="1" noChangeArrowheads="1"/>
          </p:cNvPicPr>
          <p:nvPr/>
        </p:nvPicPr>
        <p:blipFill>
          <a:blip r:embed="rId2" cstate="print"/>
          <a:srcRect/>
          <a:stretch>
            <a:fillRect/>
          </a:stretch>
        </p:blipFill>
        <p:spPr bwMode="auto">
          <a:xfrm>
            <a:off x="838200" y="3505200"/>
            <a:ext cx="3200400" cy="256032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7412" name="Picture 4" descr="C:\Users\Оксана\Desktop\Новая папка\1079.jpg"/>
          <p:cNvPicPr>
            <a:picLocks noChangeAspect="1" noChangeArrowheads="1"/>
          </p:cNvPicPr>
          <p:nvPr/>
        </p:nvPicPr>
        <p:blipFill>
          <a:blip r:embed="rId3" cstate="email"/>
          <a:srcRect/>
          <a:stretch>
            <a:fillRect/>
          </a:stretch>
        </p:blipFill>
        <p:spPr bwMode="auto">
          <a:xfrm>
            <a:off x="4572000" y="3276600"/>
            <a:ext cx="3962400" cy="30384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pPr algn="ctr"/>
            <a:r>
              <a:rPr lang="ru-RU" sz="3600" b="1" dirty="0" smtClean="0"/>
              <a:t>По природе возникновения мутагены классифицируют</a:t>
            </a:r>
            <a:r>
              <a:rPr lang="ru-RU" i="1" dirty="0" smtClean="0"/>
              <a:t> </a:t>
            </a:r>
            <a:endParaRPr lang="ru-RU" dirty="0"/>
          </a:p>
        </p:txBody>
      </p:sp>
      <p:sp>
        <p:nvSpPr>
          <p:cNvPr id="2" name="Содержимое 1"/>
          <p:cNvSpPr>
            <a:spLocks noGrp="1"/>
          </p:cNvSpPr>
          <p:nvPr>
            <p:ph sz="half" idx="1"/>
          </p:nvPr>
        </p:nvSpPr>
        <p:spPr>
          <a:xfrm>
            <a:off x="228600" y="1524000"/>
            <a:ext cx="4288536" cy="4724400"/>
          </a:xfrm>
        </p:spPr>
        <p:txBody>
          <a:bodyPr>
            <a:normAutofit lnSpcReduction="10000"/>
          </a:bodyPr>
          <a:lstStyle/>
          <a:p>
            <a:r>
              <a:rPr lang="ru-RU" b="1" i="1" dirty="0" smtClean="0"/>
              <a:t>Физические мутагены:</a:t>
            </a:r>
            <a:endParaRPr lang="ru-RU" b="1" dirty="0" smtClean="0"/>
          </a:p>
          <a:p>
            <a:pPr marL="0" indent="0">
              <a:buNone/>
            </a:pPr>
            <a:r>
              <a:rPr lang="ru-RU" b="1" i="1" dirty="0" smtClean="0"/>
              <a:t>§</a:t>
            </a:r>
            <a:r>
              <a:rPr lang="ru-RU" dirty="0" smtClean="0"/>
              <a:t>  </a:t>
            </a:r>
            <a:r>
              <a:rPr lang="ru-RU" i="1" dirty="0" smtClean="0"/>
              <a:t>ионизирующее излучение;</a:t>
            </a:r>
            <a:endParaRPr lang="ru-RU" dirty="0" smtClean="0"/>
          </a:p>
          <a:p>
            <a:pPr marL="0" indent="0">
              <a:buNone/>
            </a:pPr>
            <a:r>
              <a:rPr lang="ru-RU" b="1" i="1" dirty="0" smtClean="0"/>
              <a:t>§</a:t>
            </a:r>
            <a:r>
              <a:rPr lang="ru-RU" b="1" dirty="0" smtClean="0"/>
              <a:t> </a:t>
            </a:r>
            <a:r>
              <a:rPr lang="ru-RU" dirty="0" smtClean="0"/>
              <a:t> </a:t>
            </a:r>
            <a:r>
              <a:rPr lang="ru-RU" i="1" dirty="0" smtClean="0"/>
              <a:t>радиоактивный распад;</a:t>
            </a:r>
            <a:endParaRPr lang="ru-RU" dirty="0" smtClean="0"/>
          </a:p>
          <a:p>
            <a:pPr marL="0" indent="0">
              <a:buNone/>
            </a:pPr>
            <a:r>
              <a:rPr lang="ru-RU" b="1" i="1" dirty="0" smtClean="0"/>
              <a:t>§</a:t>
            </a:r>
            <a:r>
              <a:rPr lang="ru-RU" dirty="0" smtClean="0"/>
              <a:t>  </a:t>
            </a:r>
            <a:r>
              <a:rPr lang="ru-RU" i="1" dirty="0" smtClean="0"/>
              <a:t>ультрафиолетовое излучение;</a:t>
            </a:r>
            <a:endParaRPr lang="ru-RU" dirty="0" smtClean="0"/>
          </a:p>
          <a:p>
            <a:pPr marL="0" indent="0">
              <a:buNone/>
            </a:pPr>
            <a:r>
              <a:rPr lang="ru-RU" b="1" i="1" dirty="0" smtClean="0"/>
              <a:t>§</a:t>
            </a:r>
            <a:r>
              <a:rPr lang="ru-RU" dirty="0" smtClean="0"/>
              <a:t>  </a:t>
            </a:r>
            <a:r>
              <a:rPr lang="ru-RU" i="1" dirty="0" smtClean="0"/>
              <a:t>моделированное радиоизлучение и электромагнитные поля;</a:t>
            </a:r>
            <a:endParaRPr lang="ru-RU" dirty="0" smtClean="0"/>
          </a:p>
          <a:p>
            <a:pPr marL="0" indent="0">
              <a:buNone/>
            </a:pPr>
            <a:r>
              <a:rPr lang="ru-RU" b="1" i="1" dirty="0" smtClean="0"/>
              <a:t>§</a:t>
            </a:r>
            <a:r>
              <a:rPr lang="ru-RU" dirty="0" smtClean="0"/>
              <a:t>  </a:t>
            </a:r>
            <a:r>
              <a:rPr lang="ru-RU" i="1" dirty="0" smtClean="0"/>
              <a:t>чрезмерно высокая или низкая температура.</a:t>
            </a:r>
            <a:endParaRPr lang="ru-RU" dirty="0" smtClean="0"/>
          </a:p>
          <a:p>
            <a:endParaRPr lang="ru-RU" dirty="0"/>
          </a:p>
        </p:txBody>
      </p:sp>
      <p:sp>
        <p:nvSpPr>
          <p:cNvPr id="4" name="Содержимое 3"/>
          <p:cNvSpPr>
            <a:spLocks noGrp="1"/>
          </p:cNvSpPr>
          <p:nvPr>
            <p:ph sz="half" idx="2"/>
          </p:nvPr>
        </p:nvSpPr>
        <p:spPr>
          <a:xfrm>
            <a:off x="4343400" y="1524000"/>
            <a:ext cx="4495800" cy="4953000"/>
          </a:xfrm>
        </p:spPr>
        <p:txBody>
          <a:bodyPr>
            <a:normAutofit lnSpcReduction="10000"/>
          </a:bodyPr>
          <a:lstStyle/>
          <a:p>
            <a:r>
              <a:rPr lang="ru-RU" b="1" i="1" dirty="0" smtClean="0"/>
              <a:t>Биологические мутагены:</a:t>
            </a:r>
            <a:endParaRPr lang="ru-RU" dirty="0" smtClean="0"/>
          </a:p>
          <a:p>
            <a:pPr marL="0" indent="0">
              <a:buNone/>
            </a:pPr>
            <a:r>
              <a:rPr lang="ru-RU" b="1" i="1" dirty="0" smtClean="0"/>
              <a:t>§</a:t>
            </a:r>
            <a:r>
              <a:rPr lang="ru-RU" dirty="0" smtClean="0"/>
              <a:t>  </a:t>
            </a:r>
            <a:r>
              <a:rPr lang="ru-RU" i="1" dirty="0" smtClean="0"/>
              <a:t>некоторые вирусы (вирус кори, краснухи, гриппа);</a:t>
            </a:r>
            <a:endParaRPr lang="ru-RU" b="1" i="1" dirty="0" smtClean="0"/>
          </a:p>
          <a:p>
            <a:pPr marL="0" indent="0">
              <a:buNone/>
            </a:pPr>
            <a:r>
              <a:rPr lang="ru-RU" b="1" i="1" dirty="0" smtClean="0"/>
              <a:t>§а</a:t>
            </a:r>
            <a:r>
              <a:rPr lang="ru-RU" i="1" dirty="0" smtClean="0"/>
              <a:t>нтигены некоторых микроорганизмов;</a:t>
            </a:r>
          </a:p>
          <a:p>
            <a:pPr marL="0" indent="0">
              <a:buNone/>
            </a:pPr>
            <a:r>
              <a:rPr lang="ru-RU" b="1" i="1" dirty="0" smtClean="0"/>
              <a:t>§</a:t>
            </a:r>
            <a:r>
              <a:rPr lang="ru-RU" dirty="0" smtClean="0"/>
              <a:t>  </a:t>
            </a:r>
            <a:r>
              <a:rPr lang="ru-RU" i="1" dirty="0" smtClean="0"/>
              <a:t>продукты обмена веществ (продукты </a:t>
            </a:r>
          </a:p>
          <a:p>
            <a:pPr marL="0" indent="0">
              <a:buNone/>
            </a:pPr>
            <a:r>
              <a:rPr lang="ru-RU" i="1" dirty="0" smtClean="0"/>
              <a:t>окисления липидов).</a:t>
            </a:r>
          </a:p>
          <a:p>
            <a:endParaRPr lang="ru-RU" dirty="0"/>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barn(inVertical)">
                                      <p:cBhvr>
                                        <p:cTn id="16" dur="500"/>
                                        <p:tgtEl>
                                          <p:spTgt spid="2">
                                            <p:txEl>
                                              <p:pRg st="1" end="1"/>
                                            </p:txEl>
                                          </p:spTgt>
                                        </p:tgtEl>
                                      </p:cBhvr>
                                    </p:animEffect>
                                  </p:childTnLst>
                                </p:cTn>
                              </p:par>
                            </p:childTnLst>
                          </p:cTn>
                        </p:par>
                        <p:par>
                          <p:cTn id="17" fill="hold">
                            <p:stCondLst>
                              <p:cond delay="1500"/>
                            </p:stCondLst>
                            <p:childTnLst>
                              <p:par>
                                <p:cTn id="18" presetID="16" presetClass="entr" presetSubtype="21" fill="hold" grpId="0" nodeType="after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barn(inVertical)">
                                      <p:cBhvr>
                                        <p:cTn id="20" dur="500"/>
                                        <p:tgtEl>
                                          <p:spTgt spid="2">
                                            <p:txEl>
                                              <p:pRg st="2" end="2"/>
                                            </p:txEl>
                                          </p:spTgt>
                                        </p:tgtEl>
                                      </p:cBhvr>
                                    </p:animEffect>
                                  </p:childTnLst>
                                </p:cTn>
                              </p:par>
                            </p:childTnLst>
                          </p:cTn>
                        </p:par>
                        <p:par>
                          <p:cTn id="21" fill="hold">
                            <p:stCondLst>
                              <p:cond delay="2000"/>
                            </p:stCondLst>
                            <p:childTnLst>
                              <p:par>
                                <p:cTn id="22" presetID="16" presetClass="entr" presetSubtype="21" fill="hold" grpId="0" nodeType="after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barn(inVertical)">
                                      <p:cBhvr>
                                        <p:cTn id="24" dur="500"/>
                                        <p:tgtEl>
                                          <p:spTgt spid="2">
                                            <p:txEl>
                                              <p:pRg st="3" end="3"/>
                                            </p:txEl>
                                          </p:spTgt>
                                        </p:tgtEl>
                                      </p:cBhvr>
                                    </p:animEffect>
                                  </p:childTnLst>
                                </p:cTn>
                              </p:par>
                            </p:childTnLst>
                          </p:cTn>
                        </p:par>
                        <p:par>
                          <p:cTn id="25" fill="hold">
                            <p:stCondLst>
                              <p:cond delay="2500"/>
                            </p:stCondLst>
                            <p:childTnLst>
                              <p:par>
                                <p:cTn id="26" presetID="16" presetClass="entr" presetSubtype="21" fill="hold" grpId="0" nodeType="after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barn(inVertical)">
                                      <p:cBhvr>
                                        <p:cTn id="28" dur="500"/>
                                        <p:tgtEl>
                                          <p:spTgt spid="2">
                                            <p:txEl>
                                              <p:pRg st="4" end="4"/>
                                            </p:txEl>
                                          </p:spTgt>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par>
                          <p:cTn id="33" fill="hold">
                            <p:stCondLst>
                              <p:cond delay="3500"/>
                            </p:stCondLst>
                            <p:childTnLst>
                              <p:par>
                                <p:cTn id="34" presetID="16" presetClass="entr" presetSubtype="21" fill="hold" grpId="0" nodeType="afterEffect">
                                  <p:stCondLst>
                                    <p:cond delay="0"/>
                                  </p:stCondLst>
                                  <p:childTnLst>
                                    <p:set>
                                      <p:cBhvr>
                                        <p:cTn id="35" dur="1" fill="hold">
                                          <p:stCondLst>
                                            <p:cond delay="0"/>
                                          </p:stCondLst>
                                        </p:cTn>
                                        <p:tgtEl>
                                          <p:spTgt spid="4">
                                            <p:txEl>
                                              <p:pRg st="0" end="0"/>
                                            </p:txEl>
                                          </p:spTgt>
                                        </p:tgtEl>
                                        <p:attrNameLst>
                                          <p:attrName>style.visibility</p:attrName>
                                        </p:attrNameLst>
                                      </p:cBhvr>
                                      <p:to>
                                        <p:strVal val="visible"/>
                                      </p:to>
                                    </p:set>
                                    <p:animEffect transition="in" filter="barn(inVertical)">
                                      <p:cBhvr>
                                        <p:cTn id="36" dur="500"/>
                                        <p:tgtEl>
                                          <p:spTgt spid="4">
                                            <p:txEl>
                                              <p:pRg st="0" end="0"/>
                                            </p:txEl>
                                          </p:spTgt>
                                        </p:tgtEl>
                                      </p:cBhvr>
                                    </p:animEffect>
                                  </p:childTnLst>
                                </p:cTn>
                              </p:par>
                            </p:childTnLst>
                          </p:cTn>
                        </p:par>
                        <p:par>
                          <p:cTn id="37" fill="hold">
                            <p:stCondLst>
                              <p:cond delay="4000"/>
                            </p:stCondLst>
                            <p:childTnLst>
                              <p:par>
                                <p:cTn id="38" presetID="16" presetClass="entr" presetSubtype="21" fill="hold" grpId="0" nodeType="after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Effect transition="in" filter="barn(inVertical)">
                                      <p:cBhvr>
                                        <p:cTn id="40" dur="500"/>
                                        <p:tgtEl>
                                          <p:spTgt spid="4">
                                            <p:txEl>
                                              <p:pRg st="1" end="1"/>
                                            </p:txEl>
                                          </p:spTgt>
                                        </p:tgtEl>
                                      </p:cBhvr>
                                    </p:animEffect>
                                  </p:childTnLst>
                                </p:cTn>
                              </p:par>
                            </p:childTnLst>
                          </p:cTn>
                        </p:par>
                        <p:par>
                          <p:cTn id="41" fill="hold">
                            <p:stCondLst>
                              <p:cond delay="4500"/>
                            </p:stCondLst>
                            <p:childTnLst>
                              <p:par>
                                <p:cTn id="42" presetID="16" presetClass="entr" presetSubtype="21" fill="hold" grpId="0" nodeType="afterEffect">
                                  <p:stCondLst>
                                    <p:cond delay="0"/>
                                  </p:stCondLst>
                                  <p:childTnLst>
                                    <p:set>
                                      <p:cBhvr>
                                        <p:cTn id="43" dur="1" fill="hold">
                                          <p:stCondLst>
                                            <p:cond delay="0"/>
                                          </p:stCondLst>
                                        </p:cTn>
                                        <p:tgtEl>
                                          <p:spTgt spid="4">
                                            <p:txEl>
                                              <p:pRg st="2" end="2"/>
                                            </p:txEl>
                                          </p:spTgt>
                                        </p:tgtEl>
                                        <p:attrNameLst>
                                          <p:attrName>style.visibility</p:attrName>
                                        </p:attrNameLst>
                                      </p:cBhvr>
                                      <p:to>
                                        <p:strVal val="visible"/>
                                      </p:to>
                                    </p:set>
                                    <p:animEffect transition="in" filter="barn(inVertical)">
                                      <p:cBhvr>
                                        <p:cTn id="44" dur="500"/>
                                        <p:tgtEl>
                                          <p:spTgt spid="4">
                                            <p:txEl>
                                              <p:pRg st="2" end="2"/>
                                            </p:txEl>
                                          </p:spTgt>
                                        </p:tgtEl>
                                      </p:cBhvr>
                                    </p:animEffect>
                                  </p:childTnLst>
                                </p:cTn>
                              </p:par>
                            </p:childTnLst>
                          </p:cTn>
                        </p:par>
                        <p:par>
                          <p:cTn id="45" fill="hold">
                            <p:stCondLst>
                              <p:cond delay="5000"/>
                            </p:stCondLst>
                            <p:childTnLst>
                              <p:par>
                                <p:cTn id="46" presetID="16" presetClass="entr" presetSubtype="21" fill="hold" grpId="0" nodeType="afterEffect">
                                  <p:stCondLst>
                                    <p:cond delay="0"/>
                                  </p:stCondLst>
                                  <p:childTnLst>
                                    <p:set>
                                      <p:cBhvr>
                                        <p:cTn id="47" dur="1" fill="hold">
                                          <p:stCondLst>
                                            <p:cond delay="0"/>
                                          </p:stCondLst>
                                        </p:cTn>
                                        <p:tgtEl>
                                          <p:spTgt spid="4">
                                            <p:txEl>
                                              <p:pRg st="3" end="3"/>
                                            </p:txEl>
                                          </p:spTgt>
                                        </p:tgtEl>
                                        <p:attrNameLst>
                                          <p:attrName>style.visibility</p:attrName>
                                        </p:attrNameLst>
                                      </p:cBhvr>
                                      <p:to>
                                        <p:strVal val="visible"/>
                                      </p:to>
                                    </p:set>
                                    <p:animEffect transition="in" filter="barn(inVertical)">
                                      <p:cBhvr>
                                        <p:cTn id="48" dur="500"/>
                                        <p:tgtEl>
                                          <p:spTgt spid="4">
                                            <p:txEl>
                                              <p:pRg st="3" end="3"/>
                                            </p:txEl>
                                          </p:spTgt>
                                        </p:tgtEl>
                                      </p:cBhvr>
                                    </p:animEffect>
                                  </p:childTnLst>
                                </p:cTn>
                              </p:par>
                            </p:childTnLst>
                          </p:cTn>
                        </p:par>
                        <p:par>
                          <p:cTn id="49" fill="hold">
                            <p:stCondLst>
                              <p:cond delay="5500"/>
                            </p:stCondLst>
                            <p:childTnLst>
                              <p:par>
                                <p:cTn id="50" presetID="16" presetClass="entr" presetSubtype="21" fill="hold" grpId="0" nodeType="afterEffect">
                                  <p:stCondLst>
                                    <p:cond delay="0"/>
                                  </p:stCondLst>
                                  <p:childTnLst>
                                    <p:set>
                                      <p:cBhvr>
                                        <p:cTn id="51" dur="1" fill="hold">
                                          <p:stCondLst>
                                            <p:cond delay="0"/>
                                          </p:stCondLst>
                                        </p:cTn>
                                        <p:tgtEl>
                                          <p:spTgt spid="4">
                                            <p:txEl>
                                              <p:pRg st="4" end="4"/>
                                            </p:txEl>
                                          </p:spTgt>
                                        </p:tgtEl>
                                        <p:attrNameLst>
                                          <p:attrName>style.visibility</p:attrName>
                                        </p:attrNameLst>
                                      </p:cBhvr>
                                      <p:to>
                                        <p:strVal val="visible"/>
                                      </p:to>
                                    </p:set>
                                    <p:animEffect transition="in" filter="barn(inVertical)">
                                      <p:cBhvr>
                                        <p:cTn id="5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04800" y="228600"/>
            <a:ext cx="8382000" cy="5334000"/>
          </a:xfrm>
        </p:spPr>
        <p:txBody>
          <a:bodyPr>
            <a:noAutofit/>
          </a:bodyPr>
          <a:lstStyle/>
          <a:p>
            <a:r>
              <a:rPr lang="ru-RU" sz="2700" b="1" i="1" dirty="0" smtClean="0"/>
              <a:t>Химические мутагены:</a:t>
            </a:r>
            <a:endParaRPr lang="ru-RU" sz="2700" b="1" dirty="0" smtClean="0"/>
          </a:p>
          <a:p>
            <a:pPr marL="0" indent="0">
              <a:buNone/>
            </a:pPr>
            <a:r>
              <a:rPr lang="ru-RU" sz="2700" b="1" i="1" dirty="0" smtClean="0"/>
              <a:t>§</a:t>
            </a:r>
            <a:r>
              <a:rPr lang="ru-RU" sz="2700" dirty="0" smtClean="0"/>
              <a:t>  </a:t>
            </a:r>
            <a:r>
              <a:rPr lang="ru-RU" sz="2700" i="1" dirty="0" smtClean="0"/>
              <a:t>окислители и восстановители (нитраты, нитриты, активные формы кислорода);</a:t>
            </a:r>
            <a:endParaRPr lang="ru-RU" sz="2700" dirty="0" smtClean="0"/>
          </a:p>
          <a:p>
            <a:pPr marL="0" indent="0">
              <a:buNone/>
            </a:pPr>
            <a:r>
              <a:rPr lang="ru-RU" sz="2700" b="1" i="1" dirty="0" smtClean="0"/>
              <a:t>§</a:t>
            </a:r>
            <a:r>
              <a:rPr lang="ru-RU" sz="2700" dirty="0" smtClean="0"/>
              <a:t>  </a:t>
            </a:r>
            <a:r>
              <a:rPr lang="ru-RU" sz="2700" i="1" dirty="0" err="1" smtClean="0"/>
              <a:t>алкилирующие</a:t>
            </a:r>
            <a:r>
              <a:rPr lang="ru-RU" sz="2700" i="1" dirty="0" smtClean="0"/>
              <a:t> агенты (например, </a:t>
            </a:r>
            <a:r>
              <a:rPr lang="ru-RU" sz="2700" i="1" dirty="0" err="1" smtClean="0"/>
              <a:t>иодацетамид</a:t>
            </a:r>
            <a:r>
              <a:rPr lang="ru-RU" sz="2700" i="1" dirty="0" smtClean="0"/>
              <a:t>);</a:t>
            </a:r>
            <a:endParaRPr lang="ru-RU" sz="2700" dirty="0" smtClean="0"/>
          </a:p>
          <a:p>
            <a:pPr marL="0" indent="0">
              <a:buNone/>
            </a:pPr>
            <a:r>
              <a:rPr lang="ru-RU" sz="2700" b="1" i="1" dirty="0" smtClean="0"/>
              <a:t>§</a:t>
            </a:r>
            <a:r>
              <a:rPr lang="ru-RU" sz="2700" dirty="0" smtClean="0"/>
              <a:t>  </a:t>
            </a:r>
            <a:r>
              <a:rPr lang="ru-RU" sz="2700" i="1" dirty="0" smtClean="0"/>
              <a:t>пестициды (например гербициды, фунгициды);</a:t>
            </a:r>
            <a:endParaRPr lang="ru-RU" sz="2700" dirty="0" smtClean="0"/>
          </a:p>
          <a:p>
            <a:pPr marL="0" indent="0">
              <a:buNone/>
            </a:pPr>
            <a:r>
              <a:rPr lang="ru-RU" sz="2700" b="1" i="1" dirty="0" smtClean="0"/>
              <a:t>§</a:t>
            </a:r>
            <a:r>
              <a:rPr lang="ru-RU" sz="2700" dirty="0" smtClean="0"/>
              <a:t>  </a:t>
            </a:r>
            <a:r>
              <a:rPr lang="ru-RU" sz="2700" i="1" dirty="0" smtClean="0"/>
              <a:t>некоторые пищевые добавки (например, ароматические углеводороды, </a:t>
            </a:r>
            <a:r>
              <a:rPr lang="ru-RU" sz="2700" i="1" dirty="0" err="1" smtClean="0"/>
              <a:t>цикламаты</a:t>
            </a:r>
            <a:r>
              <a:rPr lang="ru-RU" sz="2700" i="1" dirty="0" smtClean="0"/>
              <a:t>);</a:t>
            </a:r>
            <a:endParaRPr lang="ru-RU" sz="2700" dirty="0" smtClean="0"/>
          </a:p>
          <a:p>
            <a:pPr marL="0" indent="0">
              <a:buNone/>
            </a:pPr>
            <a:r>
              <a:rPr lang="ru-RU" sz="2700" b="1" i="1" dirty="0" smtClean="0"/>
              <a:t>§</a:t>
            </a:r>
            <a:r>
              <a:rPr lang="ru-RU" sz="2700" dirty="0" smtClean="0"/>
              <a:t>  </a:t>
            </a:r>
            <a:r>
              <a:rPr lang="ru-RU" sz="2700" i="1" dirty="0" smtClean="0"/>
              <a:t>продукты переработки нефти;</a:t>
            </a:r>
            <a:endParaRPr lang="ru-RU" sz="2700" dirty="0" smtClean="0"/>
          </a:p>
          <a:p>
            <a:pPr marL="0" indent="0">
              <a:buNone/>
            </a:pPr>
            <a:r>
              <a:rPr lang="ru-RU" sz="2700" b="1" i="1" dirty="0" smtClean="0"/>
              <a:t>§</a:t>
            </a:r>
            <a:r>
              <a:rPr lang="ru-RU" sz="2700" dirty="0" smtClean="0"/>
              <a:t>  </a:t>
            </a:r>
            <a:r>
              <a:rPr lang="ru-RU" sz="2700" i="1" dirty="0" smtClean="0"/>
              <a:t>органические растворители;</a:t>
            </a:r>
            <a:endParaRPr lang="ru-RU" sz="2700" dirty="0" smtClean="0"/>
          </a:p>
          <a:p>
            <a:pPr marL="0" indent="0">
              <a:buNone/>
            </a:pPr>
            <a:r>
              <a:rPr lang="ru-RU" sz="2700" b="1" i="1" dirty="0" smtClean="0"/>
              <a:t>§</a:t>
            </a:r>
            <a:r>
              <a:rPr lang="ru-RU" sz="2700" dirty="0" smtClean="0"/>
              <a:t>  </a:t>
            </a:r>
            <a:r>
              <a:rPr lang="ru-RU" sz="2700" i="1" dirty="0" smtClean="0"/>
              <a:t>лекарственные препараты (например, </a:t>
            </a:r>
            <a:r>
              <a:rPr lang="ru-RU" sz="2700" i="1" dirty="0" err="1" smtClean="0"/>
              <a:t>цитостатики</a:t>
            </a:r>
            <a:r>
              <a:rPr lang="ru-RU" sz="2700" i="1" dirty="0" smtClean="0"/>
              <a:t>, препараты ртути, иммунодепрессанты).</a:t>
            </a:r>
            <a:r>
              <a:rPr lang="ru-RU" sz="2700" dirty="0" smtClean="0"/>
              <a:t> </a:t>
            </a:r>
            <a:r>
              <a:rPr lang="ru-RU" sz="2700" i="1" dirty="0" smtClean="0"/>
              <a:t> </a:t>
            </a:r>
            <a:endParaRPr lang="ru-RU" sz="27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barn(inVertical)">
                                      <p:cBhvr>
                                        <p:cTn id="11" dur="500"/>
                                        <p:tgtEl>
                                          <p:spTgt spid="2">
                                            <p:txEl>
                                              <p:pRg st="1" end="1"/>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arn(inVertical)">
                                      <p:cBhvr>
                                        <p:cTn id="15" dur="500"/>
                                        <p:tgtEl>
                                          <p:spTgt spid="2">
                                            <p:txEl>
                                              <p:pRg st="2" end="2"/>
                                            </p:txEl>
                                          </p:spTgt>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barn(inVertical)">
                                      <p:cBhvr>
                                        <p:cTn id="19" dur="500"/>
                                        <p:tgtEl>
                                          <p:spTgt spid="2">
                                            <p:txEl>
                                              <p:pRg st="3" end="3"/>
                                            </p:txEl>
                                          </p:spTgt>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barn(inVertical)">
                                      <p:cBhvr>
                                        <p:cTn id="23" dur="500"/>
                                        <p:tgtEl>
                                          <p:spTgt spid="2">
                                            <p:txEl>
                                              <p:pRg st="4" end="4"/>
                                            </p:txEl>
                                          </p:spTgt>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arn(inVertical)">
                                      <p:cBhvr>
                                        <p:cTn id="27" dur="500"/>
                                        <p:tgtEl>
                                          <p:spTgt spid="2">
                                            <p:txEl>
                                              <p:pRg st="5" end="5"/>
                                            </p:txEl>
                                          </p:spTgt>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barn(inVertical)">
                                      <p:cBhvr>
                                        <p:cTn id="31" dur="500"/>
                                        <p:tgtEl>
                                          <p:spTgt spid="2">
                                            <p:txEl>
                                              <p:pRg st="6" end="6"/>
                                            </p:txEl>
                                          </p:spTgt>
                                        </p:tgtEl>
                                      </p:cBhvr>
                                    </p:animEffect>
                                  </p:childTnLst>
                                </p:cTn>
                              </p:par>
                            </p:childTnLst>
                          </p:cTn>
                        </p:par>
                        <p:par>
                          <p:cTn id="32" fill="hold">
                            <p:stCondLst>
                              <p:cond delay="3500"/>
                            </p:stCondLst>
                            <p:childTnLst>
                              <p:par>
                                <p:cTn id="33" presetID="16" presetClass="entr" presetSubtype="21" fill="hold" grpId="0" nodeType="after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barn(inVertical)">
                                      <p:cBhvr>
                                        <p:cTn id="35"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609600" y="457200"/>
            <a:ext cx="8229600" cy="4572000"/>
          </a:xfrm>
        </p:spPr>
        <p:txBody>
          <a:bodyPr/>
          <a:lstStyle/>
          <a:p>
            <a:pPr marL="0" indent="0">
              <a:buNone/>
            </a:pPr>
            <a:r>
              <a:rPr lang="ru-RU" dirty="0" smtClean="0"/>
              <a:t>Мутация в </a:t>
            </a:r>
            <a:r>
              <a:rPr lang="ru-RU" dirty="0" smtClean="0">
                <a:solidFill>
                  <a:schemeClr val="tx2"/>
                </a:solidFill>
              </a:rPr>
              <a:t>соматической </a:t>
            </a:r>
            <a:r>
              <a:rPr lang="ru-RU" dirty="0" smtClean="0"/>
              <a:t>клетке сложного многоклеточного организма может привести к злокачественным или доброкачественным новообразованиям, мутация в половой клетке — к изменению свойств всего организма-потомка.</a:t>
            </a:r>
            <a:endParaRPr lang="ru-RU" dirty="0"/>
          </a:p>
        </p:txBody>
      </p:sp>
      <p:pic>
        <p:nvPicPr>
          <p:cNvPr id="4" name="Picture 4" descr="C:\Users\Оксана\Desktop\Новая папка\6887-1.jpg"/>
          <p:cNvPicPr>
            <a:picLocks noChangeAspect="1" noChangeArrowheads="1"/>
          </p:cNvPicPr>
          <p:nvPr/>
        </p:nvPicPr>
        <p:blipFill>
          <a:blip r:embed="rId2" cstate="email"/>
          <a:srcRect/>
          <a:stretch>
            <a:fillRect/>
          </a:stretch>
        </p:blipFill>
        <p:spPr bwMode="auto">
          <a:xfrm>
            <a:off x="5638800" y="3352800"/>
            <a:ext cx="3505200" cy="3048000"/>
          </a:xfrm>
          <a:prstGeom prst="ellipse">
            <a:avLst/>
          </a:prstGeom>
          <a:ln>
            <a:noFill/>
          </a:ln>
          <a:effectLst>
            <a:softEdge rad="112500"/>
          </a:effectLst>
        </p:spPr>
      </p:pic>
      <p:pic>
        <p:nvPicPr>
          <p:cNvPr id="21506" name="Picture 2" descr="C:\Users\Оксана\Desktop\Новая папка\12.jpg"/>
          <p:cNvPicPr>
            <a:picLocks noChangeAspect="1" noChangeArrowheads="1"/>
          </p:cNvPicPr>
          <p:nvPr/>
        </p:nvPicPr>
        <p:blipFill>
          <a:blip r:embed="rId3" cstate="email"/>
          <a:srcRect/>
          <a:stretch>
            <a:fillRect/>
          </a:stretch>
        </p:blipFill>
        <p:spPr bwMode="auto">
          <a:xfrm>
            <a:off x="685800" y="3284601"/>
            <a:ext cx="4419600" cy="3049524"/>
          </a:xfrm>
          <a:prstGeom prst="rect">
            <a:avLst/>
          </a:prstGeom>
          <a:ln>
            <a:noFill/>
          </a:ln>
          <a:effectLst>
            <a:softEdge rad="112500"/>
          </a:effectLst>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81000" y="228600"/>
            <a:ext cx="8229600" cy="4572000"/>
          </a:xfrm>
        </p:spPr>
        <p:txBody>
          <a:bodyPr>
            <a:normAutofit fontScale="92500"/>
          </a:bodyPr>
          <a:lstStyle/>
          <a:p>
            <a:pPr marL="0" indent="0">
              <a:buNone/>
            </a:pPr>
            <a:r>
              <a:rPr lang="ru-RU" dirty="0" smtClean="0"/>
              <a:t>В стабильных (неизменных или слабо изменяющихся) условиях существования большинство особей имеют близкий к оптимальному генотип, а мутации вызывают нарушение функций организма, снижают его приспособленность и могут привести к смерти особи. Однако в очень редких случаях мутация может привести к появлению у организма новых полезных признаков, и тогда последствия мутации оказываются положительными; в этом случае они являются средством адаптации организма к окружающей среде и, соответственно, называются </a:t>
            </a:r>
            <a:r>
              <a:rPr lang="ru-RU" i="1" dirty="0" smtClean="0"/>
              <a:t>адаптационными</a:t>
            </a:r>
            <a:r>
              <a:rPr lang="ru-RU" dirty="0" smtClean="0"/>
              <a:t>.</a:t>
            </a:r>
            <a:endParaRPr lang="ru-RU" dirty="0"/>
          </a:p>
        </p:txBody>
      </p:sp>
      <p:pic>
        <p:nvPicPr>
          <p:cNvPr id="22531" name="Picture 3" descr="C:\Users\Оксана\Desktop\Новая папка\scottish4.jpg"/>
          <p:cNvPicPr>
            <a:picLocks noChangeAspect="1" noChangeArrowheads="1"/>
          </p:cNvPicPr>
          <p:nvPr/>
        </p:nvPicPr>
        <p:blipFill>
          <a:blip r:embed="rId2" cstate="email"/>
          <a:srcRect/>
          <a:stretch>
            <a:fillRect/>
          </a:stretch>
        </p:blipFill>
        <p:spPr bwMode="auto">
          <a:xfrm>
            <a:off x="1066800" y="4267200"/>
            <a:ext cx="1724025" cy="23812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2532" name="Picture 4" descr="C:\Users\Оксана\Desktop\Новая папка\images (1).jpg"/>
          <p:cNvPicPr>
            <a:picLocks noChangeAspect="1" noChangeArrowheads="1"/>
          </p:cNvPicPr>
          <p:nvPr/>
        </p:nvPicPr>
        <p:blipFill>
          <a:blip r:embed="rId3" cstate="print"/>
          <a:srcRect/>
          <a:stretch>
            <a:fillRect/>
          </a:stretch>
        </p:blipFill>
        <p:spPr bwMode="auto">
          <a:xfrm>
            <a:off x="3276600" y="4267200"/>
            <a:ext cx="2038350" cy="22383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2533" name="Picture 5" descr="C:\Users\Оксана\Desktop\Новая папка\images (2).jpg"/>
          <p:cNvPicPr>
            <a:picLocks noChangeAspect="1" noChangeArrowheads="1"/>
          </p:cNvPicPr>
          <p:nvPr/>
        </p:nvPicPr>
        <p:blipFill>
          <a:blip r:embed="rId4" cstate="print"/>
          <a:srcRect/>
          <a:stretch>
            <a:fillRect/>
          </a:stretch>
        </p:blipFill>
        <p:spPr bwMode="auto">
          <a:xfrm>
            <a:off x="6019800" y="4495800"/>
            <a:ext cx="2381250" cy="19145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283464" y="543273"/>
            <a:ext cx="4059936" cy="4572000"/>
          </a:xfrm>
        </p:spPr>
        <p:txBody>
          <a:bodyPr>
            <a:noAutofit/>
          </a:bodyPr>
          <a:lstStyle/>
          <a:p>
            <a:r>
              <a:rPr lang="ru-RU" sz="2800" b="1" dirty="0" smtClean="0"/>
              <a:t>Мутация</a:t>
            </a:r>
            <a:r>
              <a:rPr lang="ru-RU" sz="2800" dirty="0" smtClean="0"/>
              <a:t> — стойкое (то есть такое, которое может быть унаследовано потомками данной клетки или организма) изменение генотипа, происходящее под влиянием внешней или внутренней среды. </a:t>
            </a:r>
            <a:endParaRPr lang="ru-RU" sz="2800" dirty="0"/>
          </a:p>
        </p:txBody>
      </p:sp>
      <p:pic>
        <p:nvPicPr>
          <p:cNvPr id="2050" name="Picture 2" descr="D:\Doc\Desktop\Pyrene_adduct.png"/>
          <p:cNvPicPr>
            <a:picLocks noChangeAspect="1" noChangeArrowheads="1"/>
          </p:cNvPicPr>
          <p:nvPr/>
        </p:nvPicPr>
        <p:blipFill>
          <a:blip r:embed="rId2" cstate="email"/>
          <a:srcRect/>
          <a:stretch>
            <a:fillRect/>
          </a:stretch>
        </p:blipFill>
        <p:spPr bwMode="auto">
          <a:xfrm>
            <a:off x="4343400" y="457200"/>
            <a:ext cx="4343400" cy="463630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1000"/>
                                        <p:tgtEl>
                                          <p:spTgt spid="3">
                                            <p:txEl>
                                              <p:pRg st="0" end="0"/>
                                            </p:txEl>
                                          </p:spTgt>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1000" fill="hold"/>
                                        <p:tgtEl>
                                          <p:spTgt spid="2050"/>
                                        </p:tgtEl>
                                        <p:attrNameLst>
                                          <p:attrName>ppt_x</p:attrName>
                                        </p:attrNameLst>
                                      </p:cBhvr>
                                      <p:tavLst>
                                        <p:tav tm="0">
                                          <p:val>
                                            <p:strVal val="#ppt_x"/>
                                          </p:val>
                                        </p:tav>
                                        <p:tav tm="100000">
                                          <p:val>
                                            <p:strVal val="#ppt_x"/>
                                          </p:val>
                                        </p:tav>
                                      </p:tavLst>
                                    </p:anim>
                                    <p:anim calcmode="lin" valueType="num">
                                      <p:cBhvr additive="base">
                                        <p:cTn id="12" dur="10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 xmlns:p14="http://schemas.microsoft.com/office/powerpoint/2010/main" val="1489839266"/>
              </p:ext>
            </p:extLst>
          </p:nvPr>
        </p:nvGraphicFramePr>
        <p:xfrm>
          <a:off x="304800" y="990600"/>
          <a:ext cx="8382000" cy="5303520"/>
        </p:xfrm>
        <a:graphic>
          <a:graphicData uri="http://schemas.openxmlformats.org/drawingml/2006/table">
            <a:tbl>
              <a:tblPr firstRow="1" bandRow="1">
                <a:tableStyleId>{5C22544A-7EE6-4342-B048-85BDC9FD1C3A}</a:tableStyleId>
              </a:tblPr>
              <a:tblGrid>
                <a:gridCol w="4191000"/>
                <a:gridCol w="4191000"/>
              </a:tblGrid>
              <a:tr h="370840">
                <a:tc>
                  <a:txBody>
                    <a:bodyPr/>
                    <a:lstStyle/>
                    <a:p>
                      <a:r>
                        <a:rPr lang="ru-RU" sz="2400" dirty="0" smtClean="0"/>
                        <a:t>Характеристики мутаций</a:t>
                      </a:r>
                      <a:endParaRPr lang="ru-RU" sz="2400" dirty="0"/>
                    </a:p>
                  </a:txBody>
                  <a:tcPr/>
                </a:tc>
                <a:tc>
                  <a:txBody>
                    <a:bodyPr/>
                    <a:lstStyle/>
                    <a:p>
                      <a:r>
                        <a:rPr lang="ru-RU" sz="2400" dirty="0" smtClean="0"/>
                        <a:t>Виды мутаций</a:t>
                      </a:r>
                      <a:endParaRPr lang="ru-RU" sz="2400" dirty="0"/>
                    </a:p>
                  </a:txBody>
                  <a:tcPr/>
                </a:tc>
              </a:tr>
              <a:tr h="370840">
                <a:tc>
                  <a:txBody>
                    <a:bodyPr/>
                    <a:lstStyle/>
                    <a:p>
                      <a:r>
                        <a:rPr lang="ru-RU" sz="2400" dirty="0" smtClean="0"/>
                        <a:t>а) является следствием ошибок</a:t>
                      </a:r>
                      <a:r>
                        <a:rPr lang="ru-RU" sz="2400" baseline="0" dirty="0" smtClean="0"/>
                        <a:t> при репликации ДНК;</a:t>
                      </a:r>
                    </a:p>
                    <a:p>
                      <a:r>
                        <a:rPr lang="ru-RU" sz="2400" baseline="0" dirty="0" smtClean="0"/>
                        <a:t>б) приводит к увеличению числа хромосом;</a:t>
                      </a:r>
                    </a:p>
                    <a:p>
                      <a:r>
                        <a:rPr lang="ru-RU" sz="2400" baseline="0" dirty="0" smtClean="0"/>
                        <a:t>в) приводит к образованию новой формы гена;</a:t>
                      </a:r>
                    </a:p>
                    <a:p>
                      <a:r>
                        <a:rPr lang="ru-RU" sz="2400" baseline="0" dirty="0" smtClean="0"/>
                        <a:t>г) изменяют последовательность генов в хромосоме;</a:t>
                      </a:r>
                    </a:p>
                    <a:p>
                      <a:r>
                        <a:rPr lang="ru-RU" sz="2400" baseline="0" dirty="0" smtClean="0"/>
                        <a:t>д) наблюдается у растений;</a:t>
                      </a:r>
                    </a:p>
                    <a:p>
                      <a:r>
                        <a:rPr lang="ru-RU" sz="2400" baseline="0" dirty="0" smtClean="0"/>
                        <a:t>е) затрагивают отдельные хромосомы.</a:t>
                      </a:r>
                      <a:endParaRPr lang="ru-RU" sz="2400" dirty="0"/>
                    </a:p>
                  </a:txBody>
                  <a:tcPr/>
                </a:tc>
                <a:tc>
                  <a:txBody>
                    <a:bodyPr/>
                    <a:lstStyle/>
                    <a:p>
                      <a:r>
                        <a:rPr lang="ru-RU" sz="2400" dirty="0" smtClean="0"/>
                        <a:t>А) геномные;</a:t>
                      </a:r>
                    </a:p>
                    <a:p>
                      <a:r>
                        <a:rPr lang="ru-RU" sz="2400" dirty="0" smtClean="0"/>
                        <a:t>Б) хромосомные;</a:t>
                      </a:r>
                    </a:p>
                    <a:p>
                      <a:r>
                        <a:rPr lang="ru-RU" sz="2400" dirty="0" smtClean="0"/>
                        <a:t>В) генные.</a:t>
                      </a:r>
                      <a:endParaRPr lang="ru-RU" sz="2400" dirty="0"/>
                    </a:p>
                  </a:txBody>
                  <a:tcPr/>
                </a:tc>
              </a:tr>
            </a:tbl>
          </a:graphicData>
        </a:graphic>
      </p:graphicFrame>
      <p:sp>
        <p:nvSpPr>
          <p:cNvPr id="3" name="TextBox 2"/>
          <p:cNvSpPr txBox="1"/>
          <p:nvPr/>
        </p:nvSpPr>
        <p:spPr>
          <a:xfrm>
            <a:off x="609600" y="255972"/>
            <a:ext cx="8153400" cy="707886"/>
          </a:xfrm>
          <a:prstGeom prst="rect">
            <a:avLst/>
          </a:prstGeom>
          <a:noFill/>
        </p:spPr>
        <p:txBody>
          <a:bodyPr wrap="square" rtlCol="0">
            <a:spAutoFit/>
          </a:bodyPr>
          <a:lstStyle/>
          <a:p>
            <a:pPr algn="ctr"/>
            <a:r>
              <a:rPr lang="ru-RU" sz="4000" b="1" dirty="0" smtClean="0"/>
              <a:t>Проверь себя</a:t>
            </a:r>
            <a:endParaRPr lang="ru-RU" sz="4000" b="1" dirty="0"/>
          </a:p>
        </p:txBody>
      </p:sp>
    </p:spTree>
    <p:extLst>
      <p:ext uri="{BB962C8B-B14F-4D97-AF65-F5344CB8AC3E}">
        <p14:creationId xmlns="" xmlns:p14="http://schemas.microsoft.com/office/powerpoint/2010/main" val="36520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 xmlns:p14="http://schemas.microsoft.com/office/powerpoint/2010/main" val="723311814"/>
              </p:ext>
            </p:extLst>
          </p:nvPr>
        </p:nvGraphicFramePr>
        <p:xfrm>
          <a:off x="609600" y="1752600"/>
          <a:ext cx="7848600" cy="1143000"/>
        </p:xfrm>
        <a:graphic>
          <a:graphicData uri="http://schemas.openxmlformats.org/drawingml/2006/table">
            <a:tbl>
              <a:tblPr firstRow="1" bandRow="1">
                <a:tableStyleId>{5C22544A-7EE6-4342-B048-85BDC9FD1C3A}</a:tableStyleId>
              </a:tblPr>
              <a:tblGrid>
                <a:gridCol w="1308100"/>
                <a:gridCol w="1308100"/>
                <a:gridCol w="1308100"/>
                <a:gridCol w="1308100"/>
                <a:gridCol w="1308100"/>
                <a:gridCol w="1308100"/>
              </a:tblGrid>
              <a:tr h="571500">
                <a:tc>
                  <a:txBody>
                    <a:bodyPr/>
                    <a:lstStyle/>
                    <a:p>
                      <a:pPr algn="ctr"/>
                      <a:r>
                        <a:rPr lang="ru-RU" dirty="0" smtClean="0"/>
                        <a:t>а</a:t>
                      </a:r>
                      <a:endParaRPr lang="ru-RU" dirty="0"/>
                    </a:p>
                  </a:txBody>
                  <a:tcPr/>
                </a:tc>
                <a:tc>
                  <a:txBody>
                    <a:bodyPr/>
                    <a:lstStyle/>
                    <a:p>
                      <a:pPr algn="ctr"/>
                      <a:r>
                        <a:rPr lang="ru-RU" dirty="0" smtClean="0"/>
                        <a:t>б</a:t>
                      </a:r>
                      <a:endParaRPr lang="ru-RU" dirty="0"/>
                    </a:p>
                  </a:txBody>
                  <a:tcPr/>
                </a:tc>
                <a:tc>
                  <a:txBody>
                    <a:bodyPr/>
                    <a:lstStyle/>
                    <a:p>
                      <a:pPr algn="ctr"/>
                      <a:r>
                        <a:rPr lang="ru-RU" dirty="0" smtClean="0"/>
                        <a:t>в</a:t>
                      </a:r>
                      <a:endParaRPr lang="ru-RU" dirty="0"/>
                    </a:p>
                  </a:txBody>
                  <a:tcPr/>
                </a:tc>
                <a:tc>
                  <a:txBody>
                    <a:bodyPr/>
                    <a:lstStyle/>
                    <a:p>
                      <a:pPr algn="ctr"/>
                      <a:r>
                        <a:rPr lang="ru-RU" dirty="0" smtClean="0"/>
                        <a:t>г</a:t>
                      </a:r>
                      <a:endParaRPr lang="ru-RU" dirty="0"/>
                    </a:p>
                  </a:txBody>
                  <a:tcPr/>
                </a:tc>
                <a:tc>
                  <a:txBody>
                    <a:bodyPr/>
                    <a:lstStyle/>
                    <a:p>
                      <a:pPr algn="ctr"/>
                      <a:r>
                        <a:rPr lang="ru-RU" dirty="0" smtClean="0"/>
                        <a:t>д</a:t>
                      </a:r>
                      <a:endParaRPr lang="ru-RU" dirty="0"/>
                    </a:p>
                  </a:txBody>
                  <a:tcPr/>
                </a:tc>
                <a:tc>
                  <a:txBody>
                    <a:bodyPr/>
                    <a:lstStyle/>
                    <a:p>
                      <a:pPr algn="ctr"/>
                      <a:r>
                        <a:rPr lang="ru-RU" dirty="0" smtClean="0"/>
                        <a:t>е</a:t>
                      </a:r>
                      <a:endParaRPr lang="ru-RU" dirty="0"/>
                    </a:p>
                  </a:txBody>
                  <a:tcPr/>
                </a:tc>
              </a:tr>
              <a:tr h="571500">
                <a:tc>
                  <a:txBody>
                    <a:bodyPr/>
                    <a:lstStyle/>
                    <a:p>
                      <a:pPr algn="ctr"/>
                      <a:r>
                        <a:rPr lang="ru-RU" dirty="0" smtClean="0"/>
                        <a:t>В</a:t>
                      </a:r>
                      <a:endParaRPr lang="ru-RU" dirty="0"/>
                    </a:p>
                  </a:txBody>
                  <a:tcPr/>
                </a:tc>
                <a:tc>
                  <a:txBody>
                    <a:bodyPr/>
                    <a:lstStyle/>
                    <a:p>
                      <a:pPr algn="ctr"/>
                      <a:r>
                        <a:rPr lang="ru-RU" dirty="0" smtClean="0"/>
                        <a:t>А</a:t>
                      </a:r>
                      <a:endParaRPr lang="ru-RU" dirty="0"/>
                    </a:p>
                  </a:txBody>
                  <a:tcPr/>
                </a:tc>
                <a:tc>
                  <a:txBody>
                    <a:bodyPr/>
                    <a:lstStyle/>
                    <a:p>
                      <a:pPr algn="ctr"/>
                      <a:r>
                        <a:rPr lang="ru-RU" dirty="0" smtClean="0"/>
                        <a:t>В</a:t>
                      </a:r>
                      <a:endParaRPr lang="ru-RU" dirty="0"/>
                    </a:p>
                  </a:txBody>
                  <a:tcPr/>
                </a:tc>
                <a:tc>
                  <a:txBody>
                    <a:bodyPr/>
                    <a:lstStyle/>
                    <a:p>
                      <a:pPr algn="ctr"/>
                      <a:r>
                        <a:rPr lang="ru-RU" dirty="0" smtClean="0"/>
                        <a:t>Б</a:t>
                      </a:r>
                      <a:endParaRPr lang="ru-RU" dirty="0"/>
                    </a:p>
                  </a:txBody>
                  <a:tcPr/>
                </a:tc>
                <a:tc>
                  <a:txBody>
                    <a:bodyPr/>
                    <a:lstStyle/>
                    <a:p>
                      <a:pPr algn="ctr"/>
                      <a:r>
                        <a:rPr lang="ru-RU" dirty="0" smtClean="0"/>
                        <a:t>А</a:t>
                      </a:r>
                      <a:endParaRPr lang="ru-RU" dirty="0"/>
                    </a:p>
                  </a:txBody>
                  <a:tcPr/>
                </a:tc>
                <a:tc>
                  <a:txBody>
                    <a:bodyPr/>
                    <a:lstStyle/>
                    <a:p>
                      <a:pPr algn="ctr"/>
                      <a:r>
                        <a:rPr lang="ru-RU" dirty="0" smtClean="0"/>
                        <a:t>Б</a:t>
                      </a:r>
                      <a:endParaRPr lang="ru-RU" dirty="0"/>
                    </a:p>
                  </a:txBody>
                  <a:tcPr/>
                </a:tc>
              </a:tr>
            </a:tbl>
          </a:graphicData>
        </a:graphic>
      </p:graphicFrame>
      <p:sp>
        <p:nvSpPr>
          <p:cNvPr id="3" name="TextBox 2"/>
          <p:cNvSpPr txBox="1"/>
          <p:nvPr/>
        </p:nvSpPr>
        <p:spPr>
          <a:xfrm>
            <a:off x="609600" y="228600"/>
            <a:ext cx="8153400" cy="707886"/>
          </a:xfrm>
          <a:prstGeom prst="rect">
            <a:avLst/>
          </a:prstGeom>
          <a:noFill/>
        </p:spPr>
        <p:txBody>
          <a:bodyPr wrap="square" rtlCol="0">
            <a:spAutoFit/>
          </a:bodyPr>
          <a:lstStyle/>
          <a:p>
            <a:pPr algn="ctr"/>
            <a:r>
              <a:rPr lang="ru-RU" sz="4000" b="1" dirty="0" smtClean="0"/>
              <a:t>Проверь себя</a:t>
            </a:r>
            <a:endParaRPr lang="ru-RU" sz="4000" b="1" dirty="0"/>
          </a:p>
        </p:txBody>
      </p:sp>
    </p:spTree>
    <p:extLst>
      <p:ext uri="{BB962C8B-B14F-4D97-AF65-F5344CB8AC3E}">
        <p14:creationId xmlns="" xmlns:p14="http://schemas.microsoft.com/office/powerpoint/2010/main" val="208161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28600"/>
            <a:ext cx="8153400" cy="707886"/>
          </a:xfrm>
          <a:prstGeom prst="rect">
            <a:avLst/>
          </a:prstGeom>
          <a:noFill/>
        </p:spPr>
        <p:txBody>
          <a:bodyPr wrap="square" rtlCol="0">
            <a:spAutoFit/>
          </a:bodyPr>
          <a:lstStyle/>
          <a:p>
            <a:pPr algn="ctr"/>
            <a:r>
              <a:rPr lang="ru-RU" sz="4000" b="1" dirty="0" smtClean="0"/>
              <a:t>Домашнее задание:</a:t>
            </a:r>
            <a:endParaRPr lang="ru-RU" sz="4000" b="1" dirty="0"/>
          </a:p>
        </p:txBody>
      </p:sp>
      <p:sp>
        <p:nvSpPr>
          <p:cNvPr id="4" name="TextBox 3"/>
          <p:cNvSpPr txBox="1"/>
          <p:nvPr/>
        </p:nvSpPr>
        <p:spPr>
          <a:xfrm>
            <a:off x="609600" y="1371600"/>
            <a:ext cx="7696200" cy="954107"/>
          </a:xfrm>
          <a:prstGeom prst="rect">
            <a:avLst/>
          </a:prstGeom>
          <a:noFill/>
        </p:spPr>
        <p:txBody>
          <a:bodyPr wrap="square" rtlCol="0">
            <a:spAutoFit/>
          </a:bodyPr>
          <a:lstStyle/>
          <a:p>
            <a:r>
              <a:rPr lang="ru-RU" sz="2800" dirty="0" smtClean="0"/>
              <a:t>1. § 3.12,</a:t>
            </a:r>
          </a:p>
          <a:p>
            <a:r>
              <a:rPr lang="ru-RU" sz="2800" dirty="0" smtClean="0"/>
              <a:t>2. конспект</a:t>
            </a:r>
            <a:endParaRPr lang="ru-RU" sz="2800" dirty="0"/>
          </a:p>
        </p:txBody>
      </p:sp>
    </p:spTree>
    <p:extLst>
      <p:ext uri="{BB962C8B-B14F-4D97-AF65-F5344CB8AC3E}">
        <p14:creationId xmlns="" xmlns:p14="http://schemas.microsoft.com/office/powerpoint/2010/main" val="165575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6"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9950" y="2057400"/>
            <a:ext cx="8620566" cy="1107996"/>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6600" b="1" cap="all" dirty="0" smtClean="0">
                <a:ln/>
                <a:solidFill>
                  <a:schemeClr val="accent1"/>
                </a:solidFill>
                <a:effectLst>
                  <a:outerShdw blurRad="19685" dist="12700" dir="5400000" algn="tl" rotWithShape="0">
                    <a:schemeClr val="accent1">
                      <a:satMod val="130000"/>
                      <a:alpha val="60000"/>
                    </a:schemeClr>
                  </a:outerShdw>
                  <a:reflection blurRad="6350" stA="55000" endA="50" endPos="85000" dist="60007" dir="5400000" sy="-100000" algn="bl" rotWithShape="0"/>
                </a:effectLst>
              </a:rPr>
              <a:t>Спасибо</a:t>
            </a:r>
            <a:r>
              <a:rPr lang="ru-RU" sz="6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за урок!</a:t>
            </a:r>
            <a:endParaRPr lang="ru-RU" sz="6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 xmlns:p14="http://schemas.microsoft.com/office/powerpoint/2010/main" val="159426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ugo de Vries.jpg">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1886" y="990600"/>
            <a:ext cx="2438400" cy="35234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3200400" y="1828800"/>
            <a:ext cx="5486400" cy="2308324"/>
          </a:xfrm>
          <a:prstGeom prst="rect">
            <a:avLst/>
          </a:prstGeom>
          <a:noFill/>
        </p:spPr>
        <p:txBody>
          <a:bodyPr wrap="square" rtlCol="0">
            <a:spAutoFit/>
          </a:bodyPr>
          <a:lstStyle/>
          <a:p>
            <a:r>
              <a:rPr lang="ru-RU" sz="3600" dirty="0" smtClean="0"/>
              <a:t>Термин «мутация» впервые предложил голландский ботаник  Гуго де Фриз в 1901 году.</a:t>
            </a:r>
            <a:endParaRPr lang="ru-RU" sz="3600" dirty="0"/>
          </a:p>
        </p:txBody>
      </p:sp>
    </p:spTree>
    <p:extLst>
      <p:ext uri="{BB962C8B-B14F-4D97-AF65-F5344CB8AC3E}">
        <p14:creationId xmlns="" xmlns:p14="http://schemas.microsoft.com/office/powerpoint/2010/main" val="368009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circle(in)">
                                      <p:cBhvr>
                                        <p:cTn id="11"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6225" y="80963"/>
            <a:ext cx="8429625" cy="6494085"/>
          </a:xfrm>
          <a:prstGeom prst="rect">
            <a:avLst/>
          </a:prstGeom>
          <a:noFill/>
        </p:spPr>
        <p:txBody>
          <a:bodyPr>
            <a:spAutoFit/>
          </a:bodyPr>
          <a:lstStyle/>
          <a:p>
            <a:pPr algn="ctr" fontAlgn="auto">
              <a:spcBef>
                <a:spcPts val="0"/>
              </a:spcBef>
              <a:spcAft>
                <a:spcPts val="0"/>
              </a:spcAft>
              <a:defRPr/>
            </a:pPr>
            <a:r>
              <a:rPr lang="ru-RU" sz="3200" b="1" dirty="0">
                <a:ln>
                  <a:solidFill>
                    <a:schemeClr val="tx2">
                      <a:lumMod val="75000"/>
                    </a:schemeClr>
                  </a:solidFill>
                </a:ln>
                <a:solidFill>
                  <a:srgbClr val="C00000"/>
                </a:solidFill>
                <a:latin typeface="+mn-lt"/>
                <a:cs typeface="+mn-cs"/>
              </a:rPr>
              <a:t>Мутационная  изменчивость.</a:t>
            </a:r>
          </a:p>
          <a:p>
            <a:pPr fontAlgn="auto">
              <a:spcBef>
                <a:spcPts val="0"/>
              </a:spcBef>
              <a:spcAft>
                <a:spcPts val="0"/>
              </a:spcAft>
              <a:defRPr/>
            </a:pPr>
            <a:r>
              <a:rPr lang="ru-RU" sz="2400" b="1" dirty="0">
                <a:solidFill>
                  <a:schemeClr val="tx2">
                    <a:lumMod val="50000"/>
                  </a:schemeClr>
                </a:solidFill>
                <a:latin typeface="+mn-lt"/>
                <a:cs typeface="+mn-cs"/>
              </a:rPr>
              <a:t>Мутации – это  случайно  возникшие  стойкие  изменения  генотипа,  затрагивающие  целые  хромосомы,  их  части  или  отдельные  гены.</a:t>
            </a:r>
          </a:p>
          <a:p>
            <a:pPr algn="ctr" fontAlgn="auto">
              <a:spcBef>
                <a:spcPts val="0"/>
              </a:spcBef>
              <a:spcAft>
                <a:spcPts val="0"/>
              </a:spcAft>
              <a:defRPr/>
            </a:pPr>
            <a:r>
              <a:rPr lang="ru-RU" sz="2400" b="1" dirty="0">
                <a:ln>
                  <a:solidFill>
                    <a:schemeClr val="tx2">
                      <a:lumMod val="75000"/>
                    </a:schemeClr>
                  </a:solidFill>
                </a:ln>
                <a:solidFill>
                  <a:srgbClr val="C00000"/>
                </a:solidFill>
                <a:latin typeface="+mn-lt"/>
                <a:cs typeface="+mn-cs"/>
              </a:rPr>
              <a:t>По  воздействию  на  организм:</a:t>
            </a:r>
          </a:p>
          <a:p>
            <a:pPr fontAlgn="auto">
              <a:spcBef>
                <a:spcPts val="0"/>
              </a:spcBef>
              <a:spcAft>
                <a:spcPts val="0"/>
              </a:spcAft>
              <a:defRPr/>
            </a:pPr>
            <a:r>
              <a:rPr lang="ru-RU" sz="2400" b="1" dirty="0">
                <a:solidFill>
                  <a:srgbClr val="002060"/>
                </a:solidFill>
                <a:latin typeface="+mn-lt"/>
                <a:cs typeface="+mn-cs"/>
              </a:rPr>
              <a:t>1. Вредные. </a:t>
            </a:r>
          </a:p>
          <a:p>
            <a:pPr fontAlgn="auto">
              <a:spcBef>
                <a:spcPts val="0"/>
              </a:spcBef>
              <a:spcAft>
                <a:spcPts val="0"/>
              </a:spcAft>
              <a:defRPr/>
            </a:pPr>
            <a:r>
              <a:rPr lang="ru-RU" sz="2400" b="1" dirty="0">
                <a:solidFill>
                  <a:srgbClr val="002060"/>
                </a:solidFill>
                <a:latin typeface="+mn-lt"/>
                <a:cs typeface="+mn-cs"/>
              </a:rPr>
              <a:t>2. Полезные.</a:t>
            </a:r>
          </a:p>
          <a:p>
            <a:pPr fontAlgn="auto">
              <a:spcBef>
                <a:spcPts val="0"/>
              </a:spcBef>
              <a:spcAft>
                <a:spcPts val="0"/>
              </a:spcAft>
              <a:defRPr/>
            </a:pPr>
            <a:r>
              <a:rPr lang="ru-RU" sz="2400" b="1" dirty="0">
                <a:solidFill>
                  <a:srgbClr val="002060"/>
                </a:solidFill>
                <a:latin typeface="+mn-lt"/>
                <a:cs typeface="+mn-cs"/>
              </a:rPr>
              <a:t>3. Нейтральные.</a:t>
            </a:r>
          </a:p>
          <a:p>
            <a:pPr fontAlgn="auto">
              <a:spcBef>
                <a:spcPts val="0"/>
              </a:spcBef>
              <a:spcAft>
                <a:spcPts val="0"/>
              </a:spcAft>
              <a:defRPr/>
            </a:pPr>
            <a:endParaRPr lang="ru-RU" sz="2400" b="1" dirty="0">
              <a:solidFill>
                <a:srgbClr val="002060"/>
              </a:solidFill>
              <a:latin typeface="+mn-lt"/>
              <a:cs typeface="+mn-cs"/>
            </a:endParaRPr>
          </a:p>
          <a:p>
            <a:pPr fontAlgn="auto">
              <a:spcBef>
                <a:spcPts val="0"/>
              </a:spcBef>
              <a:spcAft>
                <a:spcPts val="0"/>
              </a:spcAft>
              <a:defRPr/>
            </a:pPr>
            <a:endParaRPr lang="ru-RU" sz="2400" b="1" dirty="0">
              <a:solidFill>
                <a:srgbClr val="002060"/>
              </a:solidFill>
              <a:latin typeface="+mn-lt"/>
              <a:cs typeface="+mn-cs"/>
            </a:endParaRPr>
          </a:p>
          <a:p>
            <a:pPr fontAlgn="auto">
              <a:spcBef>
                <a:spcPts val="0"/>
              </a:spcBef>
              <a:spcAft>
                <a:spcPts val="0"/>
              </a:spcAft>
              <a:defRPr/>
            </a:pPr>
            <a:endParaRPr lang="ru-RU" sz="2400" b="1" dirty="0">
              <a:solidFill>
                <a:srgbClr val="002060"/>
              </a:solidFill>
              <a:latin typeface="+mn-lt"/>
              <a:cs typeface="+mn-cs"/>
            </a:endParaRPr>
          </a:p>
          <a:p>
            <a:pPr algn="ctr" fontAlgn="auto">
              <a:spcBef>
                <a:spcPts val="0"/>
              </a:spcBef>
              <a:spcAft>
                <a:spcPts val="0"/>
              </a:spcAft>
              <a:defRPr/>
            </a:pPr>
            <a:r>
              <a:rPr lang="ru-RU" sz="2400" b="1" dirty="0">
                <a:ln>
                  <a:solidFill>
                    <a:schemeClr val="tx2">
                      <a:lumMod val="75000"/>
                    </a:schemeClr>
                  </a:solidFill>
                </a:ln>
                <a:solidFill>
                  <a:srgbClr val="C00000"/>
                </a:solidFill>
                <a:latin typeface="+mn-lt"/>
                <a:cs typeface="+mn-cs"/>
              </a:rPr>
              <a:t>По  степени  проявления:</a:t>
            </a:r>
          </a:p>
          <a:p>
            <a:pPr fontAlgn="auto">
              <a:spcBef>
                <a:spcPts val="0"/>
              </a:spcBef>
              <a:spcAft>
                <a:spcPts val="0"/>
              </a:spcAft>
              <a:defRPr/>
            </a:pPr>
            <a:r>
              <a:rPr lang="ru-RU" sz="2400" b="1" dirty="0">
                <a:solidFill>
                  <a:schemeClr val="tx2">
                    <a:lumMod val="50000"/>
                  </a:schemeClr>
                </a:solidFill>
                <a:latin typeface="+mn-lt"/>
                <a:cs typeface="+mn-cs"/>
              </a:rPr>
              <a:t>1. Доминантные (проявляются  в  следующем  поколении).</a:t>
            </a:r>
          </a:p>
          <a:p>
            <a:pPr fontAlgn="auto">
              <a:spcBef>
                <a:spcPts val="0"/>
              </a:spcBef>
              <a:spcAft>
                <a:spcPts val="0"/>
              </a:spcAft>
              <a:defRPr/>
            </a:pPr>
            <a:r>
              <a:rPr lang="ru-RU" sz="2400" b="1" dirty="0">
                <a:solidFill>
                  <a:schemeClr val="tx2">
                    <a:lumMod val="50000"/>
                  </a:schemeClr>
                </a:solidFill>
                <a:latin typeface="+mn-lt"/>
                <a:cs typeface="+mn-cs"/>
              </a:rPr>
              <a:t>2. Рецессивные ( проявляются  при  скрещивании  2 особей,  несущих  одну  и  ту  же  мутацию).</a:t>
            </a:r>
          </a:p>
          <a:p>
            <a:pPr fontAlgn="auto">
              <a:spcBef>
                <a:spcPts val="0"/>
              </a:spcBef>
              <a:spcAft>
                <a:spcPts val="0"/>
              </a:spcAft>
              <a:defRPr/>
            </a:pPr>
            <a:r>
              <a:rPr lang="ru-RU" sz="2400" b="1" dirty="0">
                <a:solidFill>
                  <a:srgbClr val="FF0000"/>
                </a:solidFill>
                <a:latin typeface="+mn-lt"/>
                <a:cs typeface="+mn-cs"/>
              </a:rPr>
              <a:t>Проблемный  вопрос.  Почему  в близкородственных  браках  часто  рождаются  больные  дети?</a:t>
            </a:r>
          </a:p>
        </p:txBody>
      </p:sp>
      <p:pic>
        <p:nvPicPr>
          <p:cNvPr id="14339" name="Рисунок 6" descr="сканирование0032.jpg"/>
          <p:cNvPicPr>
            <a:picLocks noChangeAspect="1"/>
          </p:cNvPicPr>
          <p:nvPr/>
        </p:nvPicPr>
        <p:blipFill>
          <a:blip r:embed="rId2" cstate="email">
            <a:lum bright="-30000" contrast="20000"/>
          </a:blip>
          <a:srcRect/>
          <a:stretch>
            <a:fillRect/>
          </a:stretch>
        </p:blipFill>
        <p:spPr bwMode="auto">
          <a:xfrm>
            <a:off x="4929188" y="2286000"/>
            <a:ext cx="2660650" cy="19653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04800"/>
            <a:ext cx="8001000" cy="1077218"/>
          </a:xfrm>
          <a:prstGeom prst="rect">
            <a:avLst/>
          </a:prstGeom>
          <a:noFill/>
        </p:spPr>
        <p:txBody>
          <a:bodyPr wrap="square" rtlCol="0">
            <a:spAutoFit/>
          </a:bodyPr>
          <a:lstStyle/>
          <a:p>
            <a:pPr algn="ctr"/>
            <a:r>
              <a:rPr lang="ru-RU" sz="3200" b="1" dirty="0" smtClean="0"/>
              <a:t>Классификация мутации по характеру происхождения:</a:t>
            </a:r>
            <a:endParaRPr lang="ru-RU" sz="3200" b="1" dirty="0"/>
          </a:p>
        </p:txBody>
      </p:sp>
      <p:graphicFrame>
        <p:nvGraphicFramePr>
          <p:cNvPr id="3" name="Таблица 2"/>
          <p:cNvGraphicFramePr>
            <a:graphicFrameLocks noGrp="1"/>
          </p:cNvGraphicFramePr>
          <p:nvPr>
            <p:extLst>
              <p:ext uri="{D42A27DB-BD31-4B8C-83A1-F6EECF244321}">
                <p14:modId xmlns="" xmlns:p14="http://schemas.microsoft.com/office/powerpoint/2010/main" val="3810733630"/>
              </p:ext>
            </p:extLst>
          </p:nvPr>
        </p:nvGraphicFramePr>
        <p:xfrm>
          <a:off x="304800" y="1397000"/>
          <a:ext cx="8382000" cy="5120640"/>
        </p:xfrm>
        <a:graphic>
          <a:graphicData uri="http://schemas.openxmlformats.org/drawingml/2006/table">
            <a:tbl>
              <a:tblPr firstRow="1" bandRow="1">
                <a:tableStyleId>{5C22544A-7EE6-4342-B048-85BDC9FD1C3A}</a:tableStyleId>
              </a:tblPr>
              <a:tblGrid>
                <a:gridCol w="2286000"/>
                <a:gridCol w="3302000"/>
                <a:gridCol w="2794000"/>
              </a:tblGrid>
              <a:tr h="660400">
                <a:tc>
                  <a:txBody>
                    <a:bodyPr/>
                    <a:lstStyle/>
                    <a:p>
                      <a:pPr algn="ctr"/>
                      <a:r>
                        <a:rPr lang="ru-RU" sz="2400" dirty="0" smtClean="0"/>
                        <a:t>Виды</a:t>
                      </a:r>
                      <a:endParaRPr lang="ru-RU" sz="2400" dirty="0"/>
                    </a:p>
                  </a:txBody>
                  <a:tcPr/>
                </a:tc>
                <a:tc>
                  <a:txBody>
                    <a:bodyPr/>
                    <a:lstStyle/>
                    <a:p>
                      <a:pPr algn="ctr"/>
                      <a:r>
                        <a:rPr lang="ru-RU" sz="2400" dirty="0" smtClean="0"/>
                        <a:t>Изменения</a:t>
                      </a:r>
                      <a:r>
                        <a:rPr lang="ru-RU" sz="2400" baseline="0" dirty="0" smtClean="0"/>
                        <a:t> в генотипе</a:t>
                      </a:r>
                      <a:endParaRPr lang="ru-RU" sz="2400" dirty="0"/>
                    </a:p>
                  </a:txBody>
                  <a:tcPr/>
                </a:tc>
                <a:tc>
                  <a:txBody>
                    <a:bodyPr/>
                    <a:lstStyle/>
                    <a:p>
                      <a:pPr algn="ctr"/>
                      <a:r>
                        <a:rPr lang="ru-RU" sz="2400" dirty="0" smtClean="0"/>
                        <a:t>Примеры мутации</a:t>
                      </a:r>
                      <a:endParaRPr lang="ru-RU" sz="2400" dirty="0"/>
                    </a:p>
                  </a:txBody>
                  <a:tcPr/>
                </a:tc>
              </a:tr>
              <a:tr h="370840">
                <a:tc>
                  <a:txBody>
                    <a:bodyPr/>
                    <a:lstStyle/>
                    <a:p>
                      <a:r>
                        <a:rPr lang="ru-RU" sz="2400" dirty="0" smtClean="0"/>
                        <a:t>Генные</a:t>
                      </a:r>
                      <a:endParaRPr lang="ru-RU" sz="2400" dirty="0"/>
                    </a:p>
                  </a:txBody>
                  <a:tcPr/>
                </a:tc>
                <a:tc>
                  <a:txBody>
                    <a:bodyPr/>
                    <a:lstStyle/>
                    <a:p>
                      <a:r>
                        <a:rPr lang="ru-RU" sz="2400" dirty="0" smtClean="0"/>
                        <a:t>Изменение расположения нуклеотидов и их состава в пределах гена</a:t>
                      </a:r>
                      <a:endParaRPr lang="ru-RU" sz="2400" dirty="0"/>
                    </a:p>
                  </a:txBody>
                  <a:tcPr/>
                </a:tc>
                <a:tc>
                  <a:txBody>
                    <a:bodyPr/>
                    <a:lstStyle/>
                    <a:p>
                      <a:endParaRPr lang="ru-RU" sz="2400" dirty="0"/>
                    </a:p>
                  </a:txBody>
                  <a:tcPr/>
                </a:tc>
              </a:tr>
              <a:tr h="370840">
                <a:tc>
                  <a:txBody>
                    <a:bodyPr/>
                    <a:lstStyle/>
                    <a:p>
                      <a:r>
                        <a:rPr lang="ru-RU" sz="2400" dirty="0" smtClean="0"/>
                        <a:t>Хромосомные</a:t>
                      </a:r>
                      <a:endParaRPr lang="ru-RU" sz="2400" dirty="0"/>
                    </a:p>
                  </a:txBody>
                  <a:tcPr/>
                </a:tc>
                <a:tc>
                  <a:txBody>
                    <a:bodyPr/>
                    <a:lstStyle/>
                    <a:p>
                      <a:r>
                        <a:rPr lang="ru-RU" sz="2400" dirty="0" smtClean="0"/>
                        <a:t>Структурные (видимые)</a:t>
                      </a:r>
                      <a:r>
                        <a:rPr lang="ru-RU" sz="2400" baseline="0" dirty="0" smtClean="0"/>
                        <a:t> изменения в хромосомах</a:t>
                      </a:r>
                      <a:endParaRPr lang="ru-RU" sz="2400" dirty="0"/>
                    </a:p>
                  </a:txBody>
                  <a:tcPr/>
                </a:tc>
                <a:tc>
                  <a:txBody>
                    <a:bodyPr/>
                    <a:lstStyle/>
                    <a:p>
                      <a:endParaRPr lang="ru-RU" sz="2400" dirty="0"/>
                    </a:p>
                  </a:txBody>
                  <a:tcPr/>
                </a:tc>
              </a:tr>
              <a:tr h="370840">
                <a:tc>
                  <a:txBody>
                    <a:bodyPr/>
                    <a:lstStyle/>
                    <a:p>
                      <a:r>
                        <a:rPr lang="ru-RU" sz="2400" dirty="0" smtClean="0"/>
                        <a:t>Геномные</a:t>
                      </a:r>
                      <a:endParaRPr lang="ru-RU" sz="2400" dirty="0"/>
                    </a:p>
                  </a:txBody>
                  <a:tcPr/>
                </a:tc>
                <a:tc>
                  <a:txBody>
                    <a:bodyPr/>
                    <a:lstStyle/>
                    <a:p>
                      <a:r>
                        <a:rPr lang="ru-RU" sz="2400" dirty="0" smtClean="0"/>
                        <a:t>Количественное нарушение числа хромосом</a:t>
                      </a:r>
                      <a:endParaRPr lang="ru-RU" sz="2400" dirty="0"/>
                    </a:p>
                  </a:txBody>
                  <a:tcPr/>
                </a:tc>
                <a:tc>
                  <a:txBody>
                    <a:bodyPr/>
                    <a:lstStyle/>
                    <a:p>
                      <a:endParaRPr lang="ru-RU" sz="2400" dirty="0"/>
                    </a:p>
                  </a:txBody>
                  <a:tcPr/>
                </a:tc>
              </a:tr>
            </a:tbl>
          </a:graphicData>
        </a:graphic>
      </p:graphicFrame>
    </p:spTree>
    <p:extLst>
      <p:ext uri="{BB962C8B-B14F-4D97-AF65-F5344CB8AC3E}">
        <p14:creationId xmlns="" xmlns:p14="http://schemas.microsoft.com/office/powerpoint/2010/main" val="276587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8" descr="Рисунок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34000" y="1219200"/>
            <a:ext cx="3124200" cy="312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5844" name="Picture 4" descr="U19_00"/>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19132" y="1219200"/>
            <a:ext cx="3124200" cy="312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988" name="Picture 6" descr="U19_1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549912" y="4133967"/>
            <a:ext cx="2286000" cy="251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989" name="Rectangle 7"/>
          <p:cNvSpPr>
            <a:spLocks noChangeArrowheads="1"/>
          </p:cNvSpPr>
          <p:nvPr/>
        </p:nvSpPr>
        <p:spPr bwMode="auto">
          <a:xfrm>
            <a:off x="685800" y="0"/>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algn="ctr"/>
            <a:r>
              <a:rPr kumimoji="0" lang="ru-RU" sz="2800" b="1" dirty="0" err="1"/>
              <a:t>Серповидноклеточная</a:t>
            </a:r>
            <a:r>
              <a:rPr kumimoji="0" lang="ru-RU" sz="2800" b="1" dirty="0"/>
              <a:t> анемия       </a:t>
            </a:r>
            <a:r>
              <a:rPr kumimoji="0" lang="ru-RU" sz="2800" b="1" dirty="0">
                <a:latin typeface="+mj-lt"/>
              </a:rPr>
              <a:t>                                                      </a:t>
            </a:r>
          </a:p>
        </p:txBody>
      </p:sp>
      <p:sp>
        <p:nvSpPr>
          <p:cNvPr id="35849" name="Rectangle 9"/>
          <p:cNvSpPr>
            <a:spLocks noChangeArrowheads="1"/>
          </p:cNvSpPr>
          <p:nvPr/>
        </p:nvSpPr>
        <p:spPr bwMode="auto">
          <a:xfrm>
            <a:off x="381000" y="963613"/>
            <a:ext cx="5029200" cy="3136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r>
              <a:rPr kumimoji="0" lang="ru-RU" sz="2400" dirty="0"/>
              <a:t>В состав цепи гемоглобина входит                                               </a:t>
            </a:r>
            <a:r>
              <a:rPr kumimoji="0" lang="ru-RU" sz="2400" dirty="0">
                <a:solidFill>
                  <a:srgbClr val="FF0066"/>
                </a:solidFill>
              </a:rPr>
              <a:t>146 </a:t>
            </a:r>
            <a:r>
              <a:rPr kumimoji="0" lang="ru-RU" sz="2400" dirty="0"/>
              <a:t>аминокислотных остатков, </a:t>
            </a:r>
          </a:p>
          <a:p>
            <a:r>
              <a:rPr kumimoji="0" lang="ru-RU" sz="2400" dirty="0"/>
              <a:t>которые закодированы в ДНК в виде 146 триплетов (</a:t>
            </a:r>
            <a:r>
              <a:rPr kumimoji="0" lang="ru-RU" sz="2400" dirty="0">
                <a:solidFill>
                  <a:srgbClr val="FF0066"/>
                </a:solidFill>
              </a:rPr>
              <a:t>438 </a:t>
            </a:r>
            <a:r>
              <a:rPr kumimoji="0" lang="ru-RU" sz="2400" dirty="0"/>
              <a:t>нуклеотидов).</a:t>
            </a:r>
          </a:p>
          <a:p>
            <a:r>
              <a:rPr kumimoji="0" lang="ru-RU" sz="2000" dirty="0"/>
              <a:t>              </a:t>
            </a:r>
            <a:r>
              <a:rPr kumimoji="0" lang="ru-RU" sz="2800" dirty="0">
                <a:solidFill>
                  <a:srgbClr val="3333CC"/>
                </a:solidFill>
              </a:rPr>
              <a:t>…- ГЛУ-…</a:t>
            </a:r>
          </a:p>
          <a:p>
            <a:r>
              <a:rPr kumimoji="0" lang="ru-RU" dirty="0"/>
              <a:t>ДНК:        </a:t>
            </a:r>
            <a:r>
              <a:rPr kumimoji="0" lang="ru-RU" sz="2400" dirty="0"/>
              <a:t>…- ГАА -…</a:t>
            </a:r>
          </a:p>
          <a:p>
            <a:r>
              <a:rPr kumimoji="0" lang="ru-RU" dirty="0"/>
              <a:t>Если         </a:t>
            </a:r>
            <a:r>
              <a:rPr kumimoji="0" lang="ru-RU" sz="2400" dirty="0"/>
              <a:t>…- Г</a:t>
            </a:r>
            <a:r>
              <a:rPr kumimoji="0" lang="ru-RU" sz="2400" dirty="0">
                <a:solidFill>
                  <a:srgbClr val="FF0066"/>
                </a:solidFill>
              </a:rPr>
              <a:t>Т</a:t>
            </a:r>
            <a:r>
              <a:rPr kumimoji="0" lang="ru-RU" sz="2400" dirty="0"/>
              <a:t>А -…, </a:t>
            </a:r>
          </a:p>
          <a:p>
            <a:r>
              <a:rPr kumimoji="0" lang="ru-RU" dirty="0"/>
              <a:t>то           </a:t>
            </a:r>
            <a:r>
              <a:rPr kumimoji="0" lang="ru-RU" sz="2800" dirty="0">
                <a:solidFill>
                  <a:srgbClr val="3333CC"/>
                </a:solidFill>
              </a:rPr>
              <a:t>…- ВАЛ-…</a:t>
            </a:r>
            <a:r>
              <a:rPr kumimoji="0" lang="ru-RU" dirty="0"/>
              <a:t>                     </a:t>
            </a:r>
          </a:p>
        </p:txBody>
      </p:sp>
    </p:spTree>
    <p:extLst>
      <p:ext uri="{BB962C8B-B14F-4D97-AF65-F5344CB8AC3E}">
        <p14:creationId xmlns="" xmlns:p14="http://schemas.microsoft.com/office/powerpoint/2010/main" val="206217274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1989"/>
                                        </p:tgtEl>
                                        <p:attrNameLst>
                                          <p:attrName>style.visibility</p:attrName>
                                        </p:attrNameLst>
                                      </p:cBhvr>
                                      <p:to>
                                        <p:strVal val="visible"/>
                                      </p:to>
                                    </p:set>
                                    <p:animEffect transition="in" filter="fade">
                                      <p:cBhvr>
                                        <p:cTn id="7" dur="500"/>
                                        <p:tgtEl>
                                          <p:spTgt spid="41989"/>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5849">
                                            <p:txEl>
                                              <p:pRg st="0" end="0"/>
                                            </p:txEl>
                                          </p:spTgt>
                                        </p:tgtEl>
                                        <p:attrNameLst>
                                          <p:attrName>style.visibility</p:attrName>
                                        </p:attrNameLst>
                                      </p:cBhvr>
                                      <p:to>
                                        <p:strVal val="visible"/>
                                      </p:to>
                                    </p:set>
                                    <p:animEffect transition="in" filter="dissolve">
                                      <p:cBhvr>
                                        <p:cTn id="11" dur="500"/>
                                        <p:tgtEl>
                                          <p:spTgt spid="35849">
                                            <p:txEl>
                                              <p:pRg st="0" end="0"/>
                                            </p:txEl>
                                          </p:spTgt>
                                        </p:tgtEl>
                                      </p:cBhvr>
                                    </p:animEffect>
                                  </p:childTnLst>
                                </p:cTn>
                              </p:par>
                            </p:childTnLst>
                          </p:cTn>
                        </p:par>
                        <p:par>
                          <p:cTn id="12" fill="hold" nodeType="with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5849">
                                            <p:txEl>
                                              <p:pRg st="1" end="1"/>
                                            </p:txEl>
                                          </p:spTgt>
                                        </p:tgtEl>
                                        <p:attrNameLst>
                                          <p:attrName>style.visibility</p:attrName>
                                        </p:attrNameLst>
                                      </p:cBhvr>
                                      <p:to>
                                        <p:strVal val="visible"/>
                                      </p:to>
                                    </p:set>
                                    <p:animEffect transition="in" filter="dissolve">
                                      <p:cBhvr>
                                        <p:cTn id="15" dur="500"/>
                                        <p:tgtEl>
                                          <p:spTgt spid="35849">
                                            <p:txEl>
                                              <p:pRg st="1" end="1"/>
                                            </p:txEl>
                                          </p:spTgt>
                                        </p:tgtEl>
                                      </p:cBhvr>
                                    </p:animEffect>
                                  </p:childTnLst>
                                </p:cTn>
                              </p:par>
                            </p:childTnLst>
                          </p:cTn>
                        </p:par>
                        <p:par>
                          <p:cTn id="16" fill="hold" nodeType="with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35849">
                                            <p:txEl>
                                              <p:pRg st="2" end="2"/>
                                            </p:txEl>
                                          </p:spTgt>
                                        </p:tgtEl>
                                        <p:attrNameLst>
                                          <p:attrName>style.visibility</p:attrName>
                                        </p:attrNameLst>
                                      </p:cBhvr>
                                      <p:to>
                                        <p:strVal val="visible"/>
                                      </p:to>
                                    </p:set>
                                    <p:animEffect transition="in" filter="dissolve">
                                      <p:cBhvr>
                                        <p:cTn id="19" dur="500"/>
                                        <p:tgtEl>
                                          <p:spTgt spid="35849">
                                            <p:txEl>
                                              <p:pRg st="2" end="2"/>
                                            </p:txEl>
                                          </p:spTgt>
                                        </p:tgtEl>
                                      </p:cBhvr>
                                    </p:animEffect>
                                  </p:childTnLst>
                                </p:cTn>
                              </p:par>
                            </p:childTnLst>
                          </p:cTn>
                        </p:par>
                        <p:par>
                          <p:cTn id="20" fill="hold" nodeType="with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35849">
                                            <p:txEl>
                                              <p:pRg st="3" end="3"/>
                                            </p:txEl>
                                          </p:spTgt>
                                        </p:tgtEl>
                                        <p:attrNameLst>
                                          <p:attrName>style.visibility</p:attrName>
                                        </p:attrNameLst>
                                      </p:cBhvr>
                                      <p:to>
                                        <p:strVal val="visible"/>
                                      </p:to>
                                    </p:set>
                                    <p:animEffect transition="in" filter="dissolve">
                                      <p:cBhvr>
                                        <p:cTn id="23" dur="500"/>
                                        <p:tgtEl>
                                          <p:spTgt spid="35849">
                                            <p:txEl>
                                              <p:pRg st="3" end="3"/>
                                            </p:txEl>
                                          </p:spTgt>
                                        </p:tgtEl>
                                      </p:cBhvr>
                                    </p:animEffect>
                                  </p:childTnLst>
                                </p:cTn>
                              </p:par>
                            </p:childTnLst>
                          </p:cTn>
                        </p:par>
                        <p:par>
                          <p:cTn id="24" fill="hold" nodeType="withGroup">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35849">
                                            <p:txEl>
                                              <p:pRg st="4" end="4"/>
                                            </p:txEl>
                                          </p:spTgt>
                                        </p:tgtEl>
                                        <p:attrNameLst>
                                          <p:attrName>style.visibility</p:attrName>
                                        </p:attrNameLst>
                                      </p:cBhvr>
                                      <p:to>
                                        <p:strVal val="visible"/>
                                      </p:to>
                                    </p:set>
                                    <p:animEffect transition="in" filter="dissolve">
                                      <p:cBhvr>
                                        <p:cTn id="27" dur="500"/>
                                        <p:tgtEl>
                                          <p:spTgt spid="35849">
                                            <p:txEl>
                                              <p:pRg st="4" end="4"/>
                                            </p:txEl>
                                          </p:spTgt>
                                        </p:tgtEl>
                                      </p:cBhvr>
                                    </p:animEffect>
                                  </p:childTnLst>
                                </p:cTn>
                              </p:par>
                            </p:childTnLst>
                          </p:cTn>
                        </p:par>
                        <p:par>
                          <p:cTn id="28" fill="hold" nodeType="withGroup">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35849">
                                            <p:txEl>
                                              <p:pRg st="5" end="5"/>
                                            </p:txEl>
                                          </p:spTgt>
                                        </p:tgtEl>
                                        <p:attrNameLst>
                                          <p:attrName>style.visibility</p:attrName>
                                        </p:attrNameLst>
                                      </p:cBhvr>
                                      <p:to>
                                        <p:strVal val="visible"/>
                                      </p:to>
                                    </p:set>
                                    <p:animEffect transition="in" filter="dissolve">
                                      <p:cBhvr>
                                        <p:cTn id="31" dur="500"/>
                                        <p:tgtEl>
                                          <p:spTgt spid="35849">
                                            <p:txEl>
                                              <p:pRg st="5" end="5"/>
                                            </p:txEl>
                                          </p:spTgt>
                                        </p:tgtEl>
                                      </p:cBhvr>
                                    </p:animEffect>
                                  </p:childTnLst>
                                </p:cTn>
                              </p:par>
                            </p:childTnLst>
                          </p:cTn>
                        </p:par>
                        <p:par>
                          <p:cTn id="32" fill="hold">
                            <p:stCondLst>
                              <p:cond delay="3500"/>
                            </p:stCondLst>
                            <p:childTnLst>
                              <p:par>
                                <p:cTn id="33" presetID="10" presetClass="exit" presetSubtype="0" fill="hold" nodeType="afterEffect">
                                  <p:stCondLst>
                                    <p:cond delay="0"/>
                                  </p:stCondLst>
                                  <p:childTnLst>
                                    <p:animEffect transition="out" filter="fade">
                                      <p:cBhvr>
                                        <p:cTn id="34" dur="2000"/>
                                        <p:tgtEl>
                                          <p:spTgt spid="35844"/>
                                        </p:tgtEl>
                                      </p:cBhvr>
                                    </p:animEffect>
                                    <p:set>
                                      <p:cBhvr>
                                        <p:cTn id="35" dur="1" fill="hold">
                                          <p:stCondLst>
                                            <p:cond delay="1999"/>
                                          </p:stCondLst>
                                        </p:cTn>
                                        <p:tgtEl>
                                          <p:spTgt spid="358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p:bldP spid="3584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assets1.lookatme.ru/assets/article_image-image/d3/3d/100788/article_image-image-article.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304800" y="1248412"/>
            <a:ext cx="3571875" cy="4095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914400" y="457200"/>
            <a:ext cx="7772400" cy="769441"/>
          </a:xfrm>
          <a:prstGeom prst="rect">
            <a:avLst/>
          </a:prstGeom>
          <a:noFill/>
        </p:spPr>
        <p:txBody>
          <a:bodyPr wrap="square" rtlCol="0">
            <a:spAutoFit/>
          </a:bodyPr>
          <a:lstStyle/>
          <a:p>
            <a:pPr algn="ctr"/>
            <a:r>
              <a:rPr lang="ru-RU" sz="4400" dirty="0" smtClean="0"/>
              <a:t>Альбинизм</a:t>
            </a:r>
            <a:endParaRPr lang="ru-RU" sz="4400" dirty="0"/>
          </a:p>
        </p:txBody>
      </p:sp>
      <p:pic>
        <p:nvPicPr>
          <p:cNvPr id="2052" name="Picture 4" descr="http://albums.face.by/1/0/6/1062330839.jpg"/>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4495800" y="1248412"/>
            <a:ext cx="4067174" cy="4095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41743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circle(in)">
                                      <p:cBhvr>
                                        <p:cTn id="11" dur="2000"/>
                                        <p:tgtEl>
                                          <p:spTgt spid="2050"/>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circle(in)">
                                      <p:cBhvr>
                                        <p:cTn id="15"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Текст 3"/>
          <p:cNvSpPr>
            <a:spLocks noGrp="1"/>
          </p:cNvSpPr>
          <p:nvPr>
            <p:ph type="body" idx="2"/>
          </p:nvPr>
        </p:nvSpPr>
        <p:spPr>
          <a:xfrm>
            <a:off x="6248400" y="762000"/>
            <a:ext cx="2514600" cy="5334000"/>
          </a:xfrm>
        </p:spPr>
        <p:txBody>
          <a:bodyPr/>
          <a:lstStyle/>
          <a:p>
            <a:r>
              <a:rPr lang="ru-RU" sz="2400" dirty="0" smtClean="0"/>
              <a:t>Различные типы хромосомных мутаций:</a:t>
            </a:r>
            <a:br>
              <a:rPr lang="ru-RU" sz="2400" dirty="0" smtClean="0"/>
            </a:br>
            <a:r>
              <a:rPr lang="ru-RU" sz="2400" dirty="0" smtClean="0"/>
              <a:t>1 — нормальная хромосома; 2 — деления; 3 — дупликация; 4 — инверсия; 5 — </a:t>
            </a:r>
            <a:r>
              <a:rPr lang="ru-RU" sz="2400" dirty="0" err="1" smtClean="0"/>
              <a:t>транслокация</a:t>
            </a:r>
            <a:r>
              <a:rPr lang="ru-RU" sz="2400" dirty="0" smtClean="0"/>
              <a:t/>
            </a:r>
            <a:br>
              <a:rPr lang="ru-RU" sz="2400" dirty="0" smtClean="0"/>
            </a:br>
            <a:endParaRPr lang="ru-RU" sz="2400" dirty="0" smtClean="0"/>
          </a:p>
        </p:txBody>
      </p:sp>
      <p:pic>
        <p:nvPicPr>
          <p:cNvPr id="12291" name="Содержимое 4" descr="strmutations.gif"/>
          <p:cNvPicPr>
            <a:picLocks noGrp="1" noChangeAspect="1"/>
          </p:cNvPicPr>
          <p:nvPr>
            <p:ph sz="half" idx="1"/>
          </p:nvPr>
        </p:nvPicPr>
        <p:blipFill>
          <a:blip r:embed="rId2" cstate="print">
            <a:extLst>
              <a:ext uri="{28A0092B-C50C-407E-A947-70E740481C1C}">
                <a14:useLocalDpi xmlns="" xmlns:a14="http://schemas.microsoft.com/office/drawing/2010/main" val="0"/>
              </a:ext>
            </a:extLst>
          </a:blip>
          <a:srcRect/>
          <a:stretch>
            <a:fillRect/>
          </a:stretch>
        </p:blipFill>
        <p:spPr>
          <a:xfrm>
            <a:off x="1143000" y="304800"/>
            <a:ext cx="3895725" cy="6327775"/>
          </a:xfrm>
        </p:spPr>
      </p:pic>
    </p:spTree>
    <p:extLst>
      <p:ext uri="{BB962C8B-B14F-4D97-AF65-F5344CB8AC3E}">
        <p14:creationId xmlns="" xmlns:p14="http://schemas.microsoft.com/office/powerpoint/2010/main" val="3508273817"/>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withEffect">
                                  <p:stCondLst>
                                    <p:cond delay="0"/>
                                  </p:stCondLst>
                                  <p:childTnLst>
                                    <p:set>
                                      <p:cBhvr>
                                        <p:cTn id="6" dur="1" fill="hold">
                                          <p:stCondLst>
                                            <p:cond delay="0"/>
                                          </p:stCondLst>
                                        </p:cTn>
                                        <p:tgtEl>
                                          <p:spTgt spid="12291"/>
                                        </p:tgtEl>
                                        <p:attrNameLst>
                                          <p:attrName>style.visibility</p:attrName>
                                        </p:attrNameLst>
                                      </p:cBhvr>
                                      <p:to>
                                        <p:strVal val="visible"/>
                                      </p:to>
                                    </p:set>
                                    <p:anim to="" calcmode="lin" valueType="num">
                                      <p:cBhvr>
                                        <p:cTn id="7" dur="1" fill="hold"/>
                                        <p:tgtEl>
                                          <p:spTgt spid="12291"/>
                                        </p:tgtEl>
                                        <p:attrNameLst>
                                          <p:attrName/>
                                        </p:attrNameLst>
                                      </p:cBhvr>
                                    </p:anim>
                                  </p:childTnLst>
                                </p:cTn>
                              </p:par>
                            </p:childTnLst>
                          </p:cTn>
                        </p:par>
                        <p:par>
                          <p:cTn id="8" fill="hold">
                            <p:stCondLst>
                              <p:cond delay="0"/>
                            </p:stCondLst>
                            <p:childTnLst>
                              <p:par>
                                <p:cTn id="9" presetID="14" presetClass="entr" presetSubtype="10" fill="hold" grpId="0" nodeType="afterEffect">
                                  <p:stCondLst>
                                    <p:cond delay="0"/>
                                  </p:stCondLst>
                                  <p:childTnLst>
                                    <p:set>
                                      <p:cBhvr>
                                        <p:cTn id="10" dur="1" fill="hold">
                                          <p:stCondLst>
                                            <p:cond delay="0"/>
                                          </p:stCondLst>
                                        </p:cTn>
                                        <p:tgtEl>
                                          <p:spTgt spid="12290">
                                            <p:txEl>
                                              <p:pRg st="0" end="0"/>
                                            </p:txEl>
                                          </p:spTgt>
                                        </p:tgtEl>
                                        <p:attrNameLst>
                                          <p:attrName>style.visibility</p:attrName>
                                        </p:attrNameLst>
                                      </p:cBhvr>
                                      <p:to>
                                        <p:strVal val="visible"/>
                                      </p:to>
                                    </p:set>
                                    <p:animEffect transition="in" filter="randombar(horizontal)">
                                      <p:cBhvr>
                                        <p:cTn id="11" dur="500"/>
                                        <p:tgtEl>
                                          <p:spTgt spid="122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287</TotalTime>
  <Words>908</Words>
  <Application>Microsoft Office PowerPoint</Application>
  <PresentationFormat>Экран (4:3)</PresentationFormat>
  <Paragraphs>150</Paragraphs>
  <Slides>33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Бумажная</vt:lpstr>
      <vt:lpstr>Слайд 1</vt:lpstr>
      <vt:lpstr>Слайд 2</vt:lpstr>
      <vt:lpstr>Слайд 3</vt:lpstr>
      <vt:lpstr>Слайд 4</vt:lpstr>
      <vt:lpstr>Слайд 5</vt:lpstr>
      <vt:lpstr>Слайд 6</vt:lpstr>
      <vt:lpstr>Слайд 7</vt:lpstr>
      <vt:lpstr>Слайд 8</vt:lpstr>
      <vt:lpstr>Слайд 9</vt:lpstr>
      <vt:lpstr>Ихтиоз</vt:lpstr>
      <vt:lpstr>Слайд 11</vt:lpstr>
      <vt:lpstr>Слайд 12</vt:lpstr>
      <vt:lpstr>Синдром «кошачьего крика»</vt:lpstr>
      <vt:lpstr>Синдром Вильямса</vt:lpstr>
      <vt:lpstr>Слайд 15</vt:lpstr>
      <vt:lpstr>Слайд 16</vt:lpstr>
      <vt:lpstr>Слайд 17</vt:lpstr>
      <vt:lpstr>Синдром Эдвардса</vt:lpstr>
      <vt:lpstr>Слайд 19</vt:lpstr>
      <vt:lpstr>Слайд 20</vt:lpstr>
      <vt:lpstr>Слайд 21</vt:lpstr>
      <vt:lpstr>Слайд 22</vt:lpstr>
      <vt:lpstr>Слайд 23</vt:lpstr>
      <vt:lpstr>Причины мутаций </vt:lpstr>
      <vt:lpstr>Мутагены</vt:lpstr>
      <vt:lpstr>По природе возникновения мутагены классифицируют </vt:lpstr>
      <vt:lpstr>Слайд 27</vt:lpstr>
      <vt:lpstr>Слайд 28</vt:lpstr>
      <vt:lpstr>Слайд 29</vt:lpstr>
      <vt:lpstr>Слайд 30</vt:lpstr>
      <vt:lpstr>Слайд 31</vt:lpstr>
      <vt:lpstr>Слайд 32</vt:lpstr>
      <vt:lpstr>Слайд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Мутация</dc:title>
  <dc:creator>User</dc:creator>
  <cp:lastModifiedBy>Admin</cp:lastModifiedBy>
  <cp:revision>35</cp:revision>
  <dcterms:created xsi:type="dcterms:W3CDTF">2012-12-15T12:36:51Z</dcterms:created>
  <dcterms:modified xsi:type="dcterms:W3CDTF">2016-04-07T08:39:46Z</dcterms:modified>
</cp:coreProperties>
</file>