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63" r:id="rId2"/>
    <p:sldId id="264" r:id="rId3"/>
    <p:sldId id="265" r:id="rId4"/>
    <p:sldId id="256" r:id="rId5"/>
    <p:sldId id="260" r:id="rId6"/>
    <p:sldId id="257" r:id="rId7"/>
    <p:sldId id="258" r:id="rId8"/>
    <p:sldId id="259" r:id="rId9"/>
    <p:sldId id="262" r:id="rId10"/>
    <p:sldId id="261" r:id="rId11"/>
    <p:sldId id="270" r:id="rId12"/>
    <p:sldId id="271" r:id="rId13"/>
    <p:sldId id="272" r:id="rId14"/>
    <p:sldId id="266" r:id="rId15"/>
    <p:sldId id="267" r:id="rId16"/>
    <p:sldId id="268" r:id="rId17"/>
    <p:sldId id="269" r:id="rId18"/>
    <p:sldId id="283" r:id="rId19"/>
    <p:sldId id="273" r:id="rId20"/>
    <p:sldId id="274" r:id="rId21"/>
    <p:sldId id="275" r:id="rId22"/>
    <p:sldId id="276" r:id="rId23"/>
    <p:sldId id="277" r:id="rId24"/>
    <p:sldId id="281" r:id="rId25"/>
    <p:sldId id="278" r:id="rId26"/>
    <p:sldId id="280" r:id="rId27"/>
    <p:sldId id="284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2142" y="-8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3175A-74A5-4679-944C-27465670F50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10776-B4C3-4C44-AFCD-E5AC5067B9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10776-B4C3-4C44-AFCD-E5AC5067B960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10776-B4C3-4C44-AFCD-E5AC5067B96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10776-B4C3-4C44-AFCD-E5AC5067B960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7200" b="1" dirty="0" smtClean="0"/>
              <a:t>« </a:t>
            </a:r>
            <a:r>
              <a:rPr lang="ru-RU" sz="7200" b="1" i="1" dirty="0" smtClean="0"/>
              <a:t>Вирусы – неклеточная форма жизни.  </a:t>
            </a:r>
            <a:endParaRPr lang="ru-RU" sz="7200" dirty="0" smtClean="0"/>
          </a:p>
          <a:p>
            <a:r>
              <a:rPr lang="ru-RU" sz="2500" dirty="0" smtClean="0"/>
              <a:t> </a:t>
            </a:r>
            <a:endParaRPr lang="ru-RU" sz="2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Определить 2 цепь ДНК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FF"/>
                </a:solidFill>
                <a:latin typeface="Franklin Gothic Book" pitchFamily="34" charset="0"/>
              </a:rPr>
              <a:t>Задача :</a:t>
            </a:r>
            <a:r>
              <a:rPr lang="ru-RU" dirty="0" smtClean="0">
                <a:latin typeface="Franklin Gothic Book" pitchFamily="34" charset="0"/>
              </a:rPr>
              <a:t> </a:t>
            </a:r>
            <a:r>
              <a:rPr lang="ru-RU" b="1" dirty="0" smtClean="0">
                <a:latin typeface="Franklin Gothic Book" pitchFamily="34" charset="0"/>
              </a:rPr>
              <a:t>фрагмент цепи ДНК </a:t>
            </a:r>
          </a:p>
          <a:p>
            <a:pPr>
              <a:buNone/>
            </a:pPr>
            <a:r>
              <a:rPr lang="ru-RU" b="1" dirty="0" smtClean="0">
                <a:latin typeface="Franklin Gothic Book" pitchFamily="34" charset="0"/>
              </a:rPr>
              <a:t>имеет   последовательность нуклеотидов:  </a:t>
            </a:r>
            <a:r>
              <a:rPr lang="ru-RU" b="1" dirty="0" smtClean="0">
                <a:solidFill>
                  <a:srgbClr val="FF3300"/>
                </a:solidFill>
                <a:latin typeface="Franklin Gothic Book" pitchFamily="34" charset="0"/>
              </a:rPr>
              <a:t>Г  Т  Ц  Т  А  Ц  Г  А  Т </a:t>
            </a:r>
            <a:r>
              <a:rPr lang="ru-RU" b="1" dirty="0" smtClean="0">
                <a:latin typeface="Franklin Gothic Book" pitchFamily="34" charset="0"/>
              </a:rPr>
              <a:t>Постройте по принципу </a:t>
            </a:r>
            <a:r>
              <a:rPr lang="ru-RU" b="1" dirty="0" err="1" smtClean="0">
                <a:latin typeface="Franklin Gothic Book" pitchFamily="34" charset="0"/>
              </a:rPr>
              <a:t>комплементарности</a:t>
            </a:r>
            <a:r>
              <a:rPr lang="ru-RU" b="1" dirty="0" smtClean="0">
                <a:latin typeface="Franklin Gothic Book" pitchFamily="34" charset="0"/>
              </a:rPr>
              <a:t> </a:t>
            </a:r>
          </a:p>
          <a:p>
            <a:pPr>
              <a:buNone/>
            </a:pPr>
            <a:r>
              <a:rPr lang="ru-RU" b="1" dirty="0" smtClean="0">
                <a:latin typeface="Franklin Gothic Book" pitchFamily="34" charset="0"/>
              </a:rPr>
              <a:t>2-ю  цепочку ДНК.</a:t>
            </a:r>
          </a:p>
          <a:p>
            <a:pPr>
              <a:buNone/>
            </a:pPr>
            <a:r>
              <a:rPr lang="ru-RU" b="1" dirty="0" smtClean="0">
                <a:latin typeface="Franklin Gothic Book" pitchFamily="34" charset="0"/>
              </a:rPr>
              <a:t>РЕШЕНИЕ:</a:t>
            </a:r>
          </a:p>
          <a:p>
            <a:pPr>
              <a:buNone/>
            </a:pPr>
            <a:r>
              <a:rPr lang="ru-RU" b="1" dirty="0" smtClean="0">
                <a:latin typeface="Franklin Gothic Book" pitchFamily="34" charset="0"/>
              </a:rPr>
              <a:t>1-я цепь ДНК: Г -Т -Ц -Т –А –Ц –Г –А -Т.</a:t>
            </a:r>
          </a:p>
          <a:p>
            <a:pPr>
              <a:buNone/>
            </a:pPr>
            <a:r>
              <a:rPr lang="ru-RU" b="1" dirty="0" smtClean="0">
                <a:latin typeface="Franklin Gothic Book" pitchFamily="34" charset="0"/>
              </a:rPr>
              <a:t>2-я цепь ДНК: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Вирусы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Вирусы – латинское  слово </a:t>
            </a:r>
            <a:r>
              <a:rPr lang="en-US" dirty="0" smtClean="0"/>
              <a:t>virus </a:t>
            </a:r>
            <a:r>
              <a:rPr lang="ru-RU" dirty="0" smtClean="0"/>
              <a:t>– яд. </a:t>
            </a:r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r>
              <a:rPr lang="ru-RU" dirty="0" smtClean="0"/>
              <a:t> Их объединяют в    царство </a:t>
            </a:r>
            <a:r>
              <a:rPr lang="en-US" dirty="0" err="1" smtClean="0"/>
              <a:t>Vira</a:t>
            </a:r>
            <a:r>
              <a:rPr lang="ru-RU" dirty="0" smtClean="0"/>
              <a:t> -  Вирусы (неклеточные формы жизни). </a:t>
            </a:r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r>
              <a:rPr lang="ru-RU" dirty="0" smtClean="0"/>
              <a:t>Вирусология - наука, изучающая неклеточные формы организмов - вирусы.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Логически-смысловая таблица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категория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 узнал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Открытие вирусов</a:t>
            </a:r>
            <a:endParaRPr lang="ru-RU" dirty="0"/>
          </a:p>
        </p:txBody>
      </p:sp>
      <p:pic>
        <p:nvPicPr>
          <p:cNvPr id="4" name="Picture 4" descr="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5721" y="2077244"/>
            <a:ext cx="3214709" cy="4105275"/>
          </a:xfrm>
          <a:noFill/>
          <a:ln/>
        </p:spPr>
      </p:pic>
      <p:pic>
        <p:nvPicPr>
          <p:cNvPr id="5" name="Picture 5" descr="Безымянны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209800"/>
            <a:ext cx="403860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571482"/>
          <a:ext cx="7858180" cy="7546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6215106"/>
              </a:tblGrid>
              <a:tr h="528526">
                <a:tc>
                  <a:txBody>
                    <a:bodyPr/>
                    <a:lstStyle/>
                    <a:p>
                      <a:r>
                        <a:rPr lang="ru-RU" dirty="0" smtClean="0"/>
                        <a:t>категория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узнал</a:t>
                      </a:r>
                      <a:endParaRPr lang="ru-RU" dirty="0"/>
                    </a:p>
                  </a:txBody>
                  <a:tcPr/>
                </a:tc>
              </a:tr>
              <a:tr h="737098"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Вирусы –это внутриклеточные паразиты, и вне клетки не проявляют никаких свойств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живого</a:t>
                      </a:r>
                      <a:endParaRPr lang="ru-RU" dirty="0"/>
                    </a:p>
                  </a:txBody>
                  <a:tcPr/>
                </a:tc>
              </a:tr>
              <a:tr h="421199">
                <a:tc>
                  <a:txBody>
                    <a:bodyPr/>
                    <a:lstStyle/>
                    <a:p>
                      <a:r>
                        <a:rPr lang="ru-RU" dirty="0" smtClean="0"/>
                        <a:t>открытие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Открыты в 1892 г. Д.И. Ивановским</a:t>
                      </a:r>
                      <a:endParaRPr lang="ru-RU" dirty="0"/>
                    </a:p>
                  </a:txBody>
                  <a:tcPr/>
                </a:tc>
              </a:tr>
              <a:tr h="1099257">
                <a:tc>
                  <a:txBody>
                    <a:bodyPr/>
                    <a:lstStyle/>
                    <a:p>
                      <a:r>
                        <a:rPr lang="ru-RU" dirty="0" smtClean="0"/>
                        <a:t>строение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Сердцевина - генетический материал (ДНК либо РНК )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Белковая оболочка, которую называют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капсидом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Дополнительная липопротеидная оболочка.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2354564"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1.Мельчайшие живые организмы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2.Не имеют клеточного строения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3.Способны жить и воспроизводиться, паразитируя внутри других клеток.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4.Устроены очень просто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5.Находятся на границе живого и неживого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Большинство вирусов вызывают болезни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768157"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Возбудители заболеваний (СПИД, оспа, грипп, энцефалит, корь, свинка, краснуха, гепатит, бешенство, собачья </a:t>
                      </a:r>
                      <a:r>
                        <a:rPr lang="ru-RU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чумка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, ящур, ОРВИ и т.д.)</a:t>
                      </a: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-Бактериофаги  - пожиратели бактерий.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Размеры вирусов</a:t>
            </a:r>
            <a:endParaRPr lang="ru-RU" dirty="0"/>
          </a:p>
        </p:txBody>
      </p:sp>
      <p:pic>
        <p:nvPicPr>
          <p:cNvPr id="4" name="Picture 5" descr="02_шкала-патогенов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071678"/>
            <a:ext cx="4929222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7972452" cy="796086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dirty="0" smtClean="0"/>
              <a:t> </a:t>
            </a:r>
            <a:r>
              <a:rPr lang="ru-RU" sz="5400" b="1" dirty="0" smtClean="0">
                <a:latin typeface="Times New Roman" pitchFamily="18" charset="0"/>
              </a:rPr>
              <a:t> </a:t>
            </a:r>
            <a:r>
              <a:rPr lang="ru-RU" sz="5300" b="1" dirty="0" smtClean="0">
                <a:latin typeface="Times New Roman" pitchFamily="18" charset="0"/>
              </a:rPr>
              <a:t>Строение  вируса</a:t>
            </a:r>
            <a:r>
              <a:rPr lang="ru-RU" sz="5300" dirty="0" smtClean="0">
                <a:latin typeface="Times New Roman" pitchFamily="18" charset="0"/>
              </a:rPr>
              <a:t/>
            </a:r>
            <a:br>
              <a:rPr lang="ru-RU" sz="5300" dirty="0" smtClean="0">
                <a:latin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</a:rPr>
              <a:t> </a:t>
            </a:r>
            <a:endParaRPr lang="ru-RU" sz="2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00430" y="3000372"/>
            <a:ext cx="2071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Garamond" pitchFamily="18" charset="0"/>
              </a:rPr>
              <a:t>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29058" y="4398495"/>
            <a:ext cx="30718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Garamond" pitchFamily="18" charset="0"/>
              </a:rPr>
              <a:t> </a:t>
            </a:r>
            <a:endParaRPr lang="ru-RU" sz="2400" dirty="0">
              <a:latin typeface="Garamond" pitchFamily="18" charset="0"/>
            </a:endParaRPr>
          </a:p>
        </p:txBody>
      </p:sp>
      <p:pic>
        <p:nvPicPr>
          <p:cNvPr id="11" name="Picture 4" descr="pict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071678"/>
            <a:ext cx="679134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457200" y="1500174"/>
            <a:ext cx="8329642" cy="4857784"/>
          </a:xfrm>
        </p:spPr>
        <p:txBody>
          <a:bodyPr/>
          <a:lstStyle/>
          <a:p>
            <a:endParaRPr lang="ru-RU" sz="2800" dirty="0" smtClean="0">
              <a:latin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400" dirty="0" smtClean="0">
                <a:latin typeface="Times New Roman" pitchFamily="18" charset="0"/>
              </a:rPr>
              <a:t>1-сердцевина (однонитчатая РНК); 2 - белковая оболочка (</a:t>
            </a:r>
            <a:r>
              <a:rPr lang="ru-RU" sz="2400" dirty="0" err="1" smtClean="0">
                <a:latin typeface="Times New Roman" pitchFamily="18" charset="0"/>
              </a:rPr>
              <a:t>капсид</a:t>
            </a:r>
            <a:r>
              <a:rPr lang="ru-RU" sz="2400" dirty="0" smtClean="0">
                <a:latin typeface="Times New Roman" pitchFamily="18" charset="0"/>
              </a:rPr>
              <a:t>); 3 - дополнительная липопротеидная оболочка; 4 - </a:t>
            </a:r>
            <a:r>
              <a:rPr lang="ru-RU" sz="2400" dirty="0" err="1" smtClean="0">
                <a:latin typeface="Times New Roman" pitchFamily="18" charset="0"/>
              </a:rPr>
              <a:t>капсомеры</a:t>
            </a:r>
            <a:r>
              <a:rPr lang="ru-RU" sz="2400" dirty="0" smtClean="0">
                <a:latin typeface="Times New Roman" pitchFamily="18" charset="0"/>
              </a:rPr>
              <a:t> (структурные части </a:t>
            </a:r>
            <a:r>
              <a:rPr lang="ru-RU" sz="2400" dirty="0" err="1" smtClean="0">
                <a:latin typeface="Times New Roman" pitchFamily="18" charset="0"/>
              </a:rPr>
              <a:t>капсида</a:t>
            </a:r>
            <a:r>
              <a:rPr lang="ru-RU" sz="2400" dirty="0" smtClean="0">
                <a:latin typeface="Times New Roman" pitchFamily="18" charset="0"/>
              </a:rPr>
              <a:t>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Строение бактериофага</a:t>
            </a:r>
            <a:endParaRPr lang="ru-RU" dirty="0"/>
          </a:p>
        </p:txBody>
      </p:sp>
      <p:pic>
        <p:nvPicPr>
          <p:cNvPr id="4" name="Picture 6" descr="ris4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12000" contrast="-36000"/>
          </a:blip>
          <a:srcRect/>
          <a:stretch>
            <a:fillRect/>
          </a:stretch>
        </p:blipFill>
        <p:spPr bwMode="auto">
          <a:xfrm>
            <a:off x="2214546" y="2000240"/>
            <a:ext cx="3714776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979489" y="1857172"/>
            <a:ext cx="6521469" cy="4772228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Разнообразие вирусов</a:t>
            </a:r>
            <a:endParaRPr lang="ru-RU" dirty="0"/>
          </a:p>
        </p:txBody>
      </p:sp>
      <p:pic>
        <p:nvPicPr>
          <p:cNvPr id="4" name="Picture 6" descr="9848446565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357430"/>
            <a:ext cx="1679262" cy="1571636"/>
          </a:xfrm>
          <a:prstGeom prst="rect">
            <a:avLst/>
          </a:prstGeom>
          <a:noFill/>
        </p:spPr>
      </p:pic>
      <p:pic>
        <p:nvPicPr>
          <p:cNvPr id="5" name="Picture 4" descr="844566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2357430"/>
            <a:ext cx="1805013" cy="1715187"/>
          </a:xfrm>
          <a:prstGeom prst="rect">
            <a:avLst/>
          </a:prstGeom>
          <a:noFill/>
        </p:spPr>
      </p:pic>
      <p:pic>
        <p:nvPicPr>
          <p:cNvPr id="6" name="Picture 12" descr="99999999945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2428868"/>
            <a:ext cx="1439863" cy="1374775"/>
          </a:xfrm>
          <a:prstGeom prst="rect">
            <a:avLst/>
          </a:prstGeom>
          <a:noFill/>
        </p:spPr>
      </p:pic>
      <p:pic>
        <p:nvPicPr>
          <p:cNvPr id="7" name="Picture 14" descr="844165484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688" y="4652963"/>
            <a:ext cx="1411287" cy="1439862"/>
          </a:xfrm>
          <a:prstGeom prst="rect">
            <a:avLst/>
          </a:prstGeom>
          <a:noFill/>
        </p:spPr>
      </p:pic>
      <p:pic>
        <p:nvPicPr>
          <p:cNvPr id="8" name="Picture 10" descr="Image00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4213" y="4797425"/>
            <a:ext cx="259238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571736" y="1928802"/>
            <a:ext cx="1457325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400" b="1" dirty="0"/>
              <a:t>Герпес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642910" y="2143116"/>
            <a:ext cx="1506538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00100" y="2071678"/>
            <a:ext cx="8820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b="1" dirty="0" smtClean="0"/>
              <a:t>Грипп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904252" y="2143116"/>
            <a:ext cx="18110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b="1" dirty="0" smtClean="0"/>
              <a:t>Полиомиелит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86512" y="4357694"/>
            <a:ext cx="1526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b="1" dirty="0" smtClean="0"/>
              <a:t>Аденовирус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 flipH="1">
            <a:off x="1500166" y="4214818"/>
            <a:ext cx="1857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b="1" dirty="0" smtClean="0"/>
              <a:t>Бактериофаг</a:t>
            </a:r>
            <a:endParaRPr lang="ru-RU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42918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Этапы жизнедеятельности вируса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None/>
            </a:pPr>
            <a:r>
              <a:rPr lang="ru-RU" dirty="0" smtClean="0"/>
              <a:t>1</a:t>
            </a:r>
            <a:r>
              <a:rPr lang="ru-RU" sz="3600" dirty="0" smtClean="0"/>
              <a:t>. Прикрепление вируса к клетке –хозяина.</a:t>
            </a:r>
          </a:p>
          <a:p>
            <a:pPr>
              <a:buFont typeface="Wingdings" pitchFamily="2" charset="2"/>
              <a:buNone/>
            </a:pPr>
            <a:r>
              <a:rPr lang="ru-RU" sz="3600" dirty="0" smtClean="0"/>
              <a:t>2. Проникновение вируса в клетку.</a:t>
            </a:r>
          </a:p>
          <a:p>
            <a:pPr>
              <a:buFont typeface="Wingdings" pitchFamily="2" charset="2"/>
              <a:buNone/>
            </a:pPr>
            <a:r>
              <a:rPr lang="ru-RU" sz="3600" dirty="0" smtClean="0"/>
              <a:t>3. Производство вирусной нуклеиновой кислоты и вирусных белков. </a:t>
            </a:r>
            <a:endParaRPr lang="en-US" sz="3600" dirty="0" smtClean="0"/>
          </a:p>
          <a:p>
            <a:pPr>
              <a:buFont typeface="Wingdings" pitchFamily="2" charset="2"/>
              <a:buNone/>
            </a:pPr>
            <a:r>
              <a:rPr lang="ru-RU" sz="3600" dirty="0" smtClean="0"/>
              <a:t>4. </a:t>
            </a:r>
            <a:r>
              <a:rPr lang="ru-RU" sz="3600" dirty="0" err="1" smtClean="0"/>
              <a:t>Самосборка</a:t>
            </a:r>
            <a:r>
              <a:rPr lang="ru-RU" sz="3600" dirty="0" smtClean="0"/>
              <a:t> вирусной частицы.</a:t>
            </a:r>
          </a:p>
          <a:p>
            <a:pPr>
              <a:buFont typeface="Wingdings" pitchFamily="2" charset="2"/>
              <a:buNone/>
            </a:pPr>
            <a:r>
              <a:rPr lang="ru-RU" sz="3600" dirty="0" smtClean="0"/>
              <a:t>5. Выход вируса из клетки.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ru-RU" sz="3600" i="1" dirty="0" smtClean="0"/>
              <a:t>Скажи мне и я забуду. </a:t>
            </a:r>
            <a:endParaRPr lang="ru-RU" sz="3600" dirty="0" smtClean="0"/>
          </a:p>
          <a:p>
            <a:pPr algn="r">
              <a:buNone/>
            </a:pPr>
            <a:r>
              <a:rPr lang="ru-RU" sz="3600" i="1" dirty="0" smtClean="0"/>
              <a:t>Покажи мне, и может быть, я запомню.</a:t>
            </a:r>
            <a:endParaRPr lang="ru-RU" sz="3600" dirty="0" smtClean="0"/>
          </a:p>
          <a:p>
            <a:pPr algn="r">
              <a:buNone/>
            </a:pPr>
            <a:r>
              <a:rPr lang="ru-RU" sz="3600" i="1" dirty="0" smtClean="0"/>
              <a:t> Сделай меня соучастником, и я пойму.</a:t>
            </a:r>
            <a:endParaRPr lang="ru-RU" sz="3600" dirty="0" smtClean="0"/>
          </a:p>
          <a:p>
            <a:pPr algn="r">
              <a:buNone/>
            </a:pPr>
            <a:r>
              <a:rPr lang="ru-RU" sz="3600" i="1" dirty="0" smtClean="0"/>
              <a:t>Китайская пословица</a:t>
            </a:r>
            <a:endParaRPr lang="ru-RU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i="1" dirty="0" smtClean="0"/>
              <a:t>Вирусные заболевания человека. 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58204" cy="3565222"/>
          </a:xfrm>
        </p:spPr>
        <p:txBody>
          <a:bodyPr/>
          <a:lstStyle/>
          <a:p>
            <a:r>
              <a:rPr lang="ru-RU" sz="2400" b="1" dirty="0" smtClean="0">
                <a:latin typeface="Verdana" pitchFamily="34" charset="0"/>
              </a:rPr>
              <a:t>Оспа</a:t>
            </a:r>
          </a:p>
          <a:p>
            <a:endParaRPr lang="ru-RU" dirty="0"/>
          </a:p>
        </p:txBody>
      </p:sp>
      <p:pic>
        <p:nvPicPr>
          <p:cNvPr id="4" name="Picture 4" descr="вирус оспы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500306"/>
            <a:ext cx="2520950" cy="188278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714744" y="2214555"/>
            <a:ext cx="4500594" cy="188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ru-RU" sz="2000" b="1" dirty="0" smtClean="0"/>
              <a:t>Натуральная оспа</a:t>
            </a:r>
            <a:r>
              <a:rPr lang="ru-RU" sz="2000" dirty="0" smtClean="0"/>
              <a:t> - </a:t>
            </a:r>
            <a:r>
              <a:rPr lang="ru-RU" dirty="0" smtClean="0"/>
              <a:t>острое вирусное заболевание, которое в типичных случаях характеризуется общей интоксикацией, лихорадкой, своеобразными высыпаниями на коже и слизистых оболочках, последовательно проходящими стадии пятна, пузырька, пустулы, корочки и рубца.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4813994"/>
            <a:ext cx="250033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latin typeface="Verdana" pitchFamily="34" charset="0"/>
              </a:rPr>
              <a:t>Способы передачи</a:t>
            </a:r>
            <a:r>
              <a:rPr lang="en-US" b="1" u="sng" dirty="0" smtClean="0">
                <a:latin typeface="Verdana" pitchFamily="34" charset="0"/>
              </a:rPr>
              <a:t>:</a:t>
            </a:r>
            <a:endParaRPr lang="ru-RU" b="1" u="sng" dirty="0" smtClean="0">
              <a:latin typeface="Verdana" pitchFamily="34" charset="0"/>
            </a:endParaRPr>
          </a:p>
          <a:p>
            <a:r>
              <a:rPr lang="ru-RU" dirty="0" smtClean="0">
                <a:latin typeface="Verdana" pitchFamily="34" charset="0"/>
              </a:rPr>
              <a:t>воздушно-капельный;</a:t>
            </a:r>
          </a:p>
          <a:p>
            <a:r>
              <a:rPr lang="ru-RU" dirty="0" smtClean="0">
                <a:latin typeface="Verdana" pitchFamily="34" charset="0"/>
              </a:rPr>
              <a:t>пылевой  путь</a:t>
            </a:r>
            <a:endParaRPr lang="ru-RU" dirty="0"/>
          </a:p>
        </p:txBody>
      </p:sp>
      <p:pic>
        <p:nvPicPr>
          <p:cNvPr id="7" name="Picture 8" descr="img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4300" y="4221163"/>
            <a:ext cx="1165225" cy="187166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572132" y="4429132"/>
            <a:ext cx="264320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u="sng" dirty="0" smtClean="0">
                <a:latin typeface="Verdana" pitchFamily="34" charset="0"/>
              </a:rPr>
              <a:t>Признаки</a:t>
            </a:r>
            <a:r>
              <a:rPr lang="en-US" sz="1400" b="1" u="sng" dirty="0" smtClean="0">
                <a:latin typeface="Verdana" pitchFamily="34" charset="0"/>
              </a:rPr>
              <a:t>:</a:t>
            </a:r>
            <a:endParaRPr lang="ru-RU" sz="1400" b="1" u="sng" dirty="0" smtClean="0">
              <a:latin typeface="Verdan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dirty="0" smtClean="0">
                <a:latin typeface="Verdana" pitchFamily="34" charset="0"/>
              </a:rPr>
              <a:t>жар;</a:t>
            </a:r>
          </a:p>
          <a:p>
            <a:pPr>
              <a:buFont typeface="Wingdings" pitchFamily="2" charset="2"/>
              <a:buNone/>
            </a:pPr>
            <a:r>
              <a:rPr lang="ru-RU" dirty="0" smtClean="0">
                <a:latin typeface="Verdana" pitchFamily="34" charset="0"/>
              </a:rPr>
              <a:t>головная боль;</a:t>
            </a:r>
          </a:p>
          <a:p>
            <a:pPr>
              <a:buFont typeface="Wingdings" pitchFamily="2" charset="2"/>
              <a:buNone/>
            </a:pPr>
            <a:r>
              <a:rPr lang="ru-RU" dirty="0" smtClean="0">
                <a:latin typeface="Verdana" pitchFamily="34" charset="0"/>
              </a:rPr>
              <a:t>общая слабость;</a:t>
            </a:r>
          </a:p>
          <a:p>
            <a:pPr>
              <a:buFont typeface="Wingdings" pitchFamily="2" charset="2"/>
              <a:buNone/>
            </a:pPr>
            <a:r>
              <a:rPr lang="ru-RU" dirty="0" smtClean="0">
                <a:latin typeface="Verdana" pitchFamily="34" charset="0"/>
              </a:rPr>
              <a:t>появление оспин.</a:t>
            </a:r>
            <a:endParaRPr lang="ru-RU" dirty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Натуральная оспа и герпес</a:t>
            </a:r>
            <a:endParaRPr lang="ru-RU" dirty="0"/>
          </a:p>
        </p:txBody>
      </p:sp>
      <p:pic>
        <p:nvPicPr>
          <p:cNvPr id="4" name="Picture 3" descr="2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785926"/>
            <a:ext cx="4643438" cy="3210727"/>
          </a:xfrm>
          <a:noFill/>
          <a:ln/>
        </p:spPr>
      </p:pic>
      <p:pic>
        <p:nvPicPr>
          <p:cNvPr id="5" name="Picture 4" descr="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9166" y="2667000"/>
            <a:ext cx="4107675" cy="2190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Вирус гриппа</a:t>
            </a:r>
            <a:endParaRPr lang="ru-RU" dirty="0"/>
          </a:p>
        </p:txBody>
      </p:sp>
      <p:pic>
        <p:nvPicPr>
          <p:cNvPr id="4" name="Picture 6" descr="Вирус птичьего гриппа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2214554"/>
            <a:ext cx="1905000" cy="17621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29058" y="2214554"/>
            <a:ext cx="4714908" cy="2788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400" b="1" u="sng" dirty="0" smtClean="0"/>
              <a:t>Признаки: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400" i="1" dirty="0" smtClean="0"/>
              <a:t>Лихорадка; боль в горле;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400" i="1" dirty="0" smtClean="0"/>
              <a:t>Кашель; Конъюнктивит;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400" i="1" dirty="0" smtClean="0"/>
              <a:t>Ринит; Слезотечение; </a:t>
            </a:r>
            <a:endParaRPr lang="en-US" sz="2400" i="1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2400" i="1" dirty="0" smtClean="0"/>
              <a:t>Тяжелая дыхательная недостаточность.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</a:pPr>
            <a:endParaRPr lang="ru-RU" sz="24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4952494"/>
            <a:ext cx="30718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latin typeface="Verdana" pitchFamily="34" charset="0"/>
              </a:rPr>
              <a:t>Способы передачи:</a:t>
            </a:r>
          </a:p>
          <a:p>
            <a:pPr>
              <a:buFont typeface="Wingdings" pitchFamily="2" charset="2"/>
              <a:buNone/>
            </a:pPr>
            <a:r>
              <a:rPr lang="ru-RU" sz="2400" i="1" dirty="0" smtClean="0">
                <a:latin typeface="Verdana" pitchFamily="34" charset="0"/>
              </a:rPr>
              <a:t>воздушно-капельный путь.</a:t>
            </a:r>
            <a:endParaRPr lang="ru-RU" sz="2400" i="1" dirty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i="1" dirty="0" smtClean="0"/>
              <a:t>Чума 21 века: ВИЧ и СПИД </a:t>
            </a:r>
            <a:endParaRPr lang="ru-RU" sz="6000" dirty="0"/>
          </a:p>
        </p:txBody>
      </p:sp>
      <p:pic>
        <p:nvPicPr>
          <p:cNvPr id="4" name="Picture 5" descr="virus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214554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Verdana" pitchFamily="34" charset="0"/>
              </a:rPr>
              <a:t>СПИД (ВИЧ)</a:t>
            </a:r>
            <a:r>
              <a:rPr lang="ru-RU" dirty="0" smtClean="0">
                <a:latin typeface="Verdana" pitchFamily="34" charset="0"/>
              </a:rPr>
              <a:t> - синдром приобретенного иммунодефицита. Состояние глубочайшего иммунодефицита, развивающееся в результате действия на иммунную систему вируса иммунодефицита человека (ВИЧ).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4929199"/>
            <a:ext cx="47863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Verdana" pitchFamily="34" charset="0"/>
              </a:rPr>
              <a:t>ВИЧ поражает именно те клетки человеческого организма, которые призваны бороться с инфекцией — клетки иммунной системы. </a:t>
            </a:r>
            <a:endParaRPr lang="ru-RU" dirty="0"/>
          </a:p>
        </p:txBody>
      </p:sp>
      <p:pic>
        <p:nvPicPr>
          <p:cNvPr id="8" name="Picture 7" descr="chimp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4181475"/>
            <a:ext cx="208915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СПИД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Способы передачи </a:t>
            </a:r>
            <a:r>
              <a:rPr lang="ru-RU" dirty="0" err="1" smtClean="0"/>
              <a:t>СПИДа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1. Через кровь: при использовании нестерильных инструментов, при переливании крови или пересадке органов или тканей;</a:t>
            </a:r>
          </a:p>
          <a:p>
            <a:r>
              <a:rPr lang="ru-RU" dirty="0" smtClean="0"/>
              <a:t>2.от матери к ребенку: во время беременности, родов или грудного вскармливания;</a:t>
            </a:r>
          </a:p>
          <a:p>
            <a:r>
              <a:rPr lang="ru-RU" dirty="0" smtClean="0"/>
              <a:t>3.Половым путем;</a:t>
            </a:r>
          </a:p>
          <a:p>
            <a:r>
              <a:rPr lang="ru-RU" dirty="0" smtClean="0"/>
              <a:t>ВИЧ не передается: 1. Бытовым путем, 2. воздушно-капельным; 3. через укусы насекомых.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err="1" smtClean="0"/>
              <a:t>Синквейн</a:t>
            </a:r>
            <a:r>
              <a:rPr lang="ru-RU" sz="3600" dirty="0" smtClean="0"/>
              <a:t> (от французского слова «пять строк»)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название </a:t>
            </a:r>
            <a:r>
              <a:rPr lang="ru-RU" dirty="0" err="1" smtClean="0"/>
              <a:t>синквейна</a:t>
            </a:r>
            <a:r>
              <a:rPr lang="ru-RU" dirty="0" smtClean="0"/>
              <a:t> – существительное (что?)</a:t>
            </a:r>
          </a:p>
          <a:p>
            <a:r>
              <a:rPr lang="ru-RU" dirty="0" smtClean="0"/>
              <a:t>2. прилагательное, прилагательное (какой?)</a:t>
            </a:r>
          </a:p>
          <a:p>
            <a:r>
              <a:rPr lang="ru-RU" dirty="0" smtClean="0"/>
              <a:t>3. глагол, глагол, глагол (что делает?)</a:t>
            </a:r>
          </a:p>
          <a:p>
            <a:r>
              <a:rPr lang="ru-RU" dirty="0" smtClean="0"/>
              <a:t>4. «крылатая фраза»  на тему </a:t>
            </a:r>
            <a:r>
              <a:rPr lang="ru-RU" dirty="0" err="1" smtClean="0"/>
              <a:t>синквейна</a:t>
            </a:r>
            <a:endParaRPr lang="ru-RU" dirty="0" smtClean="0"/>
          </a:p>
          <a:p>
            <a:r>
              <a:rPr lang="ru-RU" dirty="0" smtClean="0"/>
              <a:t>5. существительное (суть темы)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Закрепление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ru-RU" sz="2800" dirty="0" smtClean="0"/>
              <a:t>1. Неклеточная форма жизни, паразит на генетическом уровне, способная проникнуть в живую клетку и размножаться внутри ее это - ……..</a:t>
            </a:r>
          </a:p>
          <a:p>
            <a:pPr>
              <a:buFont typeface="Wingdings" pitchFamily="2" charset="2"/>
              <a:buNone/>
            </a:pPr>
            <a:r>
              <a:rPr lang="ru-RU" sz="2800" dirty="0" smtClean="0"/>
              <a:t>2. Наследственная информация вируса находится в однонитчатой или </a:t>
            </a:r>
            <a:r>
              <a:rPr lang="ru-RU" sz="2800" dirty="0" err="1" smtClean="0"/>
              <a:t>двунитчатой</a:t>
            </a:r>
            <a:r>
              <a:rPr lang="ru-RU" sz="2800" dirty="0" smtClean="0"/>
              <a:t> молекуле ……….</a:t>
            </a:r>
          </a:p>
          <a:p>
            <a:pPr>
              <a:buFont typeface="Wingdings" pitchFamily="2" charset="2"/>
              <a:buNone/>
            </a:pPr>
            <a:r>
              <a:rPr lang="ru-RU" sz="2800" dirty="0" smtClean="0"/>
              <a:t>3. Сердцевина вируса окружена защитной белковой оболочкой, которая называется…………</a:t>
            </a:r>
          </a:p>
          <a:p>
            <a:pPr>
              <a:buFont typeface="Wingdings" pitchFamily="2" charset="2"/>
              <a:buNone/>
            </a:pPr>
            <a:r>
              <a:rPr lang="ru-RU" sz="2800" dirty="0" smtClean="0"/>
              <a:t>4. Вирусы бактерий называют ………..</a:t>
            </a:r>
          </a:p>
          <a:p>
            <a:pPr>
              <a:buFont typeface="Wingdings" pitchFamily="2" charset="2"/>
              <a:buNone/>
            </a:pPr>
            <a:r>
              <a:rPr lang="ru-RU" sz="2800" dirty="0" smtClean="0"/>
              <a:t>5. Наука, изучающая строение и поведение вирусов ……</a:t>
            </a:r>
          </a:p>
          <a:p>
            <a:pPr>
              <a:buFont typeface="Wingdings" pitchFamily="2" charset="2"/>
              <a:buNone/>
            </a:pPr>
            <a:r>
              <a:rPr lang="ru-RU" sz="2800" dirty="0" smtClean="0"/>
              <a:t> </a:t>
            </a:r>
            <a:endParaRPr lang="ru-RU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/>
            </a:r>
            <a:br>
              <a:rPr lang="ru-RU" b="1" dirty="0" smtClean="0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r>
              <a:rPr lang="ru-RU" b="1" dirty="0" smtClean="0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Оцените своё состояние после урока</a:t>
            </a:r>
            <a:endParaRPr lang="ru-RU" dirty="0"/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2214554"/>
            <a:ext cx="1647825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2636838"/>
            <a:ext cx="181133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492375"/>
            <a:ext cx="1335088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28596" y="5472467"/>
            <a:ext cx="79296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Мне хорошо                             Как всегда                                                 унылое                                      Я много знаю                           Я плохо понял                                                 </a:t>
            </a:r>
          </a:p>
          <a:p>
            <a:r>
              <a:rPr lang="ru-RU" i="1" dirty="0" smtClean="0"/>
              <a:t>и умею</a:t>
            </a:r>
            <a:r>
              <a:rPr lang="ru-RU" dirty="0" smtClean="0"/>
              <a:t>                         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Образовательные:                                                                                                                                </a:t>
            </a:r>
            <a:r>
              <a:rPr lang="ru-RU" dirty="0" smtClean="0"/>
              <a:t>-изучить особенности строения и жизнедеятельности вирусов,                                                      </a:t>
            </a:r>
          </a:p>
          <a:p>
            <a:pPr>
              <a:buNone/>
            </a:pPr>
            <a:r>
              <a:rPr lang="ru-RU" dirty="0" smtClean="0"/>
              <a:t>-выяснить  роль вирусов в возникновении инфекционных заболеваний;</a:t>
            </a:r>
          </a:p>
          <a:p>
            <a:pPr>
              <a:buNone/>
            </a:pPr>
            <a:r>
              <a:rPr lang="ru-RU" dirty="0" smtClean="0"/>
              <a:t>-узнать о способах распространения и мерах профилактики различных вирусных заболеваний, в том числе </a:t>
            </a:r>
            <a:r>
              <a:rPr lang="ru-RU" dirty="0" err="1" smtClean="0"/>
              <a:t>СПИДа</a:t>
            </a:r>
            <a:r>
              <a:rPr lang="ru-RU" dirty="0" smtClean="0"/>
              <a:t>.                                                                                                                                                       </a:t>
            </a:r>
            <a:r>
              <a:rPr lang="ru-RU" i="1" u="sng" dirty="0" smtClean="0"/>
              <a:t>Развивающие:                                                                                                                                                                                </a:t>
            </a:r>
            <a:r>
              <a:rPr lang="ru-RU" dirty="0" smtClean="0"/>
              <a:t>-продолжить формирование </a:t>
            </a:r>
            <a:r>
              <a:rPr lang="ru-RU" dirty="0" err="1" smtClean="0"/>
              <a:t>валеологических</a:t>
            </a:r>
            <a:r>
              <a:rPr lang="ru-RU" dirty="0" smtClean="0"/>
              <a:t>  знаний о правилах личной гигиены;                                        </a:t>
            </a:r>
          </a:p>
          <a:p>
            <a:pPr>
              <a:buNone/>
            </a:pPr>
            <a:r>
              <a:rPr lang="ru-RU" dirty="0" smtClean="0"/>
              <a:t>     -проявить и закрепить навыки исследовательской и групповой работы.                                                                                </a:t>
            </a:r>
            <a:r>
              <a:rPr lang="ru-RU" i="1" u="sng" dirty="0" smtClean="0"/>
              <a:t>Воспитательные</a:t>
            </a:r>
            <a:r>
              <a:rPr lang="ru-RU" i="1" dirty="0" smtClean="0"/>
              <a:t>: </a:t>
            </a:r>
            <a:r>
              <a:rPr lang="ru-RU" dirty="0" smtClean="0"/>
              <a:t>- убедиться в необходимости ведения здорового образа жизни;                                                                      </a:t>
            </a:r>
            <a:r>
              <a:rPr lang="ru-RU" i="1" dirty="0" smtClean="0"/>
              <a:t>   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-повысить уровень коммуникативной культуры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928670"/>
            <a:ext cx="4786346" cy="21431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Определите Что изображено на рисунке?</a:t>
            </a:r>
            <a:endParaRPr lang="ru-RU" dirty="0"/>
          </a:p>
        </p:txBody>
      </p:sp>
      <p:pic>
        <p:nvPicPr>
          <p:cNvPr id="6" name="Picture 4" descr="сканирование00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071546"/>
            <a:ext cx="2722562" cy="528641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называется </a:t>
            </a:r>
            <a:r>
              <a:rPr lang="ru-RU" smtClean="0"/>
              <a:t>данная структура?</a:t>
            </a:r>
            <a:endParaRPr lang="ru-RU"/>
          </a:p>
        </p:txBody>
      </p:sp>
      <p:pic>
        <p:nvPicPr>
          <p:cNvPr id="4" name="Picture 2" descr="C:\Users\Администратор\Desktop\Безымянный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857496"/>
            <a:ext cx="1667108" cy="191479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" name="Picture 4" descr="C:\Users\Администратор\Desktop\Безымывмсфыс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8992" y="3071810"/>
            <a:ext cx="12192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C:\Users\Администратор\Desktop\всмвывым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3143248"/>
            <a:ext cx="1357323" cy="1142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Users\Администратор\Desktop\Безывпымянный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00298" y="3500438"/>
            <a:ext cx="928694" cy="142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Users\Администратор\Desktop\Безывпымянный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 flipV="1">
            <a:off x="4643437" y="3500436"/>
            <a:ext cx="630194" cy="71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Объясните данное изображение</a:t>
            </a:r>
            <a:endParaRPr lang="ru-RU" dirty="0"/>
          </a:p>
        </p:txBody>
      </p:sp>
      <p:pic>
        <p:nvPicPr>
          <p:cNvPr id="4" name="Picture 2" descr="C:\Users\Администратор\Desktop\1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338512" y="2424906"/>
            <a:ext cx="2466975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Какая молекула изображена на рисунке?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71473" y="1928802"/>
            <a:ext cx="8286808" cy="41434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Какое свойство белков изображено на рисунке</a:t>
            </a:r>
            <a:endParaRPr lang="ru-RU" dirty="0"/>
          </a:p>
        </p:txBody>
      </p:sp>
      <p:pic>
        <p:nvPicPr>
          <p:cNvPr id="6" name="Picture 7" descr="180px-Fried_egg,_sunny_side_u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72132" y="2928934"/>
            <a:ext cx="2786066" cy="2786082"/>
          </a:xfrm>
          <a:noFill/>
          <a:ln/>
        </p:spPr>
      </p:pic>
      <p:pic>
        <p:nvPicPr>
          <p:cNvPr id="1028" name="Picture 4" descr="http://edu.fedpress.ru/sites/fedpress/files/lidalida/news/yayco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28662" y="2571744"/>
            <a:ext cx="3786214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Решить биологическую задачу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+mj-lt"/>
              </a:rPr>
              <a:t>Согласно правилу </a:t>
            </a:r>
            <a:r>
              <a:rPr lang="ru-RU" dirty="0" err="1" smtClean="0">
                <a:latin typeface="+mj-lt"/>
              </a:rPr>
              <a:t>Чаргаффа</a:t>
            </a:r>
            <a:r>
              <a:rPr lang="ru-RU" dirty="0" smtClean="0">
                <a:latin typeface="+mj-lt"/>
              </a:rPr>
              <a:t> количество А=Т, а количество Г=Ц, определите % содержание гуанина в молекуле ДНК, если на долю </a:t>
            </a:r>
            <a:r>
              <a:rPr lang="ru-RU" dirty="0" err="1" smtClean="0">
                <a:latin typeface="+mj-lt"/>
              </a:rPr>
              <a:t>аденина</a:t>
            </a:r>
            <a:r>
              <a:rPr lang="ru-RU" dirty="0" smtClean="0">
                <a:latin typeface="+mj-lt"/>
              </a:rPr>
              <a:t> приходится 28%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2019</TotalTime>
  <Words>817</Words>
  <Application>Microsoft Office PowerPoint</Application>
  <PresentationFormat>Экран (4:3)</PresentationFormat>
  <Paragraphs>133</Paragraphs>
  <Slides>27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Поток</vt:lpstr>
      <vt:lpstr>Тема урока:</vt:lpstr>
      <vt:lpstr>Слайд 2</vt:lpstr>
      <vt:lpstr>Цели и задачи урока</vt:lpstr>
      <vt:lpstr>Определите Что изображено на рисунке?</vt:lpstr>
      <vt:lpstr>Как называется данная структура?</vt:lpstr>
      <vt:lpstr>Объясните данное изображение</vt:lpstr>
      <vt:lpstr>Какая молекула изображена на рисунке?</vt:lpstr>
      <vt:lpstr>Какое свойство белков изображено на рисунке</vt:lpstr>
      <vt:lpstr>Решить биологическую задачу</vt:lpstr>
      <vt:lpstr>Определить 2 цепь ДНК</vt:lpstr>
      <vt:lpstr>Вирусы</vt:lpstr>
      <vt:lpstr>Логически-смысловая таблица</vt:lpstr>
      <vt:lpstr>Открытие вирусов</vt:lpstr>
      <vt:lpstr>Слайд 14</vt:lpstr>
      <vt:lpstr>Размеры вирусов</vt:lpstr>
      <vt:lpstr>  Строение  вируса  </vt:lpstr>
      <vt:lpstr>Строение бактериофага</vt:lpstr>
      <vt:lpstr>Разнообразие вирусов</vt:lpstr>
      <vt:lpstr>Этапы жизнедеятельности вируса</vt:lpstr>
      <vt:lpstr>Вирусные заболевания человека. </vt:lpstr>
      <vt:lpstr>Натуральная оспа и герпес</vt:lpstr>
      <vt:lpstr>Вирус гриппа</vt:lpstr>
      <vt:lpstr>Чума 21 века: ВИЧ и СПИД </vt:lpstr>
      <vt:lpstr>СПИД</vt:lpstr>
      <vt:lpstr>Синквейн (от французского слова «пять строк»)</vt:lpstr>
      <vt:lpstr>Закрепление</vt:lpstr>
      <vt:lpstr>  Оцените своё состояние после урока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Определите Что изображено на рисунке?</dc:title>
  <cp:lastModifiedBy>Admin</cp:lastModifiedBy>
  <cp:revision>212</cp:revision>
  <dcterms:modified xsi:type="dcterms:W3CDTF">2016-04-07T08:38:00Z</dcterms:modified>
</cp:coreProperties>
</file>