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7A57E-1C27-4367-9268-C380F30341C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5ACDC-2379-4538-82DE-90F73B47A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5174-723A-4781-BDCB-A7795C8199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g.galya.ru/galya.ru/Pictures2/themes_topics/2009/10/14/149193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39.radikal.ru/i083/0901/03/f7bff44e266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867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450679" y="2060848"/>
            <a:ext cx="5693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 Antiqua" pitchFamily="18" charset="0"/>
              </a:rPr>
              <a:t>РОДИТЕЛЬСКОЕ  СОБРАНИЕ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348880"/>
            <a:ext cx="4932040" cy="27174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55253" y="5589240"/>
            <a:ext cx="454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Классный руководитель: Мишина Е.А.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Муниципальное  бюджетное общеобразовательное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«Торбеевская средняя общеобразовательная школа № 1»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512" y="6237312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7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Торбеево 2015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Book Antiqua" pitchFamily="18" charset="0"/>
              </a:rPr>
              <a:t>Почему у наших детей снижается интерес к учению?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6500826" y="1285860"/>
            <a:ext cx="2428875" cy="1714500"/>
          </a:xfrm>
          <a:prstGeom prst="cloudCallout">
            <a:avLst>
              <a:gd name="adj1" fmla="val -84690"/>
              <a:gd name="adj2" fmla="val 44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142844" y="1285860"/>
            <a:ext cx="2286000" cy="1714500"/>
          </a:xfrm>
          <a:prstGeom prst="cloudCallout">
            <a:avLst>
              <a:gd name="adj1" fmla="val -84690"/>
              <a:gd name="adj2" fmla="val 44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KvYRi7SVl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492896"/>
            <a:ext cx="4968552" cy="39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85720" y="2214554"/>
            <a:ext cx="35004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“Двойка” - достаточное наказание, и не стоит дважды наказывать за одни и те же ошибки. Оценку своих знаний ребенок уже получил, и дома от своих родителей он ждет спокойной помощи, а не новых упреков.</a:t>
            </a:r>
          </a:p>
        </p:txBody>
      </p:sp>
      <p:pic>
        <p:nvPicPr>
          <p:cNvPr id="6" name="i-main-pic" descr="Картинка 11 из 155789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5143504" cy="6858000"/>
          </a:xfrm>
          <a:prstGeom prst="rect">
            <a:avLst/>
          </a:prstGeom>
          <a:noFill/>
        </p:spPr>
      </p:pic>
      <p:grpSp>
        <p:nvGrpSpPr>
          <p:cNvPr id="2" name="Двойная волна 3"/>
          <p:cNvGrpSpPr>
            <a:grpSpLocks/>
          </p:cNvGrpSpPr>
          <p:nvPr/>
        </p:nvGrpSpPr>
        <p:grpSpPr bwMode="auto">
          <a:xfrm>
            <a:off x="285720" y="0"/>
            <a:ext cx="4187825" cy="1963737"/>
            <a:chOff x="96" y="69"/>
            <a:chExt cx="2638" cy="1237"/>
          </a:xfrm>
        </p:grpSpPr>
        <p:pic>
          <p:nvPicPr>
            <p:cNvPr id="13316" name="Двойная волна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69"/>
              <a:ext cx="2638" cy="1237"/>
            </a:xfrm>
            <a:prstGeom prst="rect">
              <a:avLst/>
            </a:prstGeom>
            <a:noFill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35" y="236"/>
              <a:ext cx="2565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ПЕРВОЕ: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бей лежачего.</a:t>
              </a:r>
              <a:endParaRPr lang="ru-RU" sz="2800" b="1">
                <a:latin typeface="Batang"/>
                <a:ea typeface="Batang"/>
                <a:cs typeface="Batang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дисцип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Двойная волна 1"/>
          <p:cNvGrpSpPr>
            <a:grpSpLocks/>
          </p:cNvGrpSpPr>
          <p:nvPr/>
        </p:nvGrpSpPr>
        <p:grpSpPr bwMode="auto">
          <a:xfrm>
            <a:off x="79375" y="109538"/>
            <a:ext cx="5199063" cy="1963737"/>
            <a:chOff x="50" y="69"/>
            <a:chExt cx="3275" cy="1237"/>
          </a:xfrm>
        </p:grpSpPr>
        <p:pic>
          <p:nvPicPr>
            <p:cNvPr id="14339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69"/>
              <a:ext cx="3275" cy="1237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306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ВТОРОЕ: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более одного недостатка в минутку.</a:t>
              </a:r>
              <a:endParaRPr lang="ru-RU" sz="2800" b="1">
                <a:latin typeface="Batang"/>
                <a:ea typeface="Batang"/>
                <a:cs typeface="Batang"/>
              </a:endParaRPr>
            </a:p>
          </p:txBody>
        </p:sp>
      </p:grp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214282" y="2071678"/>
            <a:ext cx="392905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избавить ребенка от недостатка, замечайте не более одного в минуту. Знайте меру. Иначе ваш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просто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“отключится”, перестанет реагировать на такие речи, станет нечувствительным к вашим оценкам.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Двойная волна 1"/>
          <p:cNvGrpSpPr>
            <a:grpSpLocks/>
          </p:cNvGrpSpPr>
          <p:nvPr/>
        </p:nvGrpSpPr>
        <p:grpSpPr bwMode="auto">
          <a:xfrm>
            <a:off x="152400" y="109538"/>
            <a:ext cx="4973638" cy="1963737"/>
            <a:chOff x="96" y="69"/>
            <a:chExt cx="3133" cy="1237"/>
          </a:xfrm>
        </p:grpSpPr>
        <p:pic>
          <p:nvPicPr>
            <p:cNvPr id="15363" name="Двойная волна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69"/>
              <a:ext cx="3133" cy="1237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306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ТРЕТЬЕ: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за двумя зайцами погонишься... </a:t>
              </a:r>
              <a:endParaRPr lang="ru-RU" sz="2800" b="1">
                <a:latin typeface="Batang"/>
                <a:ea typeface="Batang"/>
                <a:cs typeface="Batang"/>
              </a:endParaRPr>
            </a:p>
          </p:txBody>
        </p:sp>
      </p:grp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915816" y="2060848"/>
            <a:ext cx="41434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Посоветуйтесь с ребенком и начните с ликвидации тех учебных трудностей, которые наиболее значимы для него самого. Здесь вы скорее встретите понимание и единодушие.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8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71612"/>
            <a:ext cx="52403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Двойная волна 1"/>
          <p:cNvGrpSpPr>
            <a:grpSpLocks/>
          </p:cNvGrpSpPr>
          <p:nvPr/>
        </p:nvGrpSpPr>
        <p:grpSpPr bwMode="auto">
          <a:xfrm>
            <a:off x="152400" y="109538"/>
            <a:ext cx="4548188" cy="1963737"/>
            <a:chOff x="96" y="69"/>
            <a:chExt cx="2865" cy="1237"/>
          </a:xfrm>
        </p:grpSpPr>
        <p:pic>
          <p:nvPicPr>
            <p:cNvPr id="16387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69"/>
              <a:ext cx="2865" cy="1237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279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ЧЕТВЁРТОЕ: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скупитесь на похвалу.</a:t>
              </a:r>
              <a:endParaRPr lang="ru-RU" sz="2800" b="1">
                <a:latin typeface="Batang"/>
                <a:ea typeface="Batang"/>
                <a:cs typeface="Batang"/>
              </a:endParaRPr>
            </a:p>
          </p:txBody>
        </p:sp>
      </p:grp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285720" y="2143116"/>
            <a:ext cx="34289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Нет такого двоечника, которого не за что было бы похвалить. Выделить из потока неудач крошечный островок, соломинку, и у ребенка возникнет плацдарм, с которого можно вести наступление на незнание и неумение.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Двойная волна 1"/>
          <p:cNvGrpSpPr>
            <a:grpSpLocks/>
          </p:cNvGrpSpPr>
          <p:nvPr/>
        </p:nvGrpSpPr>
        <p:grpSpPr bwMode="auto">
          <a:xfrm>
            <a:off x="714348" y="0"/>
            <a:ext cx="7186612" cy="1962139"/>
            <a:chOff x="457" y="69"/>
            <a:chExt cx="4527" cy="1237"/>
          </a:xfrm>
        </p:grpSpPr>
        <p:pic>
          <p:nvPicPr>
            <p:cNvPr id="17411" name="Двойная волна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" y="69"/>
              <a:ext cx="4527" cy="1237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502" y="339"/>
              <a:ext cx="445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Calibri" pitchFamily="34" charset="0"/>
                </a:rPr>
                <a:t>ПРАВИЛО ПЯТОЕ: </a:t>
              </a:r>
            </a:p>
            <a:p>
              <a:pPr algn="ctr"/>
              <a:r>
                <a:rPr lang="ru-RU" sz="2400" b="1" dirty="0">
                  <a:latin typeface="Calibri" pitchFamily="34" charset="0"/>
                </a:rPr>
                <a:t>оценка должна сравнивать сегодняшние успехи ребенка с его собственными вчерашними неудачами.</a:t>
              </a:r>
              <a:endParaRPr lang="ru-RU" sz="2400" b="1" dirty="0">
                <a:latin typeface="Batang"/>
                <a:ea typeface="Batang"/>
                <a:cs typeface="Batang"/>
              </a:endParaRPr>
            </a:p>
          </p:txBody>
        </p:sp>
      </p:grp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555776" y="2564904"/>
            <a:ext cx="3786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надо сравнивать ребенка с успехами соседского. Ведь даже самый малый успех ребенка – это реальная победа над собой, и она должна быть замечена и оценена по заслугам.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Двойная волна 1"/>
          <p:cNvGrpSpPr>
            <a:grpSpLocks/>
          </p:cNvGrpSpPr>
          <p:nvPr/>
        </p:nvGrpSpPr>
        <p:grpSpPr bwMode="auto">
          <a:xfrm>
            <a:off x="3708399" y="260351"/>
            <a:ext cx="5435600" cy="1963737"/>
            <a:chOff x="2336" y="164"/>
            <a:chExt cx="3424" cy="1237"/>
          </a:xfrm>
        </p:grpSpPr>
        <p:pic>
          <p:nvPicPr>
            <p:cNvPr id="18435" name="Двойная волна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8" y="164"/>
              <a:ext cx="3402" cy="1237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336" y="300"/>
              <a:ext cx="333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Calibri" pitchFamily="34" charset="0"/>
                </a:rPr>
                <a:t>ПРАВИЛО ШЕСТОЕ: </a:t>
              </a:r>
            </a:p>
            <a:p>
              <a:pPr algn="ctr"/>
              <a:r>
                <a:rPr lang="ru-RU" sz="2800" b="1" dirty="0">
                  <a:latin typeface="Calibri" pitchFamily="34" charset="0"/>
                </a:rPr>
                <a:t>ставьте перед ребенком предельно конкретные цели.</a:t>
              </a:r>
              <a:endParaRPr lang="ru-RU" sz="2800" b="1" dirty="0">
                <a:latin typeface="Batang"/>
                <a:ea typeface="Batang"/>
                <a:cs typeface="Batang"/>
              </a:endParaRPr>
            </a:p>
          </p:txBody>
        </p: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4572000" y="2996952"/>
            <a:ext cx="4286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Тогда он попытается их достигнуть. Не искушайте ребенка невыполненными целями, не толкайте его на путь заведомого вранья.</a:t>
            </a:r>
          </a:p>
        </p:txBody>
      </p:sp>
      <p:pic>
        <p:nvPicPr>
          <p:cNvPr id="2050" name="Picture 2" descr="lDOa6KP-Yb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747" y="548680"/>
            <a:ext cx="339045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Book Antiqua" pitchFamily="18" charset="0"/>
              </a:rPr>
              <a:t>Разрешим школьные ситуации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3214688" y="3071813"/>
            <a:ext cx="2857500" cy="342900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Ребёнок не любит какой-то предмет или не выполняет его вообще, или откладывает на последнюю очередь и делает кое-как.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14313" y="1214438"/>
            <a:ext cx="2857500" cy="3429000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 ребёнка конфликт на почве учёбы в школе, по этой причине он не хочет выполнять домашнее задание, да и вообще идти в школу.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6215063" y="1071563"/>
            <a:ext cx="2786062" cy="342900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Ребёнок не умеет и не любит писать короткие тексты, изложения, сочинения.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86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00125" y="1714500"/>
            <a:ext cx="7358063" cy="31702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«Сила мягкого спокойного слова так велика, что с нею не может сравниться никакое наказание»</a:t>
            </a:r>
          </a:p>
          <a:p>
            <a:pPr algn="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Лесгафт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83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3921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нутый угол 1"/>
          <p:cNvSpPr/>
          <p:nvPr/>
        </p:nvSpPr>
        <p:spPr>
          <a:xfrm>
            <a:off x="4000500" y="1000125"/>
            <a:ext cx="4857750" cy="5429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214813" y="1285875"/>
            <a:ext cx="4572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Поддерживаете ли вы своего ребёнка в учебной деятельности?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Говорят ли с вами дети «по душам», советуются ли по проблемам?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Назовите самый любимый и самый сложный для вашего ребёнка учебные предметы.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Часто ли вы обсуждаете с ребёнком их учёбу?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Назовите, какой предмет в школьные годы был самым любимым у вас и у вашего мужа (жены)?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Назовите, что в течение последней недели читали вы и ваш муж (жена)?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Назовите, что читал в течение последней недели ваш ребёнок?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Обсуждаете ли вы со своим ребёнком прочитанные книги, газеты, телепередачи?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Наказываете ли вы своего ребёнка за промахи в учёбе?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Любит ли ваш ребёнок учиться?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АНКЕТИРОВАНИЕ 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142875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Учеба требует немало сил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57813" y="1142984"/>
            <a:ext cx="3786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 ученики схватывают все на лету, другие нет.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403648" y="4437112"/>
            <a:ext cx="39290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одних сильно развита способность слушать, и они могут вполне хорошо воспринимать информацию на слух. У других же развито зрительное восприятие – материал при этом лучше усваивается при чтении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3" descr="IMAG56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890095"/>
            <a:ext cx="2808312" cy="446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5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38286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Оказывается, более двух третей неуспевающих потенциально способны, но эти способности не получили развития по разным причинам.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4429125"/>
            <a:ext cx="3000375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Вероятно, одной из таких причин явилось неумение (а иногда и нежелание) вовремя оказать поддержку своему ребенку в учебной деятельности.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13" y="4572000"/>
            <a:ext cx="3000375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Успеваемость порой не соответствует уровню собственных возможностей учащегося.</a:t>
            </a:r>
          </a:p>
        </p:txBody>
      </p:sp>
      <p:pic>
        <p:nvPicPr>
          <p:cNvPr id="5" name="i-main-pic" descr="Картинка 2 из 259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1066800"/>
            <a:ext cx="4333875" cy="6035675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857625" y="5214938"/>
            <a:ext cx="1714500" cy="4286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спитание ребен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42875"/>
            <a:ext cx="485775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4313" y="4357688"/>
            <a:ext cx="2000250" cy="1938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выявить типичные проблемы в учебной деятельности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5125" y="4143375"/>
            <a:ext cx="2071688" cy="2246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отработать практические приемы оказания помощи им в этой деятельности</a:t>
            </a:r>
          </a:p>
        </p:txBody>
      </p:sp>
      <p:sp>
        <p:nvSpPr>
          <p:cNvPr id="4" name="Выноска со стрелками влево/вправо 3"/>
          <p:cNvSpPr/>
          <p:nvPr/>
        </p:nvSpPr>
        <p:spPr>
          <a:xfrm>
            <a:off x="2500313" y="4143375"/>
            <a:ext cx="4000500" cy="2428875"/>
          </a:xfrm>
          <a:prstGeom prst="leftRightArrowCallout">
            <a:avLst>
              <a:gd name="adj1" fmla="val 36437"/>
              <a:gd name="adj2" fmla="val 40249"/>
              <a:gd name="adj3" fmla="val 25000"/>
              <a:gd name="adj4" fmla="val 481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МЫ СЕГОДНЯ ДОЛЖНЫ: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</a:rPr>
              <a:t>Легко ли им быть учениками и что значит – хорошо учиться?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6286500" y="1500188"/>
            <a:ext cx="2428875" cy="1714500"/>
          </a:xfrm>
          <a:prstGeom prst="cloudCallout">
            <a:avLst>
              <a:gd name="adj1" fmla="val -84690"/>
              <a:gd name="adj2" fmla="val 44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214313" y="1428750"/>
            <a:ext cx="2438400" cy="1714500"/>
          </a:xfrm>
          <a:prstGeom prst="cloudCallout">
            <a:avLst>
              <a:gd name="adj1" fmla="val -84690"/>
              <a:gd name="adj2" fmla="val 44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14313" y="4286250"/>
            <a:ext cx="2428875" cy="1714500"/>
          </a:xfrm>
          <a:prstGeom prst="cloudCallout">
            <a:avLst>
              <a:gd name="adj1" fmla="val 79240"/>
              <a:gd name="adj2" fmla="val -9344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29375" y="4286250"/>
            <a:ext cx="2428875" cy="1714500"/>
          </a:xfrm>
          <a:prstGeom prst="cloudCallout">
            <a:avLst>
              <a:gd name="adj1" fmla="val -79448"/>
              <a:gd name="adj2" fmla="val -833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Documents and Settings\Ученик\Local Settings\Temporary Internet Files\Content.IE5\QQ2XM4A6\MPj04318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3714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0"/>
            <a:ext cx="764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ook Antiqua" pitchFamily="18" charset="0"/>
              </a:rPr>
              <a:t>Советы детям: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857232"/>
            <a:ext cx="3814762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Серьезно относитесь к выполнению домашних заданий.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6" y="2143116"/>
            <a:ext cx="3786214" cy="8302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Составьте план изучения предметов.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3071810"/>
            <a:ext cx="378621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Не забывайте устраивать между предметами короткие перерывы, особенно если задание большое.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5072074"/>
            <a:ext cx="3786214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Домашнее задание начинайте выполнять с трудного предмета.</a:t>
            </a:r>
          </a:p>
        </p:txBody>
      </p:sp>
      <p:pic>
        <p:nvPicPr>
          <p:cNvPr id="1027" name="Picture 3" descr="IMAG6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08720"/>
            <a:ext cx="3816424" cy="54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42938" y="0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ook Antiqua" pitchFamily="18" charset="0"/>
              </a:rPr>
              <a:t>Советы родителям:</a:t>
            </a:r>
          </a:p>
        </p:txBody>
      </p:sp>
      <p:pic>
        <p:nvPicPr>
          <p:cNvPr id="11267" name="i-main-pic" descr="Картинка 7 из 30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3929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1214438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Никогда не называйте ребенка бестолковым и т.п.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3" y="2071688"/>
            <a:ext cx="4357687" cy="1016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Хвалите ребенка за любой успех, пусть даже самый незначительный.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3214688"/>
            <a:ext cx="4357687" cy="16319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Ежедневно просматривайте без нареканий тетради, дневник,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спокойно попросите объяснения по тому или иному факту, а затем спросите, чем вы можете помочь.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3" y="5143500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Любите своего ребенка и вселяйте ежедневно в него уверенность.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3" y="6072188"/>
            <a:ext cx="4357687" cy="4000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Не ругайте, а учите!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718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2016-04-07T06:36:11Z</dcterms:modified>
</cp:coreProperties>
</file>